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78" r:id="rId2"/>
    <p:sldId id="554" r:id="rId3"/>
    <p:sldId id="580" r:id="rId4"/>
    <p:sldId id="577" r:id="rId5"/>
    <p:sldId id="564" r:id="rId6"/>
    <p:sldId id="558" r:id="rId7"/>
    <p:sldId id="562" r:id="rId8"/>
    <p:sldId id="559" r:id="rId9"/>
    <p:sldId id="563" r:id="rId10"/>
    <p:sldId id="560" r:id="rId11"/>
    <p:sldId id="561" r:id="rId12"/>
    <p:sldId id="565" r:id="rId13"/>
    <p:sldId id="581" r:id="rId14"/>
    <p:sldId id="555" r:id="rId15"/>
    <p:sldId id="566" r:id="rId16"/>
    <p:sldId id="567" r:id="rId17"/>
    <p:sldId id="568" r:id="rId18"/>
    <p:sldId id="569" r:id="rId19"/>
    <p:sldId id="582" r:id="rId20"/>
    <p:sldId id="583" r:id="rId21"/>
    <p:sldId id="571" r:id="rId22"/>
    <p:sldId id="576" r:id="rId23"/>
    <p:sldId id="584" r:id="rId24"/>
    <p:sldId id="573" r:id="rId25"/>
    <p:sldId id="585" r:id="rId26"/>
    <p:sldId id="586" r:id="rId27"/>
    <p:sldId id="58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0" autoAdjust="0"/>
    <p:restoredTop sz="94660"/>
  </p:normalViewPr>
  <p:slideViewPr>
    <p:cSldViewPr snapToGrid="0">
      <p:cViewPr varScale="1">
        <p:scale>
          <a:sx n="96" d="100"/>
          <a:sy n="96" d="100"/>
        </p:scale>
        <p:origin x="9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513A1-C617-38C6-761A-ACB3449B1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CC219A-089B-5A78-79D3-DCA98AE13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CA8F7-F51C-DEF0-F371-7FD1B204D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3BB50-9931-C12D-719E-9D0993B7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E003A-5605-0436-3C26-1B19C151C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36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710C7-7889-61AE-50B0-4DEFA83AF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BACD7-D39F-81DD-D91D-14582264A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32B6E-D6A3-842E-AC07-F71AD0F82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9626B-81E6-FA7B-7BA1-C70C5849C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CDD6A-90BC-DC73-FA2D-5588A43BB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91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6FCEB-88AE-5751-EA2F-45D25D6EC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3170E-EDB5-E148-9099-F729EA791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B7634-B111-9146-B868-2DBF53934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25DF2-45A3-2F89-AD0B-3F1C5A852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BE356-0977-6028-165A-105A9C45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9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86D5E-B4BF-AD3D-0CFE-D95888EB2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6B403-70CA-11DD-D5EE-D2F9945CD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518FBA-FB6F-0792-0F77-7DA1BE3C5A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97704-6848-66BA-BD48-0FF120542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C696D2-D907-F5D4-B3A9-511A5A0B9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B7F503-3DDE-D0A3-F4A6-0A28AFE9A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7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5D5FD-CA67-2078-D45A-CBA661110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3DE46-3B04-7482-4796-CB1B6DFF4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F5D811-9FC5-44CD-E7E8-C891FB736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1475B1-F943-6384-5348-E315E165B8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2C1B4F-ECC4-DB9D-B57E-FEA0735B3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A4B7C8-009B-4B28-10F2-30465AC11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3FDD9B-9494-E35C-BBD9-11D34ACAD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2212F2-C56D-D321-CB29-1293104D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48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FC8BD-9299-0E85-17B0-8C2BB95C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454302-8EDF-7244-0D22-742172106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5DE48-95C1-AC27-6AFC-BFB636A7D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B369A8-023C-0A7E-3710-697913B86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83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84277C-BA9C-16E7-4369-7A963B625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EBAF6D-31F8-448C-4E17-30618733B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72F18-1C09-8415-C369-3F4879A42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2B9F3-538C-9D56-CA7E-315BA1C5A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EEA3C-5824-55E4-0C8B-80EC59F2F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EEB45-05E0-AB0B-C294-5448E523B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96C27-85B8-5524-F4B6-D084088A5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40B1E6-0D6E-3200-CD8F-A4FDA66C6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B56B29-3C07-8FBE-14AC-53101D4F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8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F9AE7-E28E-FEA2-099D-F3DA7C56C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A32652-513F-A10B-7969-277AC5557F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ABB35-67EE-E76A-AE34-5624EB1C1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0E2A0-C577-1D05-9DBA-33FF639A7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8EA27-25F4-4552-163E-EE00B89C4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CA08D-C68D-194F-1494-58425DF2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30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69AEB-7BA2-ABA0-3C14-537090516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A3BADD-2991-2026-6FF5-5FA0FF307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538AE-7501-4B98-D413-AD13779DC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2B674-8BF3-88AB-832A-E1D7FFB5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E20D6-42B4-18E0-59DE-2199FF3B9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74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5F1FEF-089A-F038-6D5D-F1E45CD0D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14CA51-523A-78F5-7F2A-24C05E941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082BB-6D85-D6CA-4E8F-01A7B56B4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56025-8802-AEBA-C048-A4ED394E3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09093-EC15-C7C8-F923-2F28BD059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7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5372F8-6870-1559-0973-1ADD371DC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D8997-44B1-FE11-E639-41580A231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F1131-F31E-8349-FC6E-A482A7D56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B22772-F91E-4284-AB6B-4072AE1F0F91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00CA3-FB43-3270-81CB-46BAE77B38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7D00E-F8F9-346E-82C8-B7CF63581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EBED44-47FA-4A88-93E2-E099564CE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0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mailto:womackt@pcsb.org" TargetMode="External"/><Relationship Id="rId3" Type="http://schemas.openxmlformats.org/officeDocument/2006/relationships/image" Target="../media/image2.png"/><Relationship Id="rId7" Type="http://schemas.openxmlformats.org/officeDocument/2006/relationships/hyperlink" Target="mailto:viguem@pcsb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eppeseng@pcsb.org" TargetMode="External"/><Relationship Id="rId5" Type="http://schemas.openxmlformats.org/officeDocument/2006/relationships/hyperlink" Target="mailto:hearna@pcsb.org" TargetMode="External"/><Relationship Id="rId4" Type="http://schemas.openxmlformats.org/officeDocument/2006/relationships/hyperlink" Target="mailto:collinsden@pcsb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D0136-9BA9-B636-1A28-BAB8269B1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98338F6-E6BF-26F0-90E7-9BB89B6512F5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4E41B89-0EAD-560D-4A48-373AD6425DCF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F341288-6EE7-968D-47D1-6FE118AC9A9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3EC70F1-C548-714C-1300-54D9839214DA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4FE08FB-34FE-0D78-E52F-EA5964CBDE9F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3108B65-7621-D33A-8A58-EC7075F102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Pinellas County Schools “Planning for Progress”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A73DEE1C-F78C-D72B-C8BC-8C1BE227D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97974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Brittany"/>
                <a:ea typeface="Brittany"/>
                <a:cs typeface="Brittany"/>
                <a:sym typeface="Brittany"/>
              </a:rPr>
              <a:t>Dena Collins – Executive Director, Human Resources</a:t>
            </a:r>
          </a:p>
          <a:p>
            <a:r>
              <a:rPr lang="en-US" sz="2000" dirty="0">
                <a:latin typeface="Brittany"/>
                <a:ea typeface="Brittany"/>
                <a:cs typeface="Brittany"/>
                <a:sym typeface="Brittany"/>
              </a:rPr>
              <a:t>Allison Hearn – Staff Attorney</a:t>
            </a:r>
          </a:p>
          <a:p>
            <a:r>
              <a:rPr lang="en-US" sz="2000" dirty="0">
                <a:latin typeface="Brittany"/>
                <a:ea typeface="Brittany"/>
                <a:cs typeface="Brittany"/>
                <a:sym typeface="Brittany"/>
              </a:rPr>
              <a:t>Gary Jeppesen – Chief Financial Officer</a:t>
            </a:r>
          </a:p>
          <a:p>
            <a:r>
              <a:rPr lang="en-US" sz="2000" dirty="0">
                <a:latin typeface="Brittany"/>
                <a:ea typeface="Brittany"/>
                <a:cs typeface="Brittany"/>
                <a:sym typeface="Brittany"/>
              </a:rPr>
              <a:t>Michael Vigue – Chief Human Resources Officer</a:t>
            </a:r>
          </a:p>
          <a:p>
            <a:r>
              <a:rPr lang="en-US" sz="2000" dirty="0">
                <a:latin typeface="Brittany"/>
                <a:ea typeface="Brittany"/>
                <a:cs typeface="Brittany"/>
                <a:sym typeface="Brittany"/>
              </a:rPr>
              <a:t>Tonya Womack – Director, Risk Management and Insurance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08196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86259-85B5-1CDC-16C4-F4902E5B1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FB27140-1524-C48E-48B9-81F8CAA285BF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205E51-4244-EBC6-6FCB-A4453E7F8468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90DA79C-1F5A-1DA9-7F8E-A8E263A3E94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FE93C06-4E16-77DB-D556-8854CBD9B281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D6F5EB5-F76C-EFFF-05AE-71469AEA0272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BB10BCA-D021-9E14-C610-FB7DAAFBE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5F2420-8C08-5637-467F-EE2EE36BF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3371"/>
            <a:ext cx="3108960" cy="3420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1</a:t>
            </a:r>
          </a:p>
          <a:p>
            <a:pPr marL="0" indent="0" algn="ctr">
              <a:buNone/>
            </a:pPr>
            <a:r>
              <a:rPr lang="en-US" dirty="0"/>
              <a:t>PCS: Past, Present, and Future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3B5775F-3426-AB64-FC3A-4D1C1F0F2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65212" y="1823371"/>
            <a:ext cx="3108960" cy="3420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2</a:t>
            </a:r>
            <a:endParaRPr lang="en-US" sz="36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dirty="0"/>
              <a:t>Planning for Progress: Strategy, Timelines, and Processes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AD25AA0F-3123-F660-C4CB-6D3EE73F83A7}"/>
              </a:ext>
            </a:extLst>
          </p:cNvPr>
          <p:cNvSpPr txBox="1">
            <a:spLocks/>
          </p:cNvSpPr>
          <p:nvPr/>
        </p:nvSpPr>
        <p:spPr>
          <a:xfrm>
            <a:off x="7692225" y="1823371"/>
            <a:ext cx="3108960" cy="3420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3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Human Resources: Employees and Unions</a:t>
            </a:r>
          </a:p>
        </p:txBody>
      </p:sp>
    </p:spTree>
    <p:extLst>
      <p:ext uri="{BB962C8B-B14F-4D97-AF65-F5344CB8AC3E}">
        <p14:creationId xmlns:p14="http://schemas.microsoft.com/office/powerpoint/2010/main" val="278906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FC3C2-31FA-E485-88E7-B59CD629A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27A3812-0BF3-ABAE-097F-0608723E0C14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C53AAE1-97C6-896C-6FA7-250997AD5C49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51182D8-26C4-74B2-CF58-FF1DCA5F694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10C3533-B495-8DB2-8238-27ED7CB2112B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5C00EE4-1FF9-5FB3-9DED-036A7691B5F7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27132D5-509E-2128-5F64-4F394936A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PCS: Past, Present, and Future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D61999A-E77F-7C2D-F53F-E43419234F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09198"/>
            <a:ext cx="8839200" cy="4131116"/>
          </a:xfrm>
        </p:spPr>
        <p:txBody>
          <a:bodyPr>
            <a:normAutofit fontScale="70000" lnSpcReduction="20000"/>
          </a:bodyPr>
          <a:lstStyle/>
          <a:p>
            <a:r>
              <a:rPr lang="en-US" sz="3800" dirty="0"/>
              <a:t>Birth Rates</a:t>
            </a:r>
          </a:p>
          <a:p>
            <a:r>
              <a:rPr lang="en-US" sz="3800" dirty="0"/>
              <a:t>District Enrollment &amp; Building Capacity</a:t>
            </a:r>
          </a:p>
          <a:p>
            <a:r>
              <a:rPr lang="en-US" sz="3800" dirty="0"/>
              <a:t>Finances</a:t>
            </a:r>
          </a:p>
          <a:p>
            <a:pPr lvl="1"/>
            <a:r>
              <a:rPr lang="en-US" sz="2900" dirty="0"/>
              <a:t>Budget Summary</a:t>
            </a:r>
          </a:p>
          <a:p>
            <a:pPr lvl="1"/>
            <a:r>
              <a:rPr lang="en-US" sz="2900" dirty="0"/>
              <a:t>FEFP Students &amp; Funding Summary</a:t>
            </a:r>
          </a:p>
          <a:p>
            <a:r>
              <a:rPr lang="en-US" sz="3800" dirty="0"/>
              <a:t>Academic Achievement</a:t>
            </a:r>
          </a:p>
          <a:p>
            <a:pPr lvl="1"/>
            <a:r>
              <a:rPr lang="en-US" sz="2900" dirty="0"/>
              <a:t>Grade 3 ELA Achievement</a:t>
            </a:r>
          </a:p>
          <a:p>
            <a:pPr lvl="1"/>
            <a:r>
              <a:rPr lang="en-US" sz="2900" dirty="0"/>
              <a:t>District Grade</a:t>
            </a:r>
          </a:p>
          <a:p>
            <a:r>
              <a:rPr lang="en-US" sz="3800" dirty="0"/>
              <a:t>Employee Counts</a:t>
            </a:r>
          </a:p>
          <a:p>
            <a:r>
              <a:rPr lang="en-US" sz="3800" dirty="0"/>
              <a:t>Salary Increases by Percent by Group</a:t>
            </a:r>
          </a:p>
          <a:p>
            <a:r>
              <a:rPr lang="en-US" sz="3800" dirty="0"/>
              <a:t>Healthcare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28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C58E-C6D2-EE69-8180-10AD55B83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5110F3-A86B-20C2-B6B0-A05A2165D726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475D99D-9B27-D63D-8D9D-BB7A7603AA9B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DF5A13E-51BF-E027-0041-2102FF357AF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B0B80D8-C5CC-A280-9FDE-D41099626D0F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532C13B-1E9A-3AA5-B04B-A21B8A121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98" y="517813"/>
            <a:ext cx="10794205" cy="5599035"/>
          </a:xfrm>
          <a:prstGeom prst="rect">
            <a:avLst/>
          </a:prstGeom>
          <a:ln>
            <a:noFill/>
          </a:ln>
        </p:spPr>
      </p:pic>
      <p:sp>
        <p:nvSpPr>
          <p:cNvPr id="6" name="Freeform 6">
            <a:extLst>
              <a:ext uri="{FF2B5EF4-FFF2-40B4-BE49-F238E27FC236}">
                <a16:creationId xmlns:a16="http://schemas.microsoft.com/office/drawing/2014/main" id="{943256D9-635F-C059-4E31-7B10553C0D8E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32760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DFB32-CD17-DEDD-E0D3-567A6B987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7EFE648-AD23-09E2-3373-2CE975B52C7C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62AFDCF-D6D9-7F24-364B-90901CE11889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A617E34-0417-8330-8FC6-CD34EA70828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B4BDBC1-05F3-5604-39CC-C5134861C40E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9C09529-14C3-1B79-4C74-94AAE261302C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5625E0-AE94-7FD5-0654-9C2BAE1A7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26" y="430334"/>
            <a:ext cx="10467659" cy="545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10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20511-8DAA-9AAA-CBA8-AE2A54687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8DAB42B-20FD-9364-1B03-7841FF8A1579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D5605B8-426E-AD07-2693-07959F56D5F4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4302353-CFA2-87A9-F62A-ED3547E00AB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1CE1E75-9710-75BB-3C29-008EA6FFF695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4347AFE-0CB6-57ED-7857-81CCF2D9F68F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14CF7D-FEEF-90B9-50C4-1071BC03B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52" y="515105"/>
            <a:ext cx="11647574" cy="512520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8620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370AB-C24D-CDD3-F802-A20B12670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8491FF2-F468-C268-5551-B91407159215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15E01DC-6595-EE15-695A-2D0D70C6E77F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660F95-DDD3-DB93-C1FB-C0D57E95083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45D4393-1156-1154-E16C-8EBD752C7CE5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4E75994-CFA9-DDF4-DF0F-EAB440E17339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4ECEAE-F869-6D95-3C80-6E92ACE9E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18" y="634944"/>
            <a:ext cx="11395004" cy="4851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1778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93892-7E4A-E1C5-D969-7E80EAB91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B03F407-3BBF-2F3D-CDBD-BB32BD518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529" y="423083"/>
            <a:ext cx="11419304" cy="5370086"/>
          </a:xfrm>
          <a:prstGeom prst="rect">
            <a:avLst/>
          </a:prstGeom>
          <a:ln>
            <a:noFill/>
          </a:ln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A3D0B51B-FC3C-AF2C-F7F0-D1BF767ABC8A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09C73F4-85C9-CAE6-A48B-0CA09A93DCC3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9D4E0D2-A1BE-8893-65CB-BC890D28E87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28DBF0C-9487-F3E3-3B58-F6224E596EBD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35ED1F9-FB0E-5FC2-AFE7-3048947BD282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32193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9259B-1A3B-1E86-C79B-3FC36EC5C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E0DF9F3-4144-C5F5-4B42-151C0D4259EF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6835039-B829-E6C7-38FF-1E9918E572AE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6069AD-C7C5-9E9C-D5AA-673D848B429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F6CF94E-3BB0-A8F1-47E1-AB92CC74E9E1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A8AE519-FE59-B503-9D43-7B19FA6302C7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2B5177-E9C4-39EC-14AB-035E6695D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74" y="441393"/>
            <a:ext cx="10259103" cy="57471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818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C3A4C-9640-8650-3A99-07B4C76B6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0E82A06-5511-FBD4-FEE0-B53300145758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FC5196-F02D-1F74-EA3F-60306615410A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E2B2D3A-2EF2-1B34-EA67-BB9A39CC469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4EC5765-47AB-A30E-A415-3B3B1ED35213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467583E-8E3D-0197-A1CC-1AE13EE52F58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1565F81-DBBB-0DA2-4613-11D8FF6B1593}"/>
              </a:ext>
            </a:extLst>
          </p:cNvPr>
          <p:cNvSpPr txBox="1"/>
          <p:nvPr/>
        </p:nvSpPr>
        <p:spPr>
          <a:xfrm>
            <a:off x="685800" y="590550"/>
            <a:ext cx="10642600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933" b="1" dirty="0"/>
              <a:t>Employee Counts</a:t>
            </a:r>
            <a:r>
              <a:rPr lang="en-US" sz="2400" dirty="0"/>
              <a:t>​</a:t>
            </a:r>
            <a:endParaRPr lang="en-US" sz="2400" b="1" dirty="0">
              <a:solidFill>
                <a:srgbClr val="8AB840"/>
              </a:solidFill>
              <a:latin typeface="Prompt Ultra-Bold"/>
              <a:ea typeface="Prompt Ultra-Bold"/>
              <a:cs typeface="Prompt Ultra-Bold"/>
              <a:sym typeface="Prompt Ultra-Bold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8D0F29-6D1D-8EFF-3678-396979CC3B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474"/>
          <a:stretch>
            <a:fillRect/>
          </a:stretch>
        </p:blipFill>
        <p:spPr>
          <a:xfrm>
            <a:off x="1052012" y="1297460"/>
            <a:ext cx="6388745" cy="43765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8072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B9B66-EDBC-7161-38B1-B0528DBE0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1B01AF-1F9F-3EA7-DD37-70D06EF1225F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71EB854-09E8-F233-0E2B-A543344C1BFC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B19F626-0636-692D-7F52-DA04DDD904B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1B34002-B42B-0D4A-D843-859328C5BE07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D9DA5B2-D6A3-E8B3-2983-CD831E81389E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D6B739A-E011-CD3A-B9E9-555582857B95}"/>
              </a:ext>
            </a:extLst>
          </p:cNvPr>
          <p:cNvSpPr txBox="1"/>
          <p:nvPr/>
        </p:nvSpPr>
        <p:spPr>
          <a:xfrm>
            <a:off x="685800" y="590550"/>
            <a:ext cx="10642600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933" b="1" dirty="0"/>
              <a:t>Salary Increases by Percent by Group</a:t>
            </a:r>
            <a:r>
              <a:rPr lang="en-US" sz="2400" dirty="0"/>
              <a:t>​</a:t>
            </a:r>
            <a:endParaRPr lang="en-US" sz="2400" b="1" dirty="0">
              <a:solidFill>
                <a:srgbClr val="8AB840"/>
              </a:solidFill>
              <a:latin typeface="Prompt Ultra-Bold"/>
              <a:ea typeface="Prompt Ultra-Bold"/>
              <a:cs typeface="Prompt Ultra-Bold"/>
              <a:sym typeface="Prompt Ultra-Bol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02B0FA-BA84-6797-66EA-07B4C58AE9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583"/>
          <a:stretch>
            <a:fillRect/>
          </a:stretch>
        </p:blipFill>
        <p:spPr>
          <a:xfrm>
            <a:off x="188423" y="1382486"/>
            <a:ext cx="11707092" cy="338545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8477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FDD14-9913-13BE-5C01-5151E23CA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9A30D54-1AAD-1DAF-F9BC-1077E25AD83C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028FA67-F8D3-229E-D6F4-0E3D772867D6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3EBA94F-ED44-C5B3-E930-C8ED2715353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8ABE9F5-C985-422B-AADE-25B9BA85B9C2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F1E8E64-BA1A-1957-B993-C5AAD6BC8E2A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CE8D88-E105-DF06-E50E-52E1E6655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733" y="429412"/>
            <a:ext cx="10615753" cy="536178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3962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D18AC-A278-2638-6F34-466B532F3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BDCBDA6-964B-C0FE-0ED1-42CFB55124BD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94C5B70-0F5E-3A74-A1A5-4A4E053A12E3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65E40EE-4536-B7AA-AC16-B736ED0E780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BBA8717-A23A-C8FE-714E-FAC6220C6532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1F0D27D-3998-7827-F6DA-BC16625FE546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3CC8FDF-D2F2-2D91-1528-E20BCC5E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Progress: </a:t>
            </a:r>
            <a:br>
              <a:rPr lang="en-US" dirty="0"/>
            </a:br>
            <a:r>
              <a:rPr lang="en-US" dirty="0"/>
              <a:t>Strategy, Timelines, and Processes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0F8AE8E-4BA2-61BC-FE4D-285201A904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30199"/>
            <a:ext cx="8839200" cy="404403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Florida’s 10 Largest Districts</a:t>
            </a:r>
          </a:p>
          <a:p>
            <a:r>
              <a:rPr lang="en-US" dirty="0"/>
              <a:t>January 2026 Recommendations</a:t>
            </a:r>
          </a:p>
          <a:p>
            <a:r>
              <a:rPr lang="en-US" dirty="0"/>
              <a:t>Fall 2026 Recommendations</a:t>
            </a:r>
          </a:p>
          <a:p>
            <a:pPr lvl="1"/>
            <a:r>
              <a:rPr lang="en-US" dirty="0"/>
              <a:t>Portfolio Review – School Data Sample</a:t>
            </a:r>
          </a:p>
          <a:p>
            <a:pPr lvl="1"/>
            <a:r>
              <a:rPr lang="en-US" dirty="0"/>
              <a:t>Timeline</a:t>
            </a:r>
          </a:p>
          <a:p>
            <a:r>
              <a:rPr lang="en-US" dirty="0"/>
              <a:t>Cross-departmental Work</a:t>
            </a:r>
          </a:p>
          <a:p>
            <a:r>
              <a:rPr lang="en-US" dirty="0"/>
              <a:t>Communication</a:t>
            </a:r>
          </a:p>
          <a:p>
            <a:pPr lvl="1"/>
            <a:r>
              <a:rPr lang="en-US" dirty="0"/>
              <a:t>Approaches</a:t>
            </a:r>
          </a:p>
          <a:p>
            <a:pPr lvl="1"/>
            <a:r>
              <a:rPr lang="en-US" dirty="0"/>
              <a:t>Timelines</a:t>
            </a:r>
          </a:p>
          <a:p>
            <a:pPr lvl="1"/>
            <a:r>
              <a:rPr lang="en-US" dirty="0"/>
              <a:t>Community Resources</a:t>
            </a:r>
          </a:p>
          <a:p>
            <a:r>
              <a:rPr lang="en-US" dirty="0"/>
              <a:t>Ongoing and Upcoming Work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260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49ED0-B80D-27F5-6A11-2F829780A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6ED5A89-099D-7146-BA3A-1C033367E962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F3F90CA-14FB-535E-A483-827066ADA9B5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D86470A-1E97-A936-C35A-4D177F555FD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7661EBF-5161-0DD2-88DF-BB99B79C6945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3DB34DB-8DC6-A5BD-9DBE-0520345A6832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918D5F-9F58-0EA2-5190-9A1DB7FA6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05" y="420306"/>
            <a:ext cx="10234683" cy="5696542"/>
          </a:xfrm>
          <a:prstGeom prst="rect">
            <a:avLst/>
          </a:prstGeom>
          <a:ln>
            <a:noFill/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0D74D1A-EEEF-E599-3D89-7FDFE8241C1F}"/>
              </a:ext>
            </a:extLst>
          </p:cNvPr>
          <p:cNvSpPr/>
          <p:nvPr/>
        </p:nvSpPr>
        <p:spPr>
          <a:xfrm>
            <a:off x="10014857" y="5464629"/>
            <a:ext cx="786328" cy="9096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27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21CC5-97C1-58EA-53BA-095D59BE7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8AE263C-A880-AE3F-F434-8DE253E26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2" y="586466"/>
            <a:ext cx="11308364" cy="5335516"/>
          </a:xfrm>
          <a:prstGeom prst="rect">
            <a:avLst/>
          </a:prstGeom>
          <a:ln>
            <a:noFill/>
          </a:ln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877B98F4-0E9D-5427-FBCB-F1BA6760CDAB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FA1D96A-D210-C47A-5459-0025ABC63A78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9B23605-3DDA-060A-9788-F39CA7E434C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64D516B-CA3D-1A0C-EE81-6271ECC7F6FE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205432A7-D296-E178-E914-C84FE8D6F1CE}"/>
              </a:ext>
            </a:extLst>
          </p:cNvPr>
          <p:cNvSpPr/>
          <p:nvPr/>
        </p:nvSpPr>
        <p:spPr>
          <a:xfrm>
            <a:off x="9726641" y="5203371"/>
            <a:ext cx="2074192" cy="97971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5D0E161-BD1C-9CD5-4AB7-0AD7A1D499EF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890759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D4F1C-DA04-B386-B3FA-B75B4A9A1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294DD1-40E2-BFCF-9627-C137FC1E6698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FB38C86-0CCC-BCF3-9998-977F082BDA6C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BADE6C8-B768-1C55-830A-06E3E5962A6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D5798D3-7DEF-D7AF-63BA-32CB23E5009A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421E94C-32BE-549B-3BE6-811549633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92" y="420727"/>
            <a:ext cx="11813015" cy="5605003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3BB824-B700-25F5-C89B-0F04B28BB07A}"/>
              </a:ext>
            </a:extLst>
          </p:cNvPr>
          <p:cNvSpPr/>
          <p:nvPr/>
        </p:nvSpPr>
        <p:spPr>
          <a:xfrm>
            <a:off x="10690481" y="5355771"/>
            <a:ext cx="1338233" cy="6640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F4FF471-31AE-D7FB-DBEE-91F81B2B1A84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264683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4078D-1641-AEBE-95EE-8D8749FBC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F5ABDFA-5EC5-13F9-D301-E484E3E06E8C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F78EE63-0209-0482-18BE-BC4D483EFEC4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7FC266E-E048-3AEA-7D6A-FB6E318E243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80580F6-2991-1BD8-1CB5-EB70D7BC0C6C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724DA31-4CA0-49E0-3CF6-B808372EE542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8B6AE8-3858-9DB1-3E9E-E13DFBDE1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167" y="267067"/>
            <a:ext cx="10369806" cy="579834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6243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CBF08-CC54-A1BF-4B66-AAE478934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A853C7-8548-0551-2335-6B2867837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59" y="405091"/>
            <a:ext cx="11565163" cy="5414614"/>
          </a:xfrm>
          <a:prstGeom prst="rect">
            <a:avLst/>
          </a:prstGeom>
          <a:ln>
            <a:noFill/>
          </a:ln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740154FC-5915-BC45-32C6-43B6032A9792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C1C7001-0322-0FA0-D3D2-BB79CCB0B84F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13962ED-11CE-BB7A-C982-5FFE2541644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90D91E9-F5E5-B5A7-7244-044A00BAA785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8578B1D-9CF2-9A88-C9E3-774AC8335592}"/>
              </a:ext>
            </a:extLst>
          </p:cNvPr>
          <p:cNvSpPr/>
          <p:nvPr/>
        </p:nvSpPr>
        <p:spPr>
          <a:xfrm>
            <a:off x="10690481" y="5279571"/>
            <a:ext cx="1070141" cy="540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F88139C-4193-F475-1555-73D5AD4EF76B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55094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0DB93-CF91-C7F6-087B-250197E16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2324D46-02D5-D1DC-6216-0D8B784119D2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5DD24EF-6F8F-89D8-A578-4C494401E8A0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D496E14-4E23-6D82-C5CE-2588353C051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1AF2C3A-F833-D3DB-72A0-D503427E9B9C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0B29FDC-ECEB-9D1A-D925-13234863F58A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1E5E9D5-F013-B182-6002-E2072A5797E8}"/>
              </a:ext>
            </a:extLst>
          </p:cNvPr>
          <p:cNvSpPr txBox="1"/>
          <p:nvPr/>
        </p:nvSpPr>
        <p:spPr>
          <a:xfrm>
            <a:off x="685800" y="590550"/>
            <a:ext cx="106426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/>
              <a:t>Cross-departmental Work</a:t>
            </a:r>
            <a:r>
              <a:rPr lang="en-US" sz="2800" dirty="0"/>
              <a:t>​</a:t>
            </a:r>
            <a:endParaRPr lang="en-US" sz="2800" b="1" dirty="0">
              <a:solidFill>
                <a:srgbClr val="8AB840"/>
              </a:solidFill>
              <a:latin typeface="Prompt Ultra-Bold"/>
              <a:ea typeface="Prompt Ultra-Bold"/>
              <a:cs typeface="Prompt Ultra-Bold"/>
              <a:sym typeface="Prompt Ultra-Bol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6E8CF2-4A70-C987-3697-AB329A5B53C5}"/>
              </a:ext>
            </a:extLst>
          </p:cNvPr>
          <p:cNvSpPr txBox="1"/>
          <p:nvPr/>
        </p:nvSpPr>
        <p:spPr>
          <a:xfrm>
            <a:off x="685799" y="1537209"/>
            <a:ext cx="10352315" cy="353943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Portfolio Reviews led by Operations and Demographer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Alignment to District Strategic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Community and Municipality Partnerships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Recommendations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Project Management Assignments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PCSB Policy Updates for Zoning and Choice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Executive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School Support Working Groups with Assigned Project Managers</a:t>
            </a:r>
          </a:p>
        </p:txBody>
      </p:sp>
    </p:spTree>
    <p:extLst>
      <p:ext uri="{BB962C8B-B14F-4D97-AF65-F5344CB8AC3E}">
        <p14:creationId xmlns:p14="http://schemas.microsoft.com/office/powerpoint/2010/main" val="230404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E3BD1-7DE4-02A2-773F-E736C99B1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6117B91-ADB6-7FDC-3E53-2D4BC30661FD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42A0FB0-0B1C-0D5F-3F9E-6176C995CC96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14E0392-E5FC-677F-E1AE-CAECF5F6CEE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BFAEA85-182B-0FB5-0FAD-38E5CB51F40B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608E5D8-94FE-4930-F4F9-56E877BAD43B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EAB50FB-AFEA-A7ED-AC72-FCAF319C698D}"/>
              </a:ext>
            </a:extLst>
          </p:cNvPr>
          <p:cNvSpPr txBox="1"/>
          <p:nvPr/>
        </p:nvSpPr>
        <p:spPr>
          <a:xfrm>
            <a:off x="685800" y="590550"/>
            <a:ext cx="106426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/>
              <a:t>Communications Approaches &amp; Timeline</a:t>
            </a:r>
            <a:r>
              <a:rPr lang="en-US" sz="2800" dirty="0"/>
              <a:t>​</a:t>
            </a:r>
            <a:endParaRPr lang="en-US" sz="2800" b="1" dirty="0">
              <a:solidFill>
                <a:srgbClr val="8AB840"/>
              </a:solidFill>
              <a:latin typeface="Prompt Ultra-Bold"/>
              <a:ea typeface="Prompt Ultra-Bold"/>
              <a:cs typeface="Prompt Ultra-Bold"/>
              <a:sym typeface="Prompt Ultra-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87D0F9-0352-A06B-059E-973A4189EF68}"/>
              </a:ext>
            </a:extLst>
          </p:cNvPr>
          <p:cNvSpPr txBox="1"/>
          <p:nvPr/>
        </p:nvSpPr>
        <p:spPr>
          <a:xfrm>
            <a:off x="685800" y="1536174"/>
            <a:ext cx="10776857" cy="397031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Listen and Learn (2022 – 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Recurring Board Member and Board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Impacted School Community Meetings (Winter 2026)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Geographical Community Input Opportunities (Summer 2026)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Recommendations at PCSB Workshop (Fall 2026)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Staff Meeting at each Impacted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Two Additional Community Meetings Per Impacted Site – Inclusive of Receiving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PCSB Meetings Moved to Evenings (Sept/Oct 2026)</a:t>
            </a:r>
          </a:p>
        </p:txBody>
      </p:sp>
    </p:spTree>
    <p:extLst>
      <p:ext uri="{BB962C8B-B14F-4D97-AF65-F5344CB8AC3E}">
        <p14:creationId xmlns:p14="http://schemas.microsoft.com/office/powerpoint/2010/main" val="16441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431D2-A454-F93D-74FE-45380CD36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EE8D5DC-A6E5-D72F-EE9D-B1824D48E76D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FA0ED96-A4F4-AAEE-BF3A-B870E93012FE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3133112-8483-0364-7A23-BCF4C402413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F4FEAEC-C571-9486-3813-F9971DBE50B0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7E15ADD-55F5-7D4D-F68E-F3691E7EA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2" y="468472"/>
            <a:ext cx="11711071" cy="5408468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EBB24B-C0CA-522C-56C0-75DB35507293}"/>
              </a:ext>
            </a:extLst>
          </p:cNvPr>
          <p:cNvSpPr/>
          <p:nvPr/>
        </p:nvSpPr>
        <p:spPr>
          <a:xfrm>
            <a:off x="10602686" y="5279571"/>
            <a:ext cx="1157936" cy="597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3425C85-693D-E62F-FBDF-4BE085838CB5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939955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60754-F055-CDC4-844A-F9F150710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6312639-66AF-0F0E-142A-4912E0015051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F18B4B4-72CF-9515-FAA0-B2443D94CD59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4F7412B-7922-54F0-383B-202164B004A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DAF4263-A609-5C8B-F71A-B24F8D03D9E3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0B1EB5B-E1CE-38B1-FC00-7F69E4D29522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465054-9B3B-745C-FE93-0AA6C16A3846}"/>
              </a:ext>
            </a:extLst>
          </p:cNvPr>
          <p:cNvSpPr txBox="1"/>
          <p:nvPr/>
        </p:nvSpPr>
        <p:spPr>
          <a:xfrm>
            <a:off x="685800" y="1166842"/>
            <a:ext cx="11140845" cy="45243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School Naming Process and PCSB Approvals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Facility Upgrades and Renovations (Winter – Summer 2027)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Relocation of Specialized Service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Family Support and Preferential Opportunities for Student Special Attendance Permits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Project Manager Led Working Groups – Minimize Impact on Current Principal/Team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District Application Program Support for Applications (January 2027)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Continue Community and Municipality Partnership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Continue Development of Early Childhood Programs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Monitor Student Enrollments for 27-28 Unit Allocations and Staffing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Current Decisions to Guide Future Decisions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AB769F2-3008-A960-251B-F5E04A2B2799}"/>
              </a:ext>
            </a:extLst>
          </p:cNvPr>
          <p:cNvSpPr txBox="1"/>
          <p:nvPr/>
        </p:nvSpPr>
        <p:spPr>
          <a:xfrm>
            <a:off x="685800" y="590550"/>
            <a:ext cx="106426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/>
              <a:t>Ongoing and Upcoming Work</a:t>
            </a:r>
            <a:r>
              <a:rPr lang="en-US" sz="2800" dirty="0"/>
              <a:t>​</a:t>
            </a:r>
            <a:endParaRPr lang="en-US" sz="2800" b="1" dirty="0">
              <a:solidFill>
                <a:srgbClr val="8AB840"/>
              </a:solidFill>
              <a:latin typeface="Prompt Ultra-Bold"/>
              <a:ea typeface="Prompt Ultra-Bold"/>
              <a:cs typeface="Prompt Ultra-Bold"/>
              <a:sym typeface="Prompt Ultra-Bold"/>
            </a:endParaRPr>
          </a:p>
        </p:txBody>
      </p:sp>
    </p:spTree>
    <p:extLst>
      <p:ext uri="{BB962C8B-B14F-4D97-AF65-F5344CB8AC3E}">
        <p14:creationId xmlns:p14="http://schemas.microsoft.com/office/powerpoint/2010/main" val="2841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535CE-7032-EFFB-4FAA-1A55694F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71B7C0E-6FCC-B464-75C5-CFCAB9C1AAE5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71FAC4A-D258-F39E-9717-D41ED0D743AE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33B0000-5EB5-1211-E9FA-8FFA36D8AB0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90ADEEC-AA6C-60FF-3676-D48166E33F87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196666D-A4C8-0FC1-13FF-2184F72AAFBB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F5E9DB7-5F1E-3AC7-F16B-FBFE0439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Resources: Employees and Unions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6F03A68-DEB2-CF0E-6BC0-CF3097EA0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7057" y="1690688"/>
            <a:ext cx="8839200" cy="3782771"/>
          </a:xfrm>
        </p:spPr>
        <p:txBody>
          <a:bodyPr>
            <a:normAutofit/>
          </a:bodyPr>
          <a:lstStyle/>
          <a:p>
            <a:r>
              <a:rPr lang="en-US" dirty="0"/>
              <a:t>Personnel Impact by Site</a:t>
            </a:r>
          </a:p>
          <a:p>
            <a:r>
              <a:rPr lang="en-US" dirty="0"/>
              <a:t>Impact Bargaining for Transfer Process</a:t>
            </a:r>
          </a:p>
          <a:p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454350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E9CFC-EB04-CF5E-3113-E36555BE7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9780517-E8CB-8B98-CD67-B81E6487233A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5D77B56-52F0-236F-FCFE-DECC457B53FB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D1DC2D7-1526-7303-E008-C6177F5A7F6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38A0BB3-028D-12E7-5330-007E42816E2B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34A2151-0B0C-DE43-5E62-5213B7AC61DF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75F50E5-9BE6-CDD1-1C87-057F238A0C20}"/>
              </a:ext>
            </a:extLst>
          </p:cNvPr>
          <p:cNvSpPr txBox="1"/>
          <p:nvPr/>
        </p:nvSpPr>
        <p:spPr>
          <a:xfrm>
            <a:off x="685800" y="590550"/>
            <a:ext cx="10642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/>
              <a:t>Personnel Impact by Site</a:t>
            </a:r>
            <a:r>
              <a:rPr lang="en-US" sz="2800" dirty="0"/>
              <a:t>​</a:t>
            </a:r>
            <a:endParaRPr lang="en-US" sz="2800" b="1" dirty="0">
              <a:solidFill>
                <a:srgbClr val="8AB840"/>
              </a:solidFill>
              <a:latin typeface="Prompt Ultra-Bold"/>
              <a:ea typeface="Prompt Ultra-Bold"/>
              <a:cs typeface="Prompt Ultra-Bold"/>
              <a:sym typeface="Prompt Ultra-Bold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952279-F2D8-05B6-89A4-F8C3619AD4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46" t="6479" r="771"/>
          <a:stretch>
            <a:fillRect/>
          </a:stretch>
        </p:blipFill>
        <p:spPr>
          <a:xfrm>
            <a:off x="589431" y="1168008"/>
            <a:ext cx="11075047" cy="436160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5633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47D44-8F2B-F1A7-166E-EAC342B5C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086CB58-1FA4-7F5B-2475-38D3195A0837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FE34A6E-0605-6CD0-84C3-AFA2DF281D93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6453502-59F3-5471-7330-E410F1DBF3D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ABC252D-D74D-2725-597F-51C6F0388B2A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AFDD50E-AD7B-961F-167A-9C0CF40481EC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B5637B6-F8E0-622E-0FC3-78695C1043E1}"/>
              </a:ext>
            </a:extLst>
          </p:cNvPr>
          <p:cNvSpPr txBox="1"/>
          <p:nvPr/>
        </p:nvSpPr>
        <p:spPr>
          <a:xfrm>
            <a:off x="685800" y="590550"/>
            <a:ext cx="10642600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/>
              <a:t>Impact Bargaining for Transfer Process</a:t>
            </a:r>
          </a:p>
          <a:p>
            <a:pPr>
              <a:lnSpc>
                <a:spcPct val="100000"/>
              </a:lnSpc>
            </a:pPr>
            <a:r>
              <a:rPr lang="en-US" sz="2400" i="1" dirty="0"/>
              <a:t>​*Legacy Schools Only</a:t>
            </a:r>
            <a:endParaRPr lang="en-US" sz="2400" b="1" i="1" dirty="0">
              <a:solidFill>
                <a:srgbClr val="8AB840"/>
              </a:solidFill>
              <a:latin typeface="Prompt Ultra-Bold"/>
              <a:ea typeface="Prompt Ultra-Bold"/>
              <a:cs typeface="Prompt Ultra-Bold"/>
              <a:sym typeface="Prompt Ultra-Bol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64C76D-DC99-FC8B-ED3F-F104EFC48F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271"/>
          <a:stretch>
            <a:fillRect/>
          </a:stretch>
        </p:blipFill>
        <p:spPr>
          <a:xfrm>
            <a:off x="550342" y="1712902"/>
            <a:ext cx="11320984" cy="34321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321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E3E76-60C2-0C12-6321-AE2BE0950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4D9A62-4FE9-F048-AB7D-8708339C0DA0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21AAB50-0984-F823-DDB2-689FB929FE47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CB02B2F-2B18-C241-862D-9A42C24E586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32284D8-A67D-3059-DEDA-11698CDDBBB7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9D550F6-5B50-0DC8-F777-37EAE625AC29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758DCD1-B9E9-80F7-6E62-AECF914099DB}"/>
              </a:ext>
            </a:extLst>
          </p:cNvPr>
          <p:cNvSpPr txBox="1"/>
          <p:nvPr/>
        </p:nvSpPr>
        <p:spPr>
          <a:xfrm>
            <a:off x="685800" y="590550"/>
            <a:ext cx="10642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/>
              <a:t>Human Resources Next Steps </a:t>
            </a:r>
            <a:r>
              <a:rPr lang="en-US" sz="2800" dirty="0"/>
              <a:t>​</a:t>
            </a:r>
            <a:endParaRPr lang="en-US" sz="2800" b="1" dirty="0">
              <a:solidFill>
                <a:srgbClr val="8AB840"/>
              </a:solidFill>
              <a:latin typeface="Prompt Ultra-Bold"/>
              <a:ea typeface="Prompt Ultra-Bold"/>
              <a:cs typeface="Prompt Ultra-Bold"/>
              <a:sym typeface="Prompt Ultra-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03CE9B-9399-4C33-E1C1-F0DCCAB07E0B}"/>
              </a:ext>
            </a:extLst>
          </p:cNvPr>
          <p:cNvSpPr txBox="1"/>
          <p:nvPr/>
        </p:nvSpPr>
        <p:spPr>
          <a:xfrm>
            <a:off x="880360" y="1351508"/>
            <a:ext cx="9683292" cy="45243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HR Partner Assignments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Principal Hiring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Union Leaders (SEIU, PESPA, FOP)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PCTA Impact Bargaining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District Transfer (vs. Reduction in Force)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Additional School Visits (Whole Staff and Individual Employees)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Support for Resume Updates and Application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Instructional Hiring Process (January – May 2027)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Ongoing Support Employee Hiring and Transfers (Now vs. Spring 2027)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Unit Allocation Meetings (March 2027)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Instructional Transfer Process (Voluntary and District Transfers)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June and July Placements Based on PCON</a:t>
            </a:r>
          </a:p>
        </p:txBody>
      </p:sp>
    </p:spTree>
    <p:extLst>
      <p:ext uri="{BB962C8B-B14F-4D97-AF65-F5344CB8AC3E}">
        <p14:creationId xmlns:p14="http://schemas.microsoft.com/office/powerpoint/2010/main" val="325274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7DEE1-199A-E145-2485-81F383C70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4E64BEC-F5B3-1596-2671-3A791AA8C1CA}"/>
              </a:ext>
            </a:extLst>
          </p:cNvPr>
          <p:cNvSpPr/>
          <p:nvPr/>
        </p:nvSpPr>
        <p:spPr>
          <a:xfrm rot="5400000">
            <a:off x="5901842" y="567842"/>
            <a:ext cx="388317" cy="12192000"/>
          </a:xfrm>
          <a:custGeom>
            <a:avLst/>
            <a:gdLst/>
            <a:ahLst/>
            <a:cxnLst/>
            <a:rect l="l" t="t" r="r" b="b"/>
            <a:pathLst>
              <a:path w="582475" h="18288000">
                <a:moveTo>
                  <a:pt x="0" y="0"/>
                </a:moveTo>
                <a:lnTo>
                  <a:pt x="582474" y="0"/>
                </a:lnTo>
                <a:lnTo>
                  <a:pt x="582474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584" r="-1880074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69A3180-9E05-C076-79CF-FE34CA55B1AF}"/>
              </a:ext>
            </a:extLst>
          </p:cNvPr>
          <p:cNvGrpSpPr/>
          <p:nvPr/>
        </p:nvGrpSpPr>
        <p:grpSpPr>
          <a:xfrm>
            <a:off x="10690481" y="5581778"/>
            <a:ext cx="1180845" cy="118084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D3A2CB8-24A5-8185-FBE8-615AB879C5F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5CAE4F4-6BE3-10FE-AEB0-084602C21D12}"/>
                </a:ext>
              </a:extLst>
            </p:cNvPr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B0D6F3B-E74B-F61D-A53E-16B5933C142B}"/>
              </a:ext>
            </a:extLst>
          </p:cNvPr>
          <p:cNvSpPr/>
          <p:nvPr/>
        </p:nvSpPr>
        <p:spPr>
          <a:xfrm>
            <a:off x="10760973" y="5640314"/>
            <a:ext cx="1039860" cy="1063773"/>
          </a:xfrm>
          <a:custGeom>
            <a:avLst/>
            <a:gdLst/>
            <a:ahLst/>
            <a:cxnLst/>
            <a:rect l="l" t="t" r="r" b="b"/>
            <a:pathLst>
              <a:path w="1559790" h="1595659">
                <a:moveTo>
                  <a:pt x="0" y="0"/>
                </a:moveTo>
                <a:lnTo>
                  <a:pt x="1559790" y="0"/>
                </a:lnTo>
                <a:lnTo>
                  <a:pt x="1559790" y="1595660"/>
                </a:lnTo>
                <a:lnTo>
                  <a:pt x="0" y="159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8462" t="-17846" r="-27385" b="-5948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93BCEC9-59CE-BD55-5815-0355E31DE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543" y="545421"/>
            <a:ext cx="9144000" cy="1011237"/>
          </a:xfrm>
        </p:spPr>
        <p:txBody>
          <a:bodyPr>
            <a:normAutofit/>
          </a:bodyPr>
          <a:lstStyle/>
          <a:p>
            <a:r>
              <a:rPr lang="en-US" dirty="0"/>
              <a:t>Feel free to reach out to us.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A97C216-47A6-C214-800A-03258309EE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086" y="1838674"/>
            <a:ext cx="10911536" cy="3263121"/>
          </a:xfrm>
        </p:spPr>
        <p:txBody>
          <a:bodyPr numCol="2">
            <a:normAutofit fontScale="92500" lnSpcReduction="10000"/>
          </a:bodyPr>
          <a:lstStyle/>
          <a:p>
            <a:pPr algn="l"/>
            <a:r>
              <a:rPr lang="en-US" dirty="0">
                <a:latin typeface="Brittany"/>
                <a:ea typeface="Brittany"/>
                <a:cs typeface="Brittany"/>
                <a:sym typeface="Brittany"/>
              </a:rPr>
              <a:t>Dena Collins – Executive Director, HR</a:t>
            </a:r>
          </a:p>
          <a:p>
            <a:pPr algn="l"/>
            <a:r>
              <a:rPr lang="en-US" dirty="0">
                <a:latin typeface="Brittany"/>
                <a:ea typeface="Brittany"/>
                <a:cs typeface="Brittany"/>
                <a:sym typeface="Brittany"/>
                <a:hlinkClick r:id="rId4"/>
              </a:rPr>
              <a:t>collinsden@pcsb.org</a:t>
            </a:r>
            <a:endParaRPr lang="en-US" dirty="0">
              <a:latin typeface="Brittany"/>
              <a:ea typeface="Brittany"/>
              <a:cs typeface="Brittany"/>
              <a:sym typeface="Brittany"/>
            </a:endParaRPr>
          </a:p>
          <a:p>
            <a:pPr algn="l"/>
            <a:endParaRPr lang="en-US" dirty="0">
              <a:latin typeface="Brittany"/>
              <a:ea typeface="Brittany"/>
              <a:cs typeface="Brittany"/>
              <a:sym typeface="Brittany"/>
            </a:endParaRPr>
          </a:p>
          <a:p>
            <a:pPr algn="l"/>
            <a:r>
              <a:rPr lang="en-US" dirty="0">
                <a:latin typeface="Brittany"/>
                <a:ea typeface="Brittany"/>
                <a:cs typeface="Brittany"/>
                <a:sym typeface="Brittany"/>
              </a:rPr>
              <a:t>Allison Hearn – Staff Attorney</a:t>
            </a:r>
          </a:p>
          <a:p>
            <a:pPr algn="l"/>
            <a:r>
              <a:rPr lang="en-US" dirty="0">
                <a:latin typeface="Brittany"/>
                <a:ea typeface="Brittany"/>
                <a:cs typeface="Brittany"/>
                <a:sym typeface="Brittany"/>
                <a:hlinkClick r:id="rId5"/>
              </a:rPr>
              <a:t>hearna@pcsb.org</a:t>
            </a:r>
            <a:endParaRPr lang="en-US" dirty="0">
              <a:latin typeface="Brittany"/>
              <a:ea typeface="Brittany"/>
              <a:cs typeface="Brittany"/>
              <a:sym typeface="Brittany"/>
            </a:endParaRPr>
          </a:p>
          <a:p>
            <a:pPr algn="l"/>
            <a:endParaRPr lang="en-US" dirty="0">
              <a:latin typeface="Brittany"/>
              <a:ea typeface="Brittany"/>
              <a:cs typeface="Brittany"/>
              <a:sym typeface="Brittany"/>
            </a:endParaRPr>
          </a:p>
          <a:p>
            <a:pPr algn="l"/>
            <a:r>
              <a:rPr lang="en-US" dirty="0">
                <a:latin typeface="Brittany"/>
                <a:ea typeface="Brittany"/>
                <a:cs typeface="Brittany"/>
                <a:sym typeface="Brittany"/>
              </a:rPr>
              <a:t>Gary Jeppesen – Chief Financial Officer</a:t>
            </a:r>
          </a:p>
          <a:p>
            <a:pPr algn="l"/>
            <a:r>
              <a:rPr lang="en-US" dirty="0">
                <a:latin typeface="Brittany"/>
                <a:ea typeface="Brittany"/>
                <a:cs typeface="Brittany"/>
                <a:sym typeface="Brittany"/>
                <a:hlinkClick r:id="rId6"/>
              </a:rPr>
              <a:t>jeppeseng@pcsb.org</a:t>
            </a:r>
            <a:endParaRPr lang="en-US" dirty="0">
              <a:latin typeface="Brittany"/>
              <a:ea typeface="Brittany"/>
              <a:cs typeface="Brittany"/>
              <a:sym typeface="Brittany"/>
            </a:endParaRPr>
          </a:p>
          <a:p>
            <a:pPr algn="l"/>
            <a:r>
              <a:rPr lang="en-US" dirty="0">
                <a:latin typeface="Brittany"/>
                <a:ea typeface="Brittany"/>
                <a:cs typeface="Brittany"/>
                <a:sym typeface="Brittany"/>
              </a:rPr>
              <a:t>Michael Vigue – Chief Human Resources Officer</a:t>
            </a:r>
          </a:p>
          <a:p>
            <a:pPr algn="l"/>
            <a:r>
              <a:rPr lang="en-US" dirty="0">
                <a:latin typeface="Brittany"/>
                <a:ea typeface="Brittany"/>
                <a:cs typeface="Brittany"/>
                <a:sym typeface="Brittany"/>
                <a:hlinkClick r:id="rId7"/>
              </a:rPr>
              <a:t>viguem@pcsb.org</a:t>
            </a:r>
            <a:endParaRPr lang="en-US" dirty="0">
              <a:latin typeface="Brittany"/>
              <a:ea typeface="Brittany"/>
              <a:cs typeface="Brittany"/>
              <a:sym typeface="Brittany"/>
            </a:endParaRPr>
          </a:p>
          <a:p>
            <a:pPr algn="l"/>
            <a:endParaRPr lang="en-US" dirty="0">
              <a:latin typeface="Brittany"/>
              <a:ea typeface="Brittany"/>
              <a:cs typeface="Brittany"/>
              <a:sym typeface="Brittany"/>
            </a:endParaRPr>
          </a:p>
          <a:p>
            <a:pPr algn="l"/>
            <a:r>
              <a:rPr lang="en-US" dirty="0">
                <a:latin typeface="Brittany"/>
                <a:ea typeface="Brittany"/>
                <a:cs typeface="Brittany"/>
                <a:sym typeface="Brittany"/>
              </a:rPr>
              <a:t>Tonya Womack – Director, Risk Management and Insurance</a:t>
            </a:r>
          </a:p>
          <a:p>
            <a:pPr algn="l"/>
            <a:r>
              <a:rPr lang="en-US" dirty="0">
                <a:latin typeface="Brittany"/>
                <a:sym typeface="Brittany"/>
                <a:hlinkClick r:id="rId8"/>
              </a:rPr>
              <a:t>womackt@pcsb.org</a:t>
            </a:r>
            <a:endParaRPr lang="en-US" dirty="0">
              <a:latin typeface="Brittany"/>
              <a:sym typeface="Brittany"/>
            </a:endParaRP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61313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555</Words>
  <Application>Microsoft Office PowerPoint</Application>
  <PresentationFormat>Widescreen</PresentationFormat>
  <Paragraphs>102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Aptos</vt:lpstr>
      <vt:lpstr>Aptos Display</vt:lpstr>
      <vt:lpstr>Arial</vt:lpstr>
      <vt:lpstr>Brittany</vt:lpstr>
      <vt:lpstr>Prompt Ultra-Bold</vt:lpstr>
      <vt:lpstr>Office Theme</vt:lpstr>
      <vt:lpstr>Pinellas County Schools “Planning for Progress”</vt:lpstr>
      <vt:lpstr>Agenda</vt:lpstr>
      <vt:lpstr>PCS: Past, Present, and Future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Planning for Progress:  Strategy, Timelines, and Processes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Human Resources: Employees and Unions</vt:lpstr>
      <vt:lpstr>PowerPoint Presentation</vt:lpstr>
      <vt:lpstr>PowerPoint Presentation</vt:lpstr>
      <vt:lpstr>PowerPoint Presentation</vt:lpstr>
      <vt:lpstr>Feel free to reach out to us.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Vigue Michael</dc:creator>
  <cp:lastModifiedBy>Vigue Michael</cp:lastModifiedBy>
  <cp:revision>21</cp:revision>
  <dcterms:created xsi:type="dcterms:W3CDTF">2026-09-14T19:17:47Z</dcterms:created>
  <dcterms:modified xsi:type="dcterms:W3CDTF">2026-10-26T15:56:17Z</dcterms:modified>
</cp:coreProperties>
</file>