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autoCompressPictures="0">
  <p:sldMasterIdLst>
    <p:sldMasterId id="2147483658" r:id="rId4"/>
    <p:sldMasterId id="2147483668" r:id="rId5"/>
  </p:sldMasterIdLst>
  <p:notesMasterIdLst>
    <p:notesMasterId r:id="rId41"/>
  </p:notesMasterIdLst>
  <p:sldIdLst>
    <p:sldId id="283" r:id="rId6"/>
    <p:sldId id="262" r:id="rId7"/>
    <p:sldId id="299" r:id="rId8"/>
    <p:sldId id="258" r:id="rId9"/>
    <p:sldId id="300" r:id="rId10"/>
    <p:sldId id="310" r:id="rId11"/>
    <p:sldId id="311" r:id="rId12"/>
    <p:sldId id="312" r:id="rId13"/>
    <p:sldId id="268" r:id="rId14"/>
    <p:sldId id="269" r:id="rId15"/>
    <p:sldId id="270" r:id="rId16"/>
    <p:sldId id="301" r:id="rId17"/>
    <p:sldId id="271" r:id="rId18"/>
    <p:sldId id="272" r:id="rId19"/>
    <p:sldId id="273" r:id="rId20"/>
    <p:sldId id="274" r:id="rId21"/>
    <p:sldId id="302" r:id="rId22"/>
    <p:sldId id="305" r:id="rId23"/>
    <p:sldId id="303" r:id="rId24"/>
    <p:sldId id="304" r:id="rId25"/>
    <p:sldId id="306" r:id="rId26"/>
    <p:sldId id="307" r:id="rId27"/>
    <p:sldId id="308" r:id="rId28"/>
    <p:sldId id="288" r:id="rId29"/>
    <p:sldId id="289" r:id="rId30"/>
    <p:sldId id="279" r:id="rId31"/>
    <p:sldId id="291" r:id="rId32"/>
    <p:sldId id="292" r:id="rId33"/>
    <p:sldId id="309" r:id="rId34"/>
    <p:sldId id="284" r:id="rId35"/>
    <p:sldId id="293" r:id="rId36"/>
    <p:sldId id="290" r:id="rId37"/>
    <p:sldId id="294" r:id="rId38"/>
    <p:sldId id="298" r:id="rId39"/>
    <p:sldId id="282"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2C5D"/>
    <a:srgbClr val="2FB2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22" d="100"/>
          <a:sy n="22" d="100"/>
        </p:scale>
        <p:origin x="3446" y="29"/>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quires, Jonathan" userId="514c015b-04c6-44a1-becf-ab0b30990424" providerId="ADAL" clId="{FCF7260F-B46F-45BF-B140-4D1E75305E0A}"/>
    <pc:docChg chg="modSld">
      <pc:chgData name="Squires, Jonathan" userId="514c015b-04c6-44a1-becf-ab0b30990424" providerId="ADAL" clId="{FCF7260F-B46F-45BF-B140-4D1E75305E0A}" dt="2026-10-27T15:38:00.097" v="36" actId="20577"/>
      <pc:docMkLst>
        <pc:docMk/>
      </pc:docMkLst>
      <pc:sldChg chg="modSp mod">
        <pc:chgData name="Squires, Jonathan" userId="514c015b-04c6-44a1-becf-ab0b30990424" providerId="ADAL" clId="{FCF7260F-B46F-45BF-B140-4D1E75305E0A}" dt="2026-10-27T15:38:00.097" v="36" actId="20577"/>
        <pc:sldMkLst>
          <pc:docMk/>
          <pc:sldMk cId="233250311" sldId="283"/>
        </pc:sldMkLst>
        <pc:spChg chg="mod">
          <ac:chgData name="Squires, Jonathan" userId="514c015b-04c6-44a1-becf-ab0b30990424" providerId="ADAL" clId="{FCF7260F-B46F-45BF-B140-4D1E75305E0A}" dt="2026-10-27T15:38:00.097" v="36" actId="20577"/>
          <ac:spMkLst>
            <pc:docMk/>
            <pc:sldMk cId="233250311" sldId="283"/>
            <ac:spMk id="2" creationId="{B22BAE33-DF7C-F62B-CA6F-7D42855716D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0975194-9B11-F04F-A23F-C7F9CE066A1C}" type="datetimeFigureOut">
              <a:rPr lang="en-US" smtClean="0"/>
              <a:t>10/27/2026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B5B8B61-D506-DC42-AB22-FDEE1D33B7ED}" type="slidenum">
              <a:rPr lang="en-US" smtClean="0"/>
              <a:t>‹#›</a:t>
            </a:fld>
            <a:endParaRPr lang="en-US" dirty="0"/>
          </a:p>
        </p:txBody>
      </p:sp>
    </p:spTree>
    <p:extLst>
      <p:ext uri="{BB962C8B-B14F-4D97-AF65-F5344CB8AC3E}">
        <p14:creationId xmlns:p14="http://schemas.microsoft.com/office/powerpoint/2010/main" val="919914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a:t>
            </a:fld>
            <a:endParaRPr lang="en-US" dirty="0"/>
          </a:p>
        </p:txBody>
      </p:sp>
    </p:spTree>
    <p:extLst>
      <p:ext uri="{BB962C8B-B14F-4D97-AF65-F5344CB8AC3E}">
        <p14:creationId xmlns:p14="http://schemas.microsoft.com/office/powerpoint/2010/main" val="2674944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a:t>
            </a:fld>
            <a:endParaRPr lang="en-US" dirty="0"/>
          </a:p>
        </p:txBody>
      </p:sp>
    </p:spTree>
    <p:extLst>
      <p:ext uri="{BB962C8B-B14F-4D97-AF65-F5344CB8AC3E}">
        <p14:creationId xmlns:p14="http://schemas.microsoft.com/office/powerpoint/2010/main" val="3348883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4</a:t>
            </a:fld>
            <a:endParaRPr lang="en-US" dirty="0"/>
          </a:p>
        </p:txBody>
      </p:sp>
    </p:spTree>
    <p:extLst>
      <p:ext uri="{BB962C8B-B14F-4D97-AF65-F5344CB8AC3E}">
        <p14:creationId xmlns:p14="http://schemas.microsoft.com/office/powerpoint/2010/main" val="58247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5</a:t>
            </a:fld>
            <a:endParaRPr lang="en-US" dirty="0"/>
          </a:p>
        </p:txBody>
      </p:sp>
    </p:spTree>
    <p:extLst>
      <p:ext uri="{BB962C8B-B14F-4D97-AF65-F5344CB8AC3E}">
        <p14:creationId xmlns:p14="http://schemas.microsoft.com/office/powerpoint/2010/main" val="3870504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6</a:t>
            </a:fld>
            <a:endParaRPr lang="en-US" dirty="0"/>
          </a:p>
        </p:txBody>
      </p:sp>
    </p:spTree>
    <p:extLst>
      <p:ext uri="{BB962C8B-B14F-4D97-AF65-F5344CB8AC3E}">
        <p14:creationId xmlns:p14="http://schemas.microsoft.com/office/powerpoint/2010/main" val="444652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7</a:t>
            </a:fld>
            <a:endParaRPr lang="en-US" dirty="0"/>
          </a:p>
        </p:txBody>
      </p:sp>
    </p:spTree>
    <p:extLst>
      <p:ext uri="{BB962C8B-B14F-4D97-AF65-F5344CB8AC3E}">
        <p14:creationId xmlns:p14="http://schemas.microsoft.com/office/powerpoint/2010/main" val="2326542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8</a:t>
            </a:fld>
            <a:endParaRPr lang="en-US" dirty="0"/>
          </a:p>
        </p:txBody>
      </p:sp>
    </p:spTree>
    <p:extLst>
      <p:ext uri="{BB962C8B-B14F-4D97-AF65-F5344CB8AC3E}">
        <p14:creationId xmlns:p14="http://schemas.microsoft.com/office/powerpoint/2010/main" val="1527339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9</a:t>
            </a:fld>
            <a:endParaRPr lang="en-US" dirty="0"/>
          </a:p>
        </p:txBody>
      </p:sp>
    </p:spTree>
    <p:extLst>
      <p:ext uri="{BB962C8B-B14F-4D97-AF65-F5344CB8AC3E}">
        <p14:creationId xmlns:p14="http://schemas.microsoft.com/office/powerpoint/2010/main" val="3583803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10</a:t>
            </a:fld>
            <a:endParaRPr lang="en-US" dirty="0"/>
          </a:p>
        </p:txBody>
      </p:sp>
    </p:spTree>
    <p:extLst>
      <p:ext uri="{BB962C8B-B14F-4D97-AF65-F5344CB8AC3E}">
        <p14:creationId xmlns:p14="http://schemas.microsoft.com/office/powerpoint/2010/main" val="4287013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11</a:t>
            </a:fld>
            <a:endParaRPr lang="en-US" dirty="0"/>
          </a:p>
        </p:txBody>
      </p:sp>
    </p:spTree>
    <p:extLst>
      <p:ext uri="{BB962C8B-B14F-4D97-AF65-F5344CB8AC3E}">
        <p14:creationId xmlns:p14="http://schemas.microsoft.com/office/powerpoint/2010/main" val="4066504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12</a:t>
            </a:fld>
            <a:endParaRPr lang="en-US" dirty="0"/>
          </a:p>
        </p:txBody>
      </p:sp>
    </p:spTree>
    <p:extLst>
      <p:ext uri="{BB962C8B-B14F-4D97-AF65-F5344CB8AC3E}">
        <p14:creationId xmlns:p14="http://schemas.microsoft.com/office/powerpoint/2010/main" val="3099202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13</a:t>
            </a:fld>
            <a:endParaRPr lang="en-US" dirty="0"/>
          </a:p>
        </p:txBody>
      </p:sp>
    </p:spTree>
    <p:extLst>
      <p:ext uri="{BB962C8B-B14F-4D97-AF65-F5344CB8AC3E}">
        <p14:creationId xmlns:p14="http://schemas.microsoft.com/office/powerpoint/2010/main" val="390117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14</a:t>
            </a:fld>
            <a:endParaRPr lang="en-US" dirty="0"/>
          </a:p>
        </p:txBody>
      </p:sp>
    </p:spTree>
    <p:extLst>
      <p:ext uri="{BB962C8B-B14F-4D97-AF65-F5344CB8AC3E}">
        <p14:creationId xmlns:p14="http://schemas.microsoft.com/office/powerpoint/2010/main" val="2432907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15</a:t>
            </a:fld>
            <a:endParaRPr lang="en-US" dirty="0"/>
          </a:p>
        </p:txBody>
      </p:sp>
    </p:spTree>
    <p:extLst>
      <p:ext uri="{BB962C8B-B14F-4D97-AF65-F5344CB8AC3E}">
        <p14:creationId xmlns:p14="http://schemas.microsoft.com/office/powerpoint/2010/main" val="812408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16</a:t>
            </a:fld>
            <a:endParaRPr lang="en-US" dirty="0"/>
          </a:p>
        </p:txBody>
      </p:sp>
    </p:spTree>
    <p:extLst>
      <p:ext uri="{BB962C8B-B14F-4D97-AF65-F5344CB8AC3E}">
        <p14:creationId xmlns:p14="http://schemas.microsoft.com/office/powerpoint/2010/main" val="3540235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17</a:t>
            </a:fld>
            <a:endParaRPr lang="en-US" dirty="0"/>
          </a:p>
        </p:txBody>
      </p:sp>
    </p:spTree>
    <p:extLst>
      <p:ext uri="{BB962C8B-B14F-4D97-AF65-F5344CB8AC3E}">
        <p14:creationId xmlns:p14="http://schemas.microsoft.com/office/powerpoint/2010/main" val="3203588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18</a:t>
            </a:fld>
            <a:endParaRPr lang="en-US" dirty="0"/>
          </a:p>
        </p:txBody>
      </p:sp>
    </p:spTree>
    <p:extLst>
      <p:ext uri="{BB962C8B-B14F-4D97-AF65-F5344CB8AC3E}">
        <p14:creationId xmlns:p14="http://schemas.microsoft.com/office/powerpoint/2010/main" val="3086301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19</a:t>
            </a:fld>
            <a:endParaRPr lang="en-US" dirty="0"/>
          </a:p>
        </p:txBody>
      </p:sp>
    </p:spTree>
    <p:extLst>
      <p:ext uri="{BB962C8B-B14F-4D97-AF65-F5344CB8AC3E}">
        <p14:creationId xmlns:p14="http://schemas.microsoft.com/office/powerpoint/2010/main" val="1796670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20</a:t>
            </a:fld>
            <a:endParaRPr lang="en-US" dirty="0"/>
          </a:p>
        </p:txBody>
      </p:sp>
    </p:spTree>
    <p:extLst>
      <p:ext uri="{BB962C8B-B14F-4D97-AF65-F5344CB8AC3E}">
        <p14:creationId xmlns:p14="http://schemas.microsoft.com/office/powerpoint/2010/main" val="81089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21</a:t>
            </a:fld>
            <a:endParaRPr lang="en-US" dirty="0"/>
          </a:p>
        </p:txBody>
      </p:sp>
    </p:spTree>
    <p:extLst>
      <p:ext uri="{BB962C8B-B14F-4D97-AF65-F5344CB8AC3E}">
        <p14:creationId xmlns:p14="http://schemas.microsoft.com/office/powerpoint/2010/main" val="1688869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22</a:t>
            </a:fld>
            <a:endParaRPr lang="en-US" dirty="0"/>
          </a:p>
        </p:txBody>
      </p:sp>
    </p:spTree>
    <p:extLst>
      <p:ext uri="{BB962C8B-B14F-4D97-AF65-F5344CB8AC3E}">
        <p14:creationId xmlns:p14="http://schemas.microsoft.com/office/powerpoint/2010/main" val="2681031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23</a:t>
            </a:fld>
            <a:endParaRPr lang="en-US" dirty="0"/>
          </a:p>
        </p:txBody>
      </p:sp>
    </p:spTree>
    <p:extLst>
      <p:ext uri="{BB962C8B-B14F-4D97-AF65-F5344CB8AC3E}">
        <p14:creationId xmlns:p14="http://schemas.microsoft.com/office/powerpoint/2010/main" val="3917781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24</a:t>
            </a:fld>
            <a:endParaRPr lang="en-US" dirty="0"/>
          </a:p>
        </p:txBody>
      </p:sp>
    </p:spTree>
    <p:extLst>
      <p:ext uri="{BB962C8B-B14F-4D97-AF65-F5344CB8AC3E}">
        <p14:creationId xmlns:p14="http://schemas.microsoft.com/office/powerpoint/2010/main" val="935957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25</a:t>
            </a:fld>
            <a:endParaRPr lang="en-US" dirty="0"/>
          </a:p>
        </p:txBody>
      </p:sp>
    </p:spTree>
    <p:extLst>
      <p:ext uri="{BB962C8B-B14F-4D97-AF65-F5344CB8AC3E}">
        <p14:creationId xmlns:p14="http://schemas.microsoft.com/office/powerpoint/2010/main" val="174736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26</a:t>
            </a:fld>
            <a:endParaRPr lang="en-US" dirty="0"/>
          </a:p>
        </p:txBody>
      </p:sp>
    </p:spTree>
    <p:extLst>
      <p:ext uri="{BB962C8B-B14F-4D97-AF65-F5344CB8AC3E}">
        <p14:creationId xmlns:p14="http://schemas.microsoft.com/office/powerpoint/2010/main" val="37939630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27</a:t>
            </a:fld>
            <a:endParaRPr lang="en-US" dirty="0"/>
          </a:p>
        </p:txBody>
      </p:sp>
    </p:spTree>
    <p:extLst>
      <p:ext uri="{BB962C8B-B14F-4D97-AF65-F5344CB8AC3E}">
        <p14:creationId xmlns:p14="http://schemas.microsoft.com/office/powerpoint/2010/main" val="2863721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28</a:t>
            </a:fld>
            <a:endParaRPr lang="en-US" dirty="0"/>
          </a:p>
        </p:txBody>
      </p:sp>
    </p:spTree>
    <p:extLst>
      <p:ext uri="{BB962C8B-B14F-4D97-AF65-F5344CB8AC3E}">
        <p14:creationId xmlns:p14="http://schemas.microsoft.com/office/powerpoint/2010/main" val="3094727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29</a:t>
            </a:fld>
            <a:endParaRPr lang="en-US" dirty="0"/>
          </a:p>
        </p:txBody>
      </p:sp>
    </p:spTree>
    <p:extLst>
      <p:ext uri="{BB962C8B-B14F-4D97-AF65-F5344CB8AC3E}">
        <p14:creationId xmlns:p14="http://schemas.microsoft.com/office/powerpoint/2010/main" val="2642991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30</a:t>
            </a:fld>
            <a:endParaRPr lang="en-US" dirty="0"/>
          </a:p>
        </p:txBody>
      </p:sp>
    </p:spTree>
    <p:extLst>
      <p:ext uri="{BB962C8B-B14F-4D97-AF65-F5344CB8AC3E}">
        <p14:creationId xmlns:p14="http://schemas.microsoft.com/office/powerpoint/2010/main" val="574166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31</a:t>
            </a:fld>
            <a:endParaRPr lang="en-US" dirty="0"/>
          </a:p>
        </p:txBody>
      </p:sp>
    </p:spTree>
    <p:extLst>
      <p:ext uri="{BB962C8B-B14F-4D97-AF65-F5344CB8AC3E}">
        <p14:creationId xmlns:p14="http://schemas.microsoft.com/office/powerpoint/2010/main" val="1983801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32</a:t>
            </a:fld>
            <a:endParaRPr lang="en-US" dirty="0"/>
          </a:p>
        </p:txBody>
      </p:sp>
    </p:spTree>
    <p:extLst>
      <p:ext uri="{BB962C8B-B14F-4D97-AF65-F5344CB8AC3E}">
        <p14:creationId xmlns:p14="http://schemas.microsoft.com/office/powerpoint/2010/main" val="30955665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33</a:t>
            </a:fld>
            <a:endParaRPr lang="en-US" dirty="0"/>
          </a:p>
        </p:txBody>
      </p:sp>
    </p:spTree>
    <p:extLst>
      <p:ext uri="{BB962C8B-B14F-4D97-AF65-F5344CB8AC3E}">
        <p14:creationId xmlns:p14="http://schemas.microsoft.com/office/powerpoint/2010/main" val="1797654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34</a:t>
            </a:fld>
            <a:endParaRPr lang="en-US" dirty="0"/>
          </a:p>
        </p:txBody>
      </p:sp>
    </p:spTree>
    <p:extLst>
      <p:ext uri="{BB962C8B-B14F-4D97-AF65-F5344CB8AC3E}">
        <p14:creationId xmlns:p14="http://schemas.microsoft.com/office/powerpoint/2010/main" val="12564539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35</a:t>
            </a:fld>
            <a:endParaRPr lang="en-US" dirty="0"/>
          </a:p>
        </p:txBody>
      </p:sp>
    </p:spTree>
    <p:extLst>
      <p:ext uri="{BB962C8B-B14F-4D97-AF65-F5344CB8AC3E}">
        <p14:creationId xmlns:p14="http://schemas.microsoft.com/office/powerpoint/2010/main" val="29244406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B8B61-D506-DC42-AB22-FDEE1D33B7ED}" type="slidenum">
              <a:rPr lang="en-US" smtClean="0"/>
              <a:t>36</a:t>
            </a:fld>
            <a:endParaRPr lang="en-US" dirty="0"/>
          </a:p>
        </p:txBody>
      </p:sp>
    </p:spTree>
    <p:extLst>
      <p:ext uri="{BB962C8B-B14F-4D97-AF65-F5344CB8AC3E}">
        <p14:creationId xmlns:p14="http://schemas.microsoft.com/office/powerpoint/2010/main" val="3015906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0C08-9AFF-6943-9379-214CC91E717E}"/>
              </a:ext>
            </a:extLst>
          </p:cNvPr>
          <p:cNvSpPr>
            <a:spLocks noGrp="1"/>
          </p:cNvSpPr>
          <p:nvPr>
            <p:ph type="ctrTitle"/>
          </p:nvPr>
        </p:nvSpPr>
        <p:spPr>
          <a:xfrm>
            <a:off x="1524000" y="1122363"/>
            <a:ext cx="9144000" cy="2387600"/>
          </a:xfrm>
        </p:spPr>
        <p:txBody>
          <a:bodyPr anchor="b"/>
          <a:lstStyle>
            <a:lvl1pPr algn="ctr">
              <a:defRPr sz="6000">
                <a:solidFill>
                  <a:srgbClr val="1C2C5D"/>
                </a:solidFill>
              </a:defRPr>
            </a:lvl1pPr>
          </a:lstStyle>
          <a:p>
            <a:r>
              <a:rPr lang="en-US"/>
              <a:t>Click to edit Master title style</a:t>
            </a:r>
          </a:p>
        </p:txBody>
      </p:sp>
      <p:sp>
        <p:nvSpPr>
          <p:cNvPr id="3" name="Subtitle 2">
            <a:extLst>
              <a:ext uri="{FF2B5EF4-FFF2-40B4-BE49-F238E27FC236}">
                <a16:creationId xmlns:a16="http://schemas.microsoft.com/office/drawing/2014/main" id="{D75CE403-2005-344B-AD8F-857812A1EE51}"/>
              </a:ext>
            </a:extLst>
          </p:cNvPr>
          <p:cNvSpPr>
            <a:spLocks noGrp="1"/>
          </p:cNvSpPr>
          <p:nvPr>
            <p:ph type="subTitle" idx="1"/>
          </p:nvPr>
        </p:nvSpPr>
        <p:spPr>
          <a:xfrm>
            <a:off x="1524000" y="3602038"/>
            <a:ext cx="9144000" cy="1655762"/>
          </a:xfrm>
        </p:spPr>
        <p:txBody>
          <a:bodyPr/>
          <a:lstStyle>
            <a:lvl1pPr marL="0" indent="0" algn="ctr">
              <a:buNone/>
              <a:defRPr sz="2400">
                <a:solidFill>
                  <a:srgbClr val="1C2C5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Footer Placeholder 4">
            <a:extLst>
              <a:ext uri="{FF2B5EF4-FFF2-40B4-BE49-F238E27FC236}">
                <a16:creationId xmlns:a16="http://schemas.microsoft.com/office/drawing/2014/main" id="{00C165EF-F47E-019A-A0E1-CE2DE2ACEC19}"/>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484501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96678756-16AA-5A67-99CA-1AD8EAB69555}"/>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
        <p:nvSpPr>
          <p:cNvPr id="2" name="Title 1">
            <a:extLst>
              <a:ext uri="{FF2B5EF4-FFF2-40B4-BE49-F238E27FC236}">
                <a16:creationId xmlns:a16="http://schemas.microsoft.com/office/drawing/2014/main" id="{72B829CE-D62F-A739-C7F9-37D473A73606}"/>
              </a:ext>
            </a:extLst>
          </p:cNvPr>
          <p:cNvSpPr>
            <a:spLocks noGrp="1"/>
          </p:cNvSpPr>
          <p:nvPr>
            <p:ph type="title"/>
          </p:nvPr>
        </p:nvSpPr>
        <p:spPr>
          <a:xfrm>
            <a:off x="838200" y="371979"/>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1C00929-D4B4-A5F9-3B27-4409BA968D5E}"/>
              </a:ext>
            </a:extLst>
          </p:cNvPr>
          <p:cNvSpPr>
            <a:spLocks noGrp="1"/>
          </p:cNvSpPr>
          <p:nvPr>
            <p:ph idx="1"/>
          </p:nvPr>
        </p:nvSpPr>
        <p:spPr/>
        <p:txBody>
          <a:bodyPr/>
          <a:lstStyle>
            <a:lvl3pPr>
              <a:defRPr>
                <a:solidFill>
                  <a:srgbClr val="1C2C5D"/>
                </a:solidFill>
              </a:defRPr>
            </a:lvl3pPr>
            <a:lvl4pPr>
              <a:defRPr>
                <a:solidFill>
                  <a:srgbClr val="1C2C5D"/>
                </a:solidFill>
              </a:defRPr>
            </a:lvl4pPr>
            <a:lvl5pPr>
              <a:defRPr>
                <a:solidFill>
                  <a:srgbClr val="1C2C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8210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BE74E-58B8-B1F8-DF26-7BC41DF9B184}"/>
              </a:ext>
            </a:extLst>
          </p:cNvPr>
          <p:cNvSpPr>
            <a:spLocks noGrp="1"/>
          </p:cNvSpPr>
          <p:nvPr>
            <p:ph type="title"/>
          </p:nvPr>
        </p:nvSpPr>
        <p:spPr>
          <a:xfrm>
            <a:off x="831850" y="1709738"/>
            <a:ext cx="10515600" cy="2852737"/>
          </a:xfrm>
        </p:spPr>
        <p:txBody>
          <a:bodyPr anchor="b">
            <a:normAutofit/>
          </a:bodyPr>
          <a:lstStyle>
            <a:lvl1pPr>
              <a:defRPr sz="4800">
                <a:solidFill>
                  <a:srgbClr val="1C2C5D"/>
                </a:solidFill>
              </a:defRPr>
            </a:lvl1pPr>
          </a:lstStyle>
          <a:p>
            <a:r>
              <a:rPr lang="en-US"/>
              <a:t>Click to edit Master title style</a:t>
            </a:r>
          </a:p>
        </p:txBody>
      </p:sp>
      <p:sp>
        <p:nvSpPr>
          <p:cNvPr id="3" name="Text Placeholder 2">
            <a:extLst>
              <a:ext uri="{FF2B5EF4-FFF2-40B4-BE49-F238E27FC236}">
                <a16:creationId xmlns:a16="http://schemas.microsoft.com/office/drawing/2014/main" id="{2FB0831F-5D19-E08D-19B6-9426288230F9}"/>
              </a:ext>
            </a:extLst>
          </p:cNvPr>
          <p:cNvSpPr>
            <a:spLocks noGrp="1"/>
          </p:cNvSpPr>
          <p:nvPr>
            <p:ph type="body" idx="1"/>
          </p:nvPr>
        </p:nvSpPr>
        <p:spPr>
          <a:xfrm>
            <a:off x="831850" y="4589463"/>
            <a:ext cx="10515600" cy="1500187"/>
          </a:xfrm>
        </p:spPr>
        <p:txBody>
          <a:bodyPr/>
          <a:lstStyle>
            <a:lvl1pPr marL="0" indent="0">
              <a:buNone/>
              <a:defRPr sz="2400">
                <a:solidFill>
                  <a:srgbClr val="1C2C5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7" name="Footer Placeholder 4">
            <a:extLst>
              <a:ext uri="{FF2B5EF4-FFF2-40B4-BE49-F238E27FC236}">
                <a16:creationId xmlns:a16="http://schemas.microsoft.com/office/drawing/2014/main" id="{71F71799-DF91-EBED-7C98-81D6C06DA2BE}"/>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1127177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FC494-6802-FA49-8F0B-3984127CE0CE}"/>
              </a:ext>
            </a:extLst>
          </p:cNvPr>
          <p:cNvSpPr>
            <a:spLocks noGrp="1"/>
          </p:cNvSpPr>
          <p:nvPr>
            <p:ph type="title"/>
          </p:nvPr>
        </p:nvSpPr>
        <p:spPr>
          <a:xfrm>
            <a:off x="838200" y="365125"/>
            <a:ext cx="10515599"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A67A73D-4B9E-95FC-0A82-71490D8F03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21BBBC-CE6B-213F-D1CA-828BF7E54E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8DB64AA9-BA9D-1C3E-C7E7-EB1D5F778765}"/>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2622555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01AA-A746-226F-8586-87ABFCCA99B5}"/>
              </a:ext>
            </a:extLst>
          </p:cNvPr>
          <p:cNvSpPr>
            <a:spLocks noGrp="1"/>
          </p:cNvSpPr>
          <p:nvPr>
            <p:ph type="title"/>
          </p:nvPr>
        </p:nvSpPr>
        <p:spPr>
          <a:xfrm>
            <a:off x="836612" y="365125"/>
            <a:ext cx="10518776"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A7B91B-1526-C405-3723-9A618A572B77}"/>
              </a:ext>
            </a:extLst>
          </p:cNvPr>
          <p:cNvSpPr>
            <a:spLocks noGrp="1"/>
          </p:cNvSpPr>
          <p:nvPr>
            <p:ph type="body" idx="1"/>
          </p:nvPr>
        </p:nvSpPr>
        <p:spPr>
          <a:xfrm>
            <a:off x="839788" y="16811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A2FFAA-B5F3-152C-95E2-BFF18BD0C6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3515A2-BDD4-EF3E-1960-6E2839B8C466}"/>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DE912C-0A96-CA2A-7868-25C08607E3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12A98BE8-80CD-BFEE-DDE2-163F348A3479}"/>
              </a:ext>
            </a:extLst>
          </p:cNvPr>
          <p:cNvSpPr>
            <a:spLocks noGrp="1"/>
          </p:cNvSpPr>
          <p:nvPr>
            <p:ph type="ftr" sz="quarter" idx="1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930192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5A3D-90FB-264F-D2F7-8AE26DA78BD6}"/>
              </a:ext>
            </a:extLst>
          </p:cNvPr>
          <p:cNvSpPr>
            <a:spLocks noGrp="1"/>
          </p:cNvSpPr>
          <p:nvPr>
            <p:ph type="title"/>
          </p:nvPr>
        </p:nvSpPr>
        <p:spPr/>
        <p:txBody>
          <a:bodyPr/>
          <a:lstStyle/>
          <a:p>
            <a:r>
              <a:rPr lang="en-US"/>
              <a:t>Click to edit Master title style</a:t>
            </a:r>
          </a:p>
        </p:txBody>
      </p:sp>
      <p:sp>
        <p:nvSpPr>
          <p:cNvPr id="7" name="Footer Placeholder 4">
            <a:extLst>
              <a:ext uri="{FF2B5EF4-FFF2-40B4-BE49-F238E27FC236}">
                <a16:creationId xmlns:a16="http://schemas.microsoft.com/office/drawing/2014/main" id="{D114A6CC-26A9-E49B-5E20-8133288D87A9}"/>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84485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213D9191-1EC3-1B2E-F757-6B3FD57F6D5E}"/>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3632968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9A7D5-9A9A-531D-39F1-D7B5BEA105C5}"/>
              </a:ext>
            </a:extLst>
          </p:cNvPr>
          <p:cNvSpPr>
            <a:spLocks noGrp="1"/>
          </p:cNvSpPr>
          <p:nvPr>
            <p:ph type="title"/>
          </p:nvPr>
        </p:nvSpPr>
        <p:spPr>
          <a:xfrm>
            <a:off x="839788" y="987425"/>
            <a:ext cx="3932237" cy="1428397"/>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A0F55B-EDF3-B7B5-F9A4-EBC7C651A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287F82-B658-0EBB-6098-1C26DE98D777}"/>
              </a:ext>
            </a:extLst>
          </p:cNvPr>
          <p:cNvSpPr>
            <a:spLocks noGrp="1"/>
          </p:cNvSpPr>
          <p:nvPr>
            <p:ph type="body" sz="half" idx="2"/>
          </p:nvPr>
        </p:nvSpPr>
        <p:spPr>
          <a:xfrm>
            <a:off x="839788" y="2415822"/>
            <a:ext cx="3932237" cy="3453166"/>
          </a:xfrm>
        </p:spPr>
        <p:txBody>
          <a:bodyPr/>
          <a:lstStyle>
            <a:lvl1pPr marL="0" indent="0">
              <a:buNone/>
              <a:defRPr sz="1600">
                <a:solidFill>
                  <a:srgbClr val="1C2C5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37D96941-88C2-0EA7-6719-A2A2DE3AE7C7}"/>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1482774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F2BE6-738B-C241-3F96-07579174507A}"/>
              </a:ext>
            </a:extLst>
          </p:cNvPr>
          <p:cNvSpPr>
            <a:spLocks noGrp="1"/>
          </p:cNvSpPr>
          <p:nvPr>
            <p:ph type="title"/>
          </p:nvPr>
        </p:nvSpPr>
        <p:spPr>
          <a:xfrm>
            <a:off x="839788" y="989012"/>
            <a:ext cx="3932237" cy="140423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01E55F-6ECC-1641-F1AD-8E8B1E0DE280}"/>
              </a:ext>
            </a:extLst>
          </p:cNvPr>
          <p:cNvSpPr>
            <a:spLocks noGrp="1"/>
          </p:cNvSpPr>
          <p:nvPr>
            <p:ph type="pic" idx="1"/>
          </p:nvPr>
        </p:nvSpPr>
        <p:spPr>
          <a:xfrm>
            <a:off x="5180012" y="99218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5157BDB-AA1A-AA0E-9569-7149A752550F}"/>
              </a:ext>
            </a:extLst>
          </p:cNvPr>
          <p:cNvSpPr>
            <a:spLocks noGrp="1"/>
          </p:cNvSpPr>
          <p:nvPr>
            <p:ph type="body" sz="half" idx="2"/>
          </p:nvPr>
        </p:nvSpPr>
        <p:spPr>
          <a:xfrm>
            <a:off x="839788" y="2393244"/>
            <a:ext cx="3932237" cy="3475744"/>
          </a:xfrm>
        </p:spPr>
        <p:txBody>
          <a:bodyPr/>
          <a:lstStyle>
            <a:lvl1pPr marL="0" indent="0">
              <a:buNone/>
              <a:defRPr sz="1600">
                <a:solidFill>
                  <a:srgbClr val="1C2C5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1E6CEF58-13C7-78EF-5C56-771B6FC6A681}"/>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3852276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0C08-9AFF-6943-9379-214CC91E717E}"/>
              </a:ext>
            </a:extLst>
          </p:cNvPr>
          <p:cNvSpPr>
            <a:spLocks noGrp="1"/>
          </p:cNvSpPr>
          <p:nvPr>
            <p:ph type="ctrTitle"/>
          </p:nvPr>
        </p:nvSpPr>
        <p:spPr>
          <a:xfrm>
            <a:off x="1524000" y="1122363"/>
            <a:ext cx="9144000" cy="2387600"/>
          </a:xfrm>
        </p:spPr>
        <p:txBody>
          <a:bodyPr anchor="b"/>
          <a:lstStyle>
            <a:lvl1pPr algn="ctr">
              <a:defRPr sz="6000">
                <a:solidFill>
                  <a:srgbClr val="1C2C5D"/>
                </a:solidFill>
              </a:defRPr>
            </a:lvl1pPr>
          </a:lstStyle>
          <a:p>
            <a:r>
              <a:rPr lang="en-US"/>
              <a:t>Click to edit Master title style</a:t>
            </a:r>
          </a:p>
        </p:txBody>
      </p:sp>
      <p:sp>
        <p:nvSpPr>
          <p:cNvPr id="3" name="Subtitle 2">
            <a:extLst>
              <a:ext uri="{FF2B5EF4-FFF2-40B4-BE49-F238E27FC236}">
                <a16:creationId xmlns:a16="http://schemas.microsoft.com/office/drawing/2014/main" id="{D75CE403-2005-344B-AD8F-857812A1EE51}"/>
              </a:ext>
            </a:extLst>
          </p:cNvPr>
          <p:cNvSpPr>
            <a:spLocks noGrp="1"/>
          </p:cNvSpPr>
          <p:nvPr>
            <p:ph type="subTitle" idx="1"/>
          </p:nvPr>
        </p:nvSpPr>
        <p:spPr>
          <a:xfrm>
            <a:off x="1524000" y="3602038"/>
            <a:ext cx="9144000" cy="1655762"/>
          </a:xfrm>
        </p:spPr>
        <p:txBody>
          <a:bodyPr/>
          <a:lstStyle>
            <a:lvl1pPr marL="0" indent="0" algn="ctr">
              <a:buNone/>
              <a:defRPr sz="2400">
                <a:solidFill>
                  <a:srgbClr val="1C2C5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ooter Placeholder 4">
            <a:extLst>
              <a:ext uri="{FF2B5EF4-FFF2-40B4-BE49-F238E27FC236}">
                <a16:creationId xmlns:a16="http://schemas.microsoft.com/office/drawing/2014/main" id="{D49A7286-64CD-49E7-6EA4-D83E71D565AB}"/>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1563763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29CE-D62F-A739-C7F9-37D473A73606}"/>
              </a:ext>
            </a:extLst>
          </p:cNvPr>
          <p:cNvSpPr>
            <a:spLocks noGrp="1"/>
          </p:cNvSpPr>
          <p:nvPr>
            <p:ph type="title"/>
          </p:nvPr>
        </p:nvSpPr>
        <p:spPr>
          <a:xfrm>
            <a:off x="2302932" y="371979"/>
            <a:ext cx="9050867"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1C00929-D4B4-A5F9-3B27-4409BA968D5E}"/>
              </a:ext>
            </a:extLst>
          </p:cNvPr>
          <p:cNvSpPr>
            <a:spLocks noGrp="1"/>
          </p:cNvSpPr>
          <p:nvPr>
            <p:ph idx="1"/>
          </p:nvPr>
        </p:nvSpPr>
        <p:spPr/>
        <p:txBody>
          <a:bodyPr/>
          <a:lstStyle>
            <a:lvl3pPr>
              <a:defRPr>
                <a:solidFill>
                  <a:srgbClr val="1C2C5D"/>
                </a:solidFill>
              </a:defRPr>
            </a:lvl3pPr>
            <a:lvl4pPr>
              <a:defRPr>
                <a:solidFill>
                  <a:srgbClr val="1C2C5D"/>
                </a:solidFill>
              </a:defRPr>
            </a:lvl4pPr>
            <a:lvl5pPr>
              <a:defRPr>
                <a:solidFill>
                  <a:srgbClr val="1C2C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5FD8ED1D-2082-4362-EF57-6B05E90DA2EA}"/>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977494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BE74E-58B8-B1F8-DF26-7BC41DF9B184}"/>
              </a:ext>
            </a:extLst>
          </p:cNvPr>
          <p:cNvSpPr>
            <a:spLocks noGrp="1"/>
          </p:cNvSpPr>
          <p:nvPr>
            <p:ph type="title"/>
          </p:nvPr>
        </p:nvSpPr>
        <p:spPr>
          <a:xfrm>
            <a:off x="831850" y="1709738"/>
            <a:ext cx="10515600" cy="2852737"/>
          </a:xfrm>
        </p:spPr>
        <p:txBody>
          <a:bodyPr anchor="b">
            <a:normAutofit/>
          </a:bodyPr>
          <a:lstStyle>
            <a:lvl1pPr>
              <a:defRPr sz="4800">
                <a:solidFill>
                  <a:srgbClr val="1C2C5D"/>
                </a:solidFill>
              </a:defRPr>
            </a:lvl1pPr>
          </a:lstStyle>
          <a:p>
            <a:r>
              <a:rPr lang="en-US"/>
              <a:t>Click to edit Master title style</a:t>
            </a:r>
          </a:p>
        </p:txBody>
      </p:sp>
      <p:sp>
        <p:nvSpPr>
          <p:cNvPr id="3" name="Text Placeholder 2">
            <a:extLst>
              <a:ext uri="{FF2B5EF4-FFF2-40B4-BE49-F238E27FC236}">
                <a16:creationId xmlns:a16="http://schemas.microsoft.com/office/drawing/2014/main" id="{2FB0831F-5D19-E08D-19B6-9426288230F9}"/>
              </a:ext>
            </a:extLst>
          </p:cNvPr>
          <p:cNvSpPr>
            <a:spLocks noGrp="1"/>
          </p:cNvSpPr>
          <p:nvPr>
            <p:ph type="body" idx="1"/>
          </p:nvPr>
        </p:nvSpPr>
        <p:spPr>
          <a:xfrm>
            <a:off x="831850" y="4589463"/>
            <a:ext cx="10515600" cy="1500187"/>
          </a:xfrm>
        </p:spPr>
        <p:txBody>
          <a:bodyPr/>
          <a:lstStyle>
            <a:lvl1pPr marL="0" indent="0">
              <a:buNone/>
              <a:defRPr sz="2400">
                <a:solidFill>
                  <a:srgbClr val="1C2C5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Footer Placeholder 4">
            <a:extLst>
              <a:ext uri="{FF2B5EF4-FFF2-40B4-BE49-F238E27FC236}">
                <a16:creationId xmlns:a16="http://schemas.microsoft.com/office/drawing/2014/main" id="{A8FBE970-40C5-455A-DD11-352FE80F1882}"/>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580725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FC494-6802-FA49-8F0B-3984127CE0CE}"/>
              </a:ext>
            </a:extLst>
          </p:cNvPr>
          <p:cNvSpPr>
            <a:spLocks noGrp="1"/>
          </p:cNvSpPr>
          <p:nvPr>
            <p:ph type="title"/>
          </p:nvPr>
        </p:nvSpPr>
        <p:spPr>
          <a:xfrm>
            <a:off x="2325510" y="365125"/>
            <a:ext cx="9028289"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A67A73D-4B9E-95FC-0A82-71490D8F03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21BBBC-CE6B-213F-D1CA-828BF7E54E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9295F6A-6500-BC32-9B07-6509B4AEF9BD}"/>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969662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01AA-A746-226F-8586-87ABFCCA99B5}"/>
              </a:ext>
            </a:extLst>
          </p:cNvPr>
          <p:cNvSpPr>
            <a:spLocks noGrp="1"/>
          </p:cNvSpPr>
          <p:nvPr>
            <p:ph type="title"/>
          </p:nvPr>
        </p:nvSpPr>
        <p:spPr>
          <a:xfrm>
            <a:off x="2314222" y="365125"/>
            <a:ext cx="9041166"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A7B91B-1526-C405-3723-9A618A572B77}"/>
              </a:ext>
            </a:extLst>
          </p:cNvPr>
          <p:cNvSpPr>
            <a:spLocks noGrp="1"/>
          </p:cNvSpPr>
          <p:nvPr>
            <p:ph type="body" idx="1"/>
          </p:nvPr>
        </p:nvSpPr>
        <p:spPr>
          <a:xfrm>
            <a:off x="839788" y="16811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A2FFAA-B5F3-152C-95E2-BFF18BD0C6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3515A2-BDD4-EF3E-1960-6E2839B8C466}"/>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DE912C-0A96-CA2A-7868-25C08607E3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68506221-064C-C86C-877F-843E29D5D37F}"/>
              </a:ext>
            </a:extLst>
          </p:cNvPr>
          <p:cNvSpPr>
            <a:spLocks noGrp="1"/>
          </p:cNvSpPr>
          <p:nvPr>
            <p:ph type="ftr" sz="quarter" idx="10"/>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1697147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5A3D-90FB-264F-D2F7-8AE26DA78BD6}"/>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37B24B9B-2B18-3296-300D-A158EC99C68F}"/>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896022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241DDA6B-9A0C-517F-5777-58D76CAF1B39}"/>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1145176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9A7D5-9A9A-531D-39F1-D7B5BEA105C5}"/>
              </a:ext>
            </a:extLst>
          </p:cNvPr>
          <p:cNvSpPr>
            <a:spLocks noGrp="1"/>
          </p:cNvSpPr>
          <p:nvPr>
            <p:ph type="title"/>
          </p:nvPr>
        </p:nvSpPr>
        <p:spPr>
          <a:xfrm>
            <a:off x="839788" y="1399822"/>
            <a:ext cx="3932237" cy="10160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A0F55B-EDF3-B7B5-F9A4-EBC7C651A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287F82-B658-0EBB-6098-1C26DE98D777}"/>
              </a:ext>
            </a:extLst>
          </p:cNvPr>
          <p:cNvSpPr>
            <a:spLocks noGrp="1"/>
          </p:cNvSpPr>
          <p:nvPr>
            <p:ph type="body" sz="half" idx="2"/>
          </p:nvPr>
        </p:nvSpPr>
        <p:spPr>
          <a:xfrm>
            <a:off x="839788" y="2415822"/>
            <a:ext cx="3932237" cy="3453166"/>
          </a:xfrm>
        </p:spPr>
        <p:txBody>
          <a:bodyPr/>
          <a:lstStyle>
            <a:lvl1pPr marL="0" indent="0">
              <a:buNone/>
              <a:defRPr sz="1600">
                <a:solidFill>
                  <a:srgbClr val="1C2C5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60418433-0267-816E-94F4-81DD21B72676}"/>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662343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F2BE6-738B-C241-3F96-07579174507A}"/>
              </a:ext>
            </a:extLst>
          </p:cNvPr>
          <p:cNvSpPr>
            <a:spLocks noGrp="1"/>
          </p:cNvSpPr>
          <p:nvPr>
            <p:ph type="title"/>
          </p:nvPr>
        </p:nvSpPr>
        <p:spPr>
          <a:xfrm>
            <a:off x="839788" y="1399822"/>
            <a:ext cx="3932237" cy="993422"/>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01E55F-6ECC-1641-F1AD-8E8B1E0DE280}"/>
              </a:ext>
            </a:extLst>
          </p:cNvPr>
          <p:cNvSpPr>
            <a:spLocks noGrp="1"/>
          </p:cNvSpPr>
          <p:nvPr>
            <p:ph type="pic" idx="1"/>
          </p:nvPr>
        </p:nvSpPr>
        <p:spPr>
          <a:xfrm>
            <a:off x="5180012" y="99218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5157BDB-AA1A-AA0E-9569-7149A752550F}"/>
              </a:ext>
            </a:extLst>
          </p:cNvPr>
          <p:cNvSpPr>
            <a:spLocks noGrp="1"/>
          </p:cNvSpPr>
          <p:nvPr>
            <p:ph type="body" sz="half" idx="2"/>
          </p:nvPr>
        </p:nvSpPr>
        <p:spPr>
          <a:xfrm>
            <a:off x="839788" y="2393244"/>
            <a:ext cx="3932237" cy="3475744"/>
          </a:xfrm>
        </p:spPr>
        <p:txBody>
          <a:bodyPr/>
          <a:lstStyle>
            <a:lvl1pPr marL="0" indent="0">
              <a:buNone/>
              <a:defRPr sz="1600">
                <a:solidFill>
                  <a:srgbClr val="1C2C5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1E6CEF58-13C7-78EF-5C56-771B6FC6A681}"/>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68407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0FDBFD-B2DA-9CEF-8327-DD812039FAC4}"/>
              </a:ext>
            </a:extLst>
          </p:cNvPr>
          <p:cNvSpPr/>
          <p:nvPr userDrawn="1"/>
        </p:nvSpPr>
        <p:spPr>
          <a:xfrm>
            <a:off x="0" y="6345767"/>
            <a:ext cx="12192000" cy="541867"/>
          </a:xfrm>
          <a:prstGeom prst="rect">
            <a:avLst/>
          </a:prstGeom>
          <a:solidFill>
            <a:srgbClr val="1C2C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3CE4B9FC-AC88-0BEA-A87D-08D67772F6F6}"/>
              </a:ext>
            </a:extLst>
          </p:cNvPr>
          <p:cNvSpPr>
            <a:spLocks noGrp="1"/>
          </p:cNvSpPr>
          <p:nvPr>
            <p:ph type="title"/>
          </p:nvPr>
        </p:nvSpPr>
        <p:spPr>
          <a:xfrm>
            <a:off x="838200" y="365125"/>
            <a:ext cx="10515600" cy="1325563"/>
          </a:xfrm>
          <a:prstGeom prst="rect">
            <a:avLst/>
          </a:prstGeom>
          <a:ln>
            <a:noFill/>
          </a:ln>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DAAFCD-94D4-9095-E42D-30AE0FAB4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D1673C8-A97B-DC9F-6515-A9358082A28E}"/>
              </a:ext>
            </a:extLst>
          </p:cNvPr>
          <p:cNvSpPr>
            <a:spLocks noGrp="1" noRot="1" noMove="1" noResize="1" noEditPoints="1" noAdjustHandles="1" noChangeArrowheads="1" noChangeShapeType="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
        <p:nvSpPr>
          <p:cNvPr id="9" name="Rectangle 8">
            <a:extLst>
              <a:ext uri="{FF2B5EF4-FFF2-40B4-BE49-F238E27FC236}">
                <a16:creationId xmlns:a16="http://schemas.microsoft.com/office/drawing/2014/main" id="{4426ACEF-8B67-D6BE-07C7-3C7431896437}"/>
              </a:ext>
            </a:extLst>
          </p:cNvPr>
          <p:cNvSpPr/>
          <p:nvPr userDrawn="1"/>
        </p:nvSpPr>
        <p:spPr>
          <a:xfrm>
            <a:off x="0" y="0"/>
            <a:ext cx="12192000" cy="508000"/>
          </a:xfrm>
          <a:prstGeom prst="rect">
            <a:avLst/>
          </a:prstGeom>
          <a:solidFill>
            <a:srgbClr val="1C2C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0B7DF8B7-840E-4C6A-DA51-30B9A1D86D04}"/>
              </a:ext>
            </a:extLst>
          </p:cNvPr>
          <p:cNvCxnSpPr/>
          <p:nvPr userDrawn="1"/>
        </p:nvCxnSpPr>
        <p:spPr>
          <a:xfrm>
            <a:off x="0" y="6320557"/>
            <a:ext cx="12192000" cy="0"/>
          </a:xfrm>
          <a:prstGeom prst="line">
            <a:avLst/>
          </a:prstGeom>
          <a:ln w="53975">
            <a:solidFill>
              <a:srgbClr val="2FB26A"/>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8110C447-D74E-7FCD-C1B3-F61D4BE58C8C}"/>
              </a:ext>
            </a:extLst>
          </p:cNvPr>
          <p:cNvPicPr>
            <a:picLocks noGrp="1" noRot="1" noChangeAspect="1" noMove="1" noResize="1" noEditPoints="1" noAdjustHandles="1" noChangeArrowheads="1" noChangeShapeType="1" noCrop="1"/>
          </p:cNvPicPr>
          <p:nvPr userDrawn="1"/>
        </p:nvPicPr>
        <p:blipFill>
          <a:blip r:embed="rId11">
            <a:alphaModFix amt="50000"/>
          </a:blip>
          <a:stretch>
            <a:fillRect/>
          </a:stretch>
        </p:blipFill>
        <p:spPr>
          <a:xfrm>
            <a:off x="10894925" y="5482677"/>
            <a:ext cx="1079242" cy="719495"/>
          </a:xfrm>
          <a:prstGeom prst="rect">
            <a:avLst/>
          </a:prstGeom>
        </p:spPr>
      </p:pic>
    </p:spTree>
    <p:extLst>
      <p:ext uri="{BB962C8B-B14F-4D97-AF65-F5344CB8AC3E}">
        <p14:creationId xmlns:p14="http://schemas.microsoft.com/office/powerpoint/2010/main" val="3140757831"/>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hdr="0"/>
  <p:txStyles>
    <p:titleStyle>
      <a:lvl1pPr algn="l" defTabSz="914400" rtl="0" eaLnBrk="1" latinLnBrk="0" hangingPunct="1">
        <a:lnSpc>
          <a:spcPct val="90000"/>
        </a:lnSpc>
        <a:spcBef>
          <a:spcPct val="0"/>
        </a:spcBef>
        <a:buNone/>
        <a:defRPr lang="en-US" sz="4400" b="1" kern="1200" dirty="0">
          <a:ln w="12700">
            <a:solidFill>
              <a:srgbClr val="2FB26A"/>
            </a:solidFill>
          </a:ln>
          <a:solidFill>
            <a:srgbClr val="1C2C5D"/>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C2C5D"/>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C2C5D"/>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C2C5D"/>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C2C5D"/>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C2C5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0FDBFD-B2DA-9CEF-8327-DD812039FAC4}"/>
              </a:ext>
            </a:extLst>
          </p:cNvPr>
          <p:cNvSpPr/>
          <p:nvPr userDrawn="1"/>
        </p:nvSpPr>
        <p:spPr>
          <a:xfrm>
            <a:off x="0" y="6345767"/>
            <a:ext cx="12192000" cy="541867"/>
          </a:xfrm>
          <a:prstGeom prst="rect">
            <a:avLst/>
          </a:prstGeom>
          <a:solidFill>
            <a:srgbClr val="1C2C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3CE4B9FC-AC88-0BEA-A87D-08D67772F6F6}"/>
              </a:ext>
            </a:extLst>
          </p:cNvPr>
          <p:cNvSpPr>
            <a:spLocks noGrp="1"/>
          </p:cNvSpPr>
          <p:nvPr>
            <p:ph type="title"/>
          </p:nvPr>
        </p:nvSpPr>
        <p:spPr>
          <a:xfrm>
            <a:off x="2291644" y="365125"/>
            <a:ext cx="9062156" cy="1325563"/>
          </a:xfrm>
          <a:prstGeom prst="rect">
            <a:avLst/>
          </a:prstGeom>
          <a:ln>
            <a:noFill/>
          </a:ln>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DAAFCD-94D4-9095-E42D-30AE0FAB4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4426ACEF-8B67-D6BE-07C7-3C7431896437}"/>
              </a:ext>
            </a:extLst>
          </p:cNvPr>
          <p:cNvSpPr/>
          <p:nvPr userDrawn="1"/>
        </p:nvSpPr>
        <p:spPr>
          <a:xfrm>
            <a:off x="0" y="0"/>
            <a:ext cx="12192000" cy="508000"/>
          </a:xfrm>
          <a:prstGeom prst="rect">
            <a:avLst/>
          </a:prstGeom>
          <a:solidFill>
            <a:srgbClr val="1C2C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0B7DF8B7-840E-4C6A-DA51-30B9A1D86D04}"/>
              </a:ext>
            </a:extLst>
          </p:cNvPr>
          <p:cNvCxnSpPr/>
          <p:nvPr userDrawn="1"/>
        </p:nvCxnSpPr>
        <p:spPr>
          <a:xfrm>
            <a:off x="0" y="6320557"/>
            <a:ext cx="12192000" cy="0"/>
          </a:xfrm>
          <a:prstGeom prst="line">
            <a:avLst/>
          </a:prstGeom>
          <a:ln w="53975">
            <a:solidFill>
              <a:srgbClr val="2FB26A"/>
            </a:solidFill>
          </a:ln>
        </p:spPr>
        <p:style>
          <a:lnRef idx="2">
            <a:schemeClr val="accent1"/>
          </a:lnRef>
          <a:fillRef idx="0">
            <a:schemeClr val="accent1"/>
          </a:fillRef>
          <a:effectRef idx="1">
            <a:schemeClr val="accent1"/>
          </a:effectRef>
          <a:fontRef idx="minor">
            <a:schemeClr val="tx1"/>
          </a:fontRef>
        </p:style>
      </p:cxnSp>
      <p:sp>
        <p:nvSpPr>
          <p:cNvPr id="12" name="Rounded Rectangle 11">
            <a:extLst>
              <a:ext uri="{FF2B5EF4-FFF2-40B4-BE49-F238E27FC236}">
                <a16:creationId xmlns:a16="http://schemas.microsoft.com/office/drawing/2014/main" id="{C23EE2F8-3972-8569-EB22-7C40A73981BF}"/>
              </a:ext>
            </a:extLst>
          </p:cNvPr>
          <p:cNvSpPr/>
          <p:nvPr userDrawn="1"/>
        </p:nvSpPr>
        <p:spPr>
          <a:xfrm>
            <a:off x="553156" y="-281003"/>
            <a:ext cx="1738488" cy="1636889"/>
          </a:xfrm>
          <a:prstGeom prst="roundRect">
            <a:avLst/>
          </a:prstGeom>
          <a:solidFill>
            <a:schemeClr val="bg1"/>
          </a:solidFill>
          <a:ln w="53975">
            <a:solidFill>
              <a:srgbClr val="2FB2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1D3C89D2-B40B-7ACE-FD85-FCDB4E72D2C1}"/>
              </a:ext>
            </a:extLst>
          </p:cNvPr>
          <p:cNvPicPr>
            <a:picLocks noChangeAspect="1"/>
          </p:cNvPicPr>
          <p:nvPr userDrawn="1"/>
        </p:nvPicPr>
        <p:blipFill>
          <a:blip r:embed="rId11"/>
          <a:stretch>
            <a:fillRect/>
          </a:stretch>
        </p:blipFill>
        <p:spPr>
          <a:xfrm>
            <a:off x="452966" y="-59153"/>
            <a:ext cx="1938867" cy="1292578"/>
          </a:xfrm>
          <a:prstGeom prst="rect">
            <a:avLst/>
          </a:prstGeom>
        </p:spPr>
      </p:pic>
      <p:sp>
        <p:nvSpPr>
          <p:cNvPr id="7" name="Footer Placeholder 4">
            <a:extLst>
              <a:ext uri="{FF2B5EF4-FFF2-40B4-BE49-F238E27FC236}">
                <a16:creationId xmlns:a16="http://schemas.microsoft.com/office/drawing/2014/main" id="{D7424742-C9F6-D54B-0752-17E79964D725}"/>
              </a:ext>
            </a:extLst>
          </p:cNvPr>
          <p:cNvSpPr>
            <a:spLocks noGrp="1"/>
          </p:cNvSpPr>
          <p:nvPr>
            <p:ph type="ftr" sz="quarter" idx="3"/>
          </p:nvPr>
        </p:nvSpPr>
        <p:spPr>
          <a:xfrm>
            <a:off x="4038600" y="6391616"/>
            <a:ext cx="4114800" cy="365125"/>
          </a:xfrm>
          <a:prstGeom prst="rect">
            <a:avLst/>
          </a:prstGeom>
        </p:spPr>
        <p:txBody>
          <a:bodyPr vert="horz" lIns="91440" tIns="45720" rIns="91440" bIns="45720" rtlCol="0" anchor="ctr"/>
          <a:lstStyle>
            <a:lvl1pPr algn="ctr">
              <a:defRPr sz="1200" b="1">
                <a:solidFill>
                  <a:schemeClr val="bg1"/>
                </a:solidFill>
                <a:latin typeface="Montserrat" pitchFamily="2" charset="77"/>
              </a:defRPr>
            </a:lvl1pPr>
          </a:lstStyle>
          <a:p>
            <a:r>
              <a:rPr lang="en-US" dirty="0"/>
              <a:t>HCFL.EDU</a:t>
            </a:r>
            <a:endParaRPr lang="en-US" b="1" dirty="0"/>
          </a:p>
        </p:txBody>
      </p:sp>
    </p:spTree>
    <p:extLst>
      <p:ext uri="{BB962C8B-B14F-4D97-AF65-F5344CB8AC3E}">
        <p14:creationId xmlns:p14="http://schemas.microsoft.com/office/powerpoint/2010/main" val="361956813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hdr="0"/>
  <p:txStyles>
    <p:titleStyle>
      <a:lvl1pPr algn="l" defTabSz="914400" rtl="0" eaLnBrk="1" latinLnBrk="0" hangingPunct="1">
        <a:lnSpc>
          <a:spcPct val="90000"/>
        </a:lnSpc>
        <a:spcBef>
          <a:spcPct val="0"/>
        </a:spcBef>
        <a:buNone/>
        <a:defRPr lang="en-US" sz="4400" b="1" kern="1200" dirty="0">
          <a:ln w="12700">
            <a:solidFill>
              <a:srgbClr val="2FB26A"/>
            </a:solidFill>
          </a:ln>
          <a:solidFill>
            <a:srgbClr val="1C2C5D"/>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C2C5D"/>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C2C5D"/>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C2C5D"/>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C2C5D"/>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C2C5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BAE33-DF7C-F62B-CA6F-7D42855716D0}"/>
              </a:ext>
            </a:extLst>
          </p:cNvPr>
          <p:cNvSpPr>
            <a:spLocks noGrp="1"/>
          </p:cNvSpPr>
          <p:nvPr>
            <p:ph type="title"/>
          </p:nvPr>
        </p:nvSpPr>
        <p:spPr/>
        <p:txBody>
          <a:bodyPr/>
          <a:lstStyle/>
          <a:p>
            <a:pPr algn="ctr"/>
            <a:r>
              <a:rPr lang="en-US" dirty="0"/>
              <a:t>Public Employees and the First Amendment:</a:t>
            </a:r>
            <a:br>
              <a:rPr lang="en-US" dirty="0"/>
            </a:br>
            <a:r>
              <a:rPr lang="en-US" dirty="0"/>
              <a:t>An Overview for </a:t>
            </a:r>
            <a:r>
              <a:rPr lang="en-US"/>
              <a:t>K-12 Professionals</a:t>
            </a:r>
            <a:endParaRPr lang="en-US" dirty="0"/>
          </a:p>
        </p:txBody>
      </p:sp>
      <p:sp>
        <p:nvSpPr>
          <p:cNvPr id="3" name="Text Placeholder 2">
            <a:extLst>
              <a:ext uri="{FF2B5EF4-FFF2-40B4-BE49-F238E27FC236}">
                <a16:creationId xmlns:a16="http://schemas.microsoft.com/office/drawing/2014/main" id="{5D646E41-6DCA-555E-7A49-1B0097F4DEDA}"/>
              </a:ext>
            </a:extLst>
          </p:cNvPr>
          <p:cNvSpPr>
            <a:spLocks noGrp="1"/>
          </p:cNvSpPr>
          <p:nvPr>
            <p:ph type="body" idx="1"/>
          </p:nvPr>
        </p:nvSpPr>
        <p:spPr/>
        <p:txBody>
          <a:bodyPr>
            <a:normAutofit fontScale="92500" lnSpcReduction="20000"/>
          </a:body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lumMod val="75000"/>
                    <a:lumOff val="25000"/>
                  </a:prstClr>
                </a:solidFill>
                <a:effectLst/>
                <a:uLnTx/>
                <a:uFillTx/>
                <a:latin typeface="Calibri"/>
                <a:ea typeface="+mn-ea"/>
                <a:cs typeface="+mn-cs"/>
              </a:rPr>
              <a:t>Jon Squires, BCS</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lumMod val="75000"/>
                    <a:lumOff val="25000"/>
                  </a:prstClr>
                </a:solidFill>
                <a:effectLst/>
                <a:uLnTx/>
                <a:uFillTx/>
                <a:latin typeface="Calibri"/>
                <a:ea typeface="+mn-ea"/>
                <a:cs typeface="+mn-cs"/>
              </a:rPr>
              <a:t>General Counsel, Hillsborough College</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lumMod val="75000"/>
                    <a:lumOff val="25000"/>
                  </a:prstClr>
                </a:solidFill>
                <a:effectLst/>
                <a:uLnTx/>
                <a:uFillTx/>
                <a:latin typeface="Calibri"/>
                <a:ea typeface="+mn-ea"/>
                <a:cs typeface="+mn-cs"/>
              </a:rPr>
              <a:t>October 30, 2026</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lumMod val="75000"/>
                    <a:lumOff val="25000"/>
                  </a:prstClr>
                </a:solidFill>
                <a:effectLst/>
                <a:uLnTx/>
                <a:uFillTx/>
                <a:latin typeface="Calibri"/>
                <a:ea typeface="+mn-ea"/>
                <a:cs typeface="+mn-cs"/>
              </a:rPr>
              <a:t>Florida Educational Negotiators General Membership Meeting - Tampa</a:t>
            </a:r>
          </a:p>
          <a:p>
            <a:endParaRPr lang="en-US" dirty="0"/>
          </a:p>
        </p:txBody>
      </p:sp>
      <p:sp>
        <p:nvSpPr>
          <p:cNvPr id="4" name="Footer Placeholder 3">
            <a:extLst>
              <a:ext uri="{FF2B5EF4-FFF2-40B4-BE49-F238E27FC236}">
                <a16:creationId xmlns:a16="http://schemas.microsoft.com/office/drawing/2014/main" id="{4B3A17AD-5FB8-A81A-B6A3-F6D810B332D4}"/>
              </a:ext>
            </a:extLst>
          </p:cNvPr>
          <p:cNvSpPr>
            <a:spLocks noGrp="1"/>
          </p:cNvSpPr>
          <p:nvPr>
            <p:ph type="ftr" sz="quarter" idx="3"/>
          </p:nvPr>
        </p:nvSpPr>
        <p:spPr/>
        <p:txBody>
          <a:bodyPr/>
          <a:lstStyle/>
          <a:p>
            <a:r>
              <a:rPr lang="en-US" dirty="0"/>
              <a:t>HCFL.EDU</a:t>
            </a:r>
            <a:endParaRPr lang="en-US" b="1" dirty="0"/>
          </a:p>
        </p:txBody>
      </p:sp>
    </p:spTree>
    <p:extLst>
      <p:ext uri="{BB962C8B-B14F-4D97-AF65-F5344CB8AC3E}">
        <p14:creationId xmlns:p14="http://schemas.microsoft.com/office/powerpoint/2010/main" val="233250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9975C64-C7A5-F82C-A6F3-6BE6D4010932}"/>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7FA97E09-589B-05F6-36B4-8934FDFDF56E}"/>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Points of Order/Disclaimers</a:t>
            </a:r>
            <a:endParaRPr lang="en-US" dirty="0"/>
          </a:p>
        </p:txBody>
      </p:sp>
      <p:sp>
        <p:nvSpPr>
          <p:cNvPr id="4" name="Content Placeholder 3">
            <a:extLst>
              <a:ext uri="{FF2B5EF4-FFF2-40B4-BE49-F238E27FC236}">
                <a16:creationId xmlns:a16="http://schemas.microsoft.com/office/drawing/2014/main" id="{ED8B7967-7BCB-D370-52FD-3552C3E0452C}"/>
              </a:ext>
            </a:extLst>
          </p:cNvPr>
          <p:cNvSpPr>
            <a:spLocks noGrp="1"/>
          </p:cNvSpPr>
          <p:nvPr>
            <p:ph idx="1"/>
          </p:nvPr>
        </p:nvSpPr>
        <p:spPr>
          <a:xfrm>
            <a:off x="838200" y="1513114"/>
            <a:ext cx="10515600" cy="4663849"/>
          </a:xfrm>
        </p:spPr>
        <p:txBody>
          <a:bodyPr>
            <a:normAutofit fontScale="85000" lnSpcReduction="20000"/>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Materials current as of 9/1/26</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First Amendment to U.S. Constitution</a:t>
            </a: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Florida Constitution not generally considered here as Art. I, Sec. 4  is co-extensive (</a:t>
            </a: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Dept. of Education v. Lewis</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416 So. 2d 455, 461 (Fla. 1982)).</a:t>
            </a: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lang="en-US" sz="2600" dirty="0">
                <a:solidFill>
                  <a:srgbClr val="333333"/>
                </a:solidFill>
                <a:latin typeface="Arial" panose="020B0604020202020204" pitchFamily="34" charset="0"/>
                <a:cs typeface="Arial" panose="020B0604020202020204" pitchFamily="34" charset="0"/>
              </a:rPr>
              <a:t>Focus on speech – religion has different standards in Florida (RFRA).</a:t>
            </a:r>
            <a:endPar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Focus on </a:t>
            </a:r>
            <a:r>
              <a:rPr lang="en-US" sz="2600" dirty="0">
                <a:solidFill>
                  <a:srgbClr val="333333"/>
                </a:solidFill>
                <a:latin typeface="Arial" panose="020B0604020202020204" pitchFamily="34" charset="0"/>
                <a:cs typeface="Arial" panose="020B0604020202020204" pitchFamily="34" charset="0"/>
              </a:rPr>
              <a:t>r</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ights of public </a:t>
            </a:r>
            <a:r>
              <a:rPr lang="en-US" sz="2600" dirty="0">
                <a:solidFill>
                  <a:srgbClr val="333333"/>
                </a:solidFill>
                <a:latin typeface="Arial" panose="020B0604020202020204" pitchFamily="34" charset="0"/>
                <a:cs typeface="Arial" panose="020B0604020202020204" pitchFamily="34" charset="0"/>
              </a:rPr>
              <a:t>e</a:t>
            </a:r>
            <a:r>
              <a:rPr kumimoji="0" lang="en-US" sz="2600" b="0" i="0" u="none" strike="noStrike" kern="1200" cap="none" spc="0" normalizeH="0" baseline="0" noProof="0" dirty="0" err="1">
                <a:ln>
                  <a:noFill/>
                </a:ln>
                <a:solidFill>
                  <a:srgbClr val="333333"/>
                </a:solidFill>
                <a:effectLst/>
                <a:uLnTx/>
                <a:uFillTx/>
                <a:latin typeface="Arial" panose="020B0604020202020204" pitchFamily="34" charset="0"/>
                <a:cs typeface="Arial" panose="020B0604020202020204" pitchFamily="34" charset="0"/>
              </a:rPr>
              <a:t>mployees</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in K-12, but significant other cases are briefly mentioned.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600" dirty="0">
                <a:solidFill>
                  <a:srgbClr val="333333"/>
                </a:solidFill>
                <a:latin typeface="Arial" panose="020B0604020202020204" pitchFamily="34" charset="0"/>
                <a:cs typeface="Arial" panose="020B0604020202020204" pitchFamily="34" charset="0"/>
              </a:rPr>
              <a:t>All emphasis is supplied by the presenter and not in the original work.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AI used in generating and formatting slides; all </a:t>
            </a:r>
            <a:r>
              <a:rPr lang="en-US" sz="2600" dirty="0">
                <a:solidFill>
                  <a:srgbClr val="333333"/>
                </a:solidFill>
                <a:latin typeface="Arial" panose="020B0604020202020204" pitchFamily="34" charset="0"/>
                <a:cs typeface="Arial" panose="020B0604020202020204" pitchFamily="34" charset="0"/>
              </a:rPr>
              <a:t>substantive content and analysis is presenter work product.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Any opinions presented in this presentation are solely those of the presenter and not those of Hillsborough College, its trustees or employees.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uLnTx/>
                <a:uFillTx/>
                <a:latin typeface="Arial" panose="020B0604020202020204" pitchFamily="34" charset="0"/>
                <a:cs typeface="Arial" panose="020B0604020202020204" pitchFamily="34" charset="0"/>
              </a:rPr>
              <a:t>Nothing in this presentation constitutes legal advice or any attorney-client relationship between the presenter and FEN or any attendees.</a:t>
            </a:r>
            <a:endPar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2476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8268C8-B478-A705-D46D-3100E26B56DA}"/>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1194A5AD-A701-5827-92E9-99CCB3376D59}"/>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The First Amendment</a:t>
            </a:r>
            <a:endParaRPr lang="en-US" dirty="0"/>
          </a:p>
        </p:txBody>
      </p:sp>
      <p:sp>
        <p:nvSpPr>
          <p:cNvPr id="4" name="Content Placeholder 3">
            <a:extLst>
              <a:ext uri="{FF2B5EF4-FFF2-40B4-BE49-F238E27FC236}">
                <a16:creationId xmlns:a16="http://schemas.microsoft.com/office/drawing/2014/main" id="{0755268A-430A-BD44-E046-B78DDF470548}"/>
              </a:ext>
            </a:extLst>
          </p:cNvPr>
          <p:cNvSpPr>
            <a:spLocks noGrp="1"/>
          </p:cNvSpPr>
          <p:nvPr>
            <p:ph idx="1"/>
          </p:nvPr>
        </p:nvSpPr>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Calibri"/>
                <a:ea typeface="+mn-ea"/>
                <a:cs typeface="+mn-cs"/>
              </a:rPr>
              <a:t>Remedies include injunctive relief and damages under 42 U.S.C. 1983 for violation of First Amendment rights (subject to defense of qualified immunity).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Calibri"/>
                <a:ea typeface="+mn-ea"/>
                <a:cs typeface="+mn-cs"/>
              </a:rPr>
              <a:t>To plead First Amendment retaliation, a plaintiff must plead: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Calibri"/>
                <a:ea typeface="+mn-ea"/>
                <a:cs typeface="+mn-cs"/>
              </a:rPr>
              <a:t>(1) constitutionally protected speech;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Calibri"/>
                <a:ea typeface="+mn-ea"/>
                <a:cs typeface="+mn-cs"/>
              </a:rPr>
              <a:t>(2) adverse action (retaliatory conduct that would likely deter a person of ordinary firmness from engaging in such speech); and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Calibri"/>
                <a:ea typeface="+mn-ea"/>
                <a:cs typeface="+mn-cs"/>
              </a:rPr>
              <a:t>(3) a causal relationship between the retaliatory action and the protected speech.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Calibri"/>
                <a:ea typeface="+mn-ea"/>
                <a:cs typeface="+mn-cs"/>
              </a:rPr>
              <a:t>Qualified Immunity - Courts may not award damages against a government official in his personal capacity unless “the official violated a statutory or constitutional right,” and “the right was ‘clearly established” at the time of the challenged conduct.</a:t>
            </a:r>
          </a:p>
          <a:p>
            <a:endParaRPr lang="en-US" dirty="0"/>
          </a:p>
        </p:txBody>
      </p:sp>
    </p:spTree>
    <p:extLst>
      <p:ext uri="{BB962C8B-B14F-4D97-AF65-F5344CB8AC3E}">
        <p14:creationId xmlns:p14="http://schemas.microsoft.com/office/powerpoint/2010/main" val="61193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9061C8-0EF5-93C7-EE66-12BAF1CCE091}"/>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D6777013-CD28-B7EC-800F-40537B16E259}"/>
              </a:ext>
            </a:extLst>
          </p:cNvPr>
          <p:cNvSpPr>
            <a:spLocks noGrp="1"/>
          </p:cNvSpPr>
          <p:nvPr>
            <p:ph type="title" idx="4294967295"/>
          </p:nvPr>
        </p:nvSpPr>
        <p:spPr>
          <a:xfrm>
            <a:off x="0" y="371475"/>
            <a:ext cx="10515600" cy="1325563"/>
          </a:xfrm>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Types of Speech To Consider</a:t>
            </a:r>
            <a:endParaRPr lang="en-US" dirty="0"/>
          </a:p>
        </p:txBody>
      </p:sp>
      <p:sp>
        <p:nvSpPr>
          <p:cNvPr id="4" name="Content Placeholder 3">
            <a:extLst>
              <a:ext uri="{FF2B5EF4-FFF2-40B4-BE49-F238E27FC236}">
                <a16:creationId xmlns:a16="http://schemas.microsoft.com/office/drawing/2014/main" id="{A0706C62-D088-1FC2-E420-5E3EFD473DDD}"/>
              </a:ext>
            </a:extLst>
          </p:cNvPr>
          <p:cNvSpPr>
            <a:spLocks noGrp="1"/>
          </p:cNvSpPr>
          <p:nvPr>
            <p:ph idx="4294967295"/>
          </p:nvPr>
        </p:nvSpPr>
        <p:spPr>
          <a:xfrm>
            <a:off x="0" y="1825625"/>
            <a:ext cx="10515600" cy="43513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Private (employee) speech v. government (employer) speech</a:t>
            </a: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Government may not censor others in their views but is not required to be viewpoint neutral in espousing its own views or in its own speech.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Instructional/academic personnel v. non-instructional personnel</a:t>
            </a: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Connection between academic instruction/academic freedom and First Amendment is not necessarily present in other types of workplace speech.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Primary and secondary education v. post-secondary education</a:t>
            </a: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Greater protection generally afforded to certain types of speech in higher education(?)</a:t>
            </a:r>
          </a:p>
          <a:p>
            <a:endParaRPr lang="en-US" dirty="0"/>
          </a:p>
        </p:txBody>
      </p:sp>
    </p:spTree>
    <p:extLst>
      <p:ext uri="{BB962C8B-B14F-4D97-AF65-F5344CB8AC3E}">
        <p14:creationId xmlns:p14="http://schemas.microsoft.com/office/powerpoint/2010/main" val="695553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D763811-A132-DC5C-3971-437C4AE05F1A}"/>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84930468-9952-F977-CE3A-AACC844EA6B6}"/>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Florida Statutory Rights</a:t>
            </a:r>
            <a:endParaRPr lang="en-US" dirty="0"/>
          </a:p>
        </p:txBody>
      </p:sp>
      <p:sp>
        <p:nvSpPr>
          <p:cNvPr id="4" name="Content Placeholder 3">
            <a:extLst>
              <a:ext uri="{FF2B5EF4-FFF2-40B4-BE49-F238E27FC236}">
                <a16:creationId xmlns:a16="http://schemas.microsoft.com/office/drawing/2014/main" id="{42E49B7D-36AC-1DE7-88DF-F0331059356E}"/>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33333"/>
                </a:solidFill>
                <a:effectLst/>
                <a:uLnTx/>
                <a:uFillTx/>
                <a:latin typeface="Calibri"/>
                <a:ea typeface="+mn-ea"/>
                <a:cs typeface="+mn-cs"/>
              </a:rPr>
              <a:t>Fla. Stat. 1003.4505</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Calibri"/>
                <a:ea typeface="+mn-ea"/>
                <a:cs typeface="+mn-cs"/>
              </a:rPr>
              <a:t>“District school boards, administrative personnel, and instructional personnel are prohibited from taking affirmative action, including, but not limited to, the entry into any agreement, that infringes or waives the rights or freedoms afforded to instructional personnel, school staff, or students by the First Amendment to the United States Constitution, in the absence of the express written consent of any individual whose constitutional rights would be impacted by such infringement or waiver.”</a:t>
            </a:r>
          </a:p>
          <a:p>
            <a:endParaRPr lang="en-US" dirty="0"/>
          </a:p>
        </p:txBody>
      </p:sp>
    </p:spTree>
    <p:extLst>
      <p:ext uri="{BB962C8B-B14F-4D97-AF65-F5344CB8AC3E}">
        <p14:creationId xmlns:p14="http://schemas.microsoft.com/office/powerpoint/2010/main" val="884720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5F0FAD1-3A18-542C-397E-972C48C30CF1}"/>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172BAC9F-1E36-0C4B-BB80-F16F46786969}"/>
              </a:ext>
            </a:extLst>
          </p:cNvPr>
          <p:cNvSpPr>
            <a:spLocks noGrp="1"/>
          </p:cNvSpPr>
          <p:nvPr>
            <p:ph type="title"/>
          </p:nvPr>
        </p:nvSpPr>
        <p:spPr/>
        <p:txBody>
          <a:bodyPr/>
          <a:lstStyle/>
          <a:p>
            <a:r>
              <a:rPr kumimoji="0" lang="en-US" sz="40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Pickering v. Board of Education, 88 </a:t>
            </a:r>
            <a:r>
              <a:rPr kumimoji="0" lang="en-US" sz="4000" b="0" i="0" u="none" strike="noStrike" kern="1200" cap="none" spc="0" normalizeH="0" baseline="0" noProof="0" dirty="0" err="1">
                <a:ln>
                  <a:noFill/>
                </a:ln>
                <a:solidFill>
                  <a:srgbClr val="2E4E89"/>
                </a:solidFill>
                <a:effectLst/>
                <a:uLnTx/>
                <a:uFillTx/>
                <a:latin typeface="Arial" panose="020B0604020202020204" pitchFamily="34" charset="0"/>
                <a:ea typeface="+mj-ea"/>
                <a:cs typeface="Arial" panose="020B0604020202020204" pitchFamily="34" charset="0"/>
              </a:rPr>
              <a:t>S.Ct</a:t>
            </a:r>
            <a:r>
              <a:rPr kumimoji="0" lang="en-US" sz="40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 1731 (1968)</a:t>
            </a:r>
            <a:endParaRPr lang="en-US" dirty="0"/>
          </a:p>
        </p:txBody>
      </p:sp>
      <p:sp>
        <p:nvSpPr>
          <p:cNvPr id="4" name="Content Placeholder 3">
            <a:extLst>
              <a:ext uri="{FF2B5EF4-FFF2-40B4-BE49-F238E27FC236}">
                <a16:creationId xmlns:a16="http://schemas.microsoft.com/office/drawing/2014/main" id="{F7071392-7926-293F-0918-7F7225812EE0}"/>
              </a:ext>
            </a:extLst>
          </p:cNvPr>
          <p:cNvSpPr>
            <a:spLocks noGrp="1"/>
          </p:cNvSpPr>
          <p:nvPr>
            <p:ph idx="1"/>
          </p:nvPr>
        </p:nvSpPr>
        <p:spPr/>
        <p:txBody>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 high school teacher was dismissed from his position by the Board of Education for sending a letter to a local newspaper in connection with a recently proposed tax increase that was critical of the way in which the Board and the district superintendent of schools had handled past proposals to raise new revenue for the schools.   The Board, after a full hearing, determined that the publication of the letter was “detrimental to the efficient operation and administration of the schools of the district” and that “interests of the schools require(d) (his dismissal).”</a:t>
            </a:r>
          </a:p>
          <a:p>
            <a:endParaRPr lang="en-US" dirty="0"/>
          </a:p>
        </p:txBody>
      </p:sp>
    </p:spTree>
    <p:extLst>
      <p:ext uri="{BB962C8B-B14F-4D97-AF65-F5344CB8AC3E}">
        <p14:creationId xmlns:p14="http://schemas.microsoft.com/office/powerpoint/2010/main" val="2157689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C3EA3C-41ED-0E64-6CD2-4465DE8FC0CE}"/>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7FCDA420-2353-5609-0E8F-0581D9E8B8E3}"/>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Pickering, continued</a:t>
            </a:r>
            <a:endParaRPr lang="en-US" dirty="0"/>
          </a:p>
        </p:txBody>
      </p:sp>
      <p:sp>
        <p:nvSpPr>
          <p:cNvPr id="4" name="Content Placeholder 3">
            <a:extLst>
              <a:ext uri="{FF2B5EF4-FFF2-40B4-BE49-F238E27FC236}">
                <a16:creationId xmlns:a16="http://schemas.microsoft.com/office/drawing/2014/main" id="{FB44B8E1-4BFF-7F2A-AED9-A8F348CBD294}"/>
              </a:ext>
            </a:extLst>
          </p:cNvPr>
          <p:cNvSpPr>
            <a:spLocks noGrp="1"/>
          </p:cNvSpPr>
          <p:nvPr>
            <p:ph idx="1"/>
          </p:nvPr>
        </p:nvSpPr>
        <p:spPr>
          <a:xfrm>
            <a:off x="838200" y="1697542"/>
            <a:ext cx="10515600" cy="4479421"/>
          </a:xfrm>
        </p:spPr>
        <p:txBody>
          <a:bodyPr>
            <a:normAutofit fontScale="925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“The problem in any case is to arrive at a balance between the interests of the teacher, as a citizen, in commenting upon matters of public concern and the interest of the State, as an employer, in promoting the efficiency of the public services it performs through its employees.”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Factors that Court considered: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(1) the need for harmony in the office or workplace;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(2) whether the government's responsibilities require a close working relationship to exist between the plaintiff and co-workers when the speech in question has caused or would cause the relationship to deteriorate;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(3) the time, manner, and place of the speech;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(4) the context in which the dispute arose;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(5) the degree of public interest in the speech; and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(6) whether the speech impeded the employee's ability to perform his or her duties</a:t>
            </a:r>
          </a:p>
          <a:p>
            <a:endParaRPr lang="en-US" dirty="0"/>
          </a:p>
        </p:txBody>
      </p:sp>
    </p:spTree>
    <p:extLst>
      <p:ext uri="{BB962C8B-B14F-4D97-AF65-F5344CB8AC3E}">
        <p14:creationId xmlns:p14="http://schemas.microsoft.com/office/powerpoint/2010/main" val="3625556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6B6103-43E2-E9E2-8E8B-754B71805BD2}"/>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7D7A6D52-8796-6706-97D4-CF848A195932}"/>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Pickering, continued</a:t>
            </a:r>
            <a:endParaRPr lang="en-US" dirty="0"/>
          </a:p>
        </p:txBody>
      </p:sp>
      <p:sp>
        <p:nvSpPr>
          <p:cNvPr id="4" name="Content Placeholder 3">
            <a:extLst>
              <a:ext uri="{FF2B5EF4-FFF2-40B4-BE49-F238E27FC236}">
                <a16:creationId xmlns:a16="http://schemas.microsoft.com/office/drawing/2014/main" id="{8928E42F-F0AC-DA0C-6B0F-0C6798FF1044}"/>
              </a:ext>
            </a:extLst>
          </p:cNvPr>
          <p:cNvSpPr>
            <a:spLocks noGrp="1"/>
          </p:cNvSpPr>
          <p:nvPr>
            <p:ph idx="1"/>
          </p:nvPr>
        </p:nvSpPr>
        <p:spPr/>
        <p:txBody>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“In these circumstances we conclude that the interest of the school administration in limiting teachers’ opportunities to contribute to public debate is not significantly greater than its interest in limiting a similar contribution by any member of the general public.”</a:t>
            </a:r>
          </a:p>
          <a:p>
            <a:endParaRPr lang="en-US" dirty="0"/>
          </a:p>
        </p:txBody>
      </p:sp>
    </p:spTree>
    <p:extLst>
      <p:ext uri="{BB962C8B-B14F-4D97-AF65-F5344CB8AC3E}">
        <p14:creationId xmlns:p14="http://schemas.microsoft.com/office/powerpoint/2010/main" val="3617243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9912C5-4181-12C9-27B1-E752B80C01C9}"/>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033AB78C-0C13-E25D-9F0A-E41B2BCB7F35}"/>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Connick v. Myers, 103 S.Ct. 1684 (1983)</a:t>
            </a:r>
            <a:endParaRPr lang="en-US" dirty="0"/>
          </a:p>
        </p:txBody>
      </p:sp>
      <p:sp>
        <p:nvSpPr>
          <p:cNvPr id="4" name="Content Placeholder 3">
            <a:extLst>
              <a:ext uri="{FF2B5EF4-FFF2-40B4-BE49-F238E27FC236}">
                <a16:creationId xmlns:a16="http://schemas.microsoft.com/office/drawing/2014/main" id="{5D81EF4B-97BF-5214-DECD-97A1DBC61A85}"/>
              </a:ext>
            </a:extLst>
          </p:cNvPr>
          <p:cNvSpPr>
            <a:spLocks noGrp="1"/>
          </p:cNvSpPr>
          <p:nvPr>
            <p:ph idx="1"/>
          </p:nvPr>
        </p:nvSpPr>
        <p:spPr/>
        <p:txBody>
          <a:bodyPr>
            <a:normAutofit/>
          </a:bodyPr>
          <a:lstStyle/>
          <a:p>
            <a:r>
              <a:rPr lang="en-US" sz="2400" dirty="0">
                <a:latin typeface="Arial" panose="020B0604020202020204" pitchFamily="34" charset="0"/>
                <a:ea typeface="Calibri" panose="020F0502020204030204" pitchFamily="34" charset="0"/>
                <a:cs typeface="Arial" panose="020B0604020202020204" pitchFamily="34" charset="0"/>
              </a:rPr>
              <a:t>Myers, an Assistant District Attorney in New Orleans, objected to a transfer proposed by Connick, the District Attorney.  She strongly expressed her view to several of her supervisors, including Connick. Shortly thereafter, she prepared and distributed a survey to the other Assistant District Attorneys in the office concerning office transfer policy, office morale, the need for a grievance committee, the level of confidence in supervisors and whether employees felt pressured to work in political campaigns. </a:t>
            </a:r>
          </a:p>
          <a:p>
            <a:r>
              <a:rPr lang="en-US" sz="2400" dirty="0">
                <a:latin typeface="Arial" panose="020B0604020202020204" pitchFamily="34" charset="0"/>
                <a:ea typeface="Calibri" panose="020F0502020204030204" pitchFamily="34" charset="0"/>
                <a:cs typeface="Arial" panose="020B0604020202020204" pitchFamily="34" charset="0"/>
              </a:rPr>
              <a:t>Connick informed Myers that she was being terminated for refusal to accept the transfer and also told her that her distribution of the questionnaire was considered an act of insubordination.</a:t>
            </a:r>
          </a:p>
          <a:p>
            <a:endParaRPr lang="en-US" sz="2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7806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0E5E5C-9B9B-D29A-6F75-191D34C714AE}"/>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B9F229D4-02A9-935C-76D0-4B60E6D9262F}"/>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Connick, Continued</a:t>
            </a:r>
            <a:endParaRPr lang="en-US" dirty="0"/>
          </a:p>
        </p:txBody>
      </p:sp>
      <p:sp>
        <p:nvSpPr>
          <p:cNvPr id="4" name="Content Placeholder 3">
            <a:extLst>
              <a:ext uri="{FF2B5EF4-FFF2-40B4-BE49-F238E27FC236}">
                <a16:creationId xmlns:a16="http://schemas.microsoft.com/office/drawing/2014/main" id="{B71A4A9E-18C9-A29E-56C2-B475423018C9}"/>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“We hold only that when a public employee speaks not as a citizen upon matters of public concern, but instead as an employee upon matters only of personal interest, absent the most unusual circumstances, a federal court is not the appropriate forum in which to review the wisdom of a personnel decision taken by a public agency allegedly in reaction to the employee’s behavior.”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“Because of the enormous variety of fact situations in which critical statements by . . . public employees may be thought by their superiors . . . to furnish grounds for dismissal, we do not deem it either appropriate or feasible to lay down a general standard against which all such statements may be judged.”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“Whether an employee’s speech addresses a matter of public concern must be determined by the content, form, and context of a given statement, as revealed by the whole record.”</a:t>
            </a:r>
          </a:p>
          <a:p>
            <a:endParaRPr lang="en-US" dirty="0"/>
          </a:p>
        </p:txBody>
      </p:sp>
    </p:spTree>
    <p:extLst>
      <p:ext uri="{BB962C8B-B14F-4D97-AF65-F5344CB8AC3E}">
        <p14:creationId xmlns:p14="http://schemas.microsoft.com/office/powerpoint/2010/main" val="3473757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A79E04-8EE7-BB81-8481-B6F35DA46490}"/>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0F66DBA0-4414-EC39-5B3A-E522873B91BE}"/>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Connick, continued</a:t>
            </a:r>
            <a:endParaRPr lang="en-US" dirty="0"/>
          </a:p>
        </p:txBody>
      </p:sp>
      <p:sp>
        <p:nvSpPr>
          <p:cNvPr id="4" name="Content Placeholder 3">
            <a:extLst>
              <a:ext uri="{FF2B5EF4-FFF2-40B4-BE49-F238E27FC236}">
                <a16:creationId xmlns:a16="http://schemas.microsoft.com/office/drawing/2014/main" id="{B5247720-E209-44C1-39A5-F7AEBFC8DCBC}"/>
              </a:ext>
            </a:extLst>
          </p:cNvPr>
          <p:cNvSpPr>
            <a:spLocks noGrp="1"/>
          </p:cNvSpPr>
          <p:nvPr>
            <p:ph idx="1"/>
          </p:nvPr>
        </p:nvSpPr>
        <p:spPr>
          <a:xfrm>
            <a:off x="838200" y="1697542"/>
            <a:ext cx="10515600" cy="4479421"/>
          </a:xfrm>
        </p:spPr>
        <p:txBody>
          <a:bodyPr>
            <a:normAutofit fontScale="55000" lnSpcReduction="20000"/>
          </a:bodyPr>
          <a:lstStyle/>
          <a:p>
            <a:r>
              <a:rPr lang="en-US" sz="3800" dirty="0">
                <a:latin typeface="Arial" panose="020B0604020202020204" pitchFamily="34" charset="0"/>
                <a:ea typeface="Calibri" panose="020F0502020204030204" pitchFamily="34" charset="0"/>
                <a:cs typeface="Arial" panose="020B0604020202020204" pitchFamily="34" charset="0"/>
              </a:rPr>
              <a:t>Court ultimately ruled in Connick’s favor</a:t>
            </a:r>
          </a:p>
          <a:p>
            <a:pPr lvl="1">
              <a:buFont typeface="Wingdings" panose="05000000000000000000" pitchFamily="2" charset="2"/>
              <a:buChar char="Ø"/>
            </a:pPr>
            <a:r>
              <a:rPr lang="en-US" sz="3800" dirty="0">
                <a:latin typeface="Arial" panose="020B0604020202020204" pitchFamily="34" charset="0"/>
                <a:ea typeface="Calibri" panose="020F0502020204030204" pitchFamily="34" charset="0"/>
                <a:cs typeface="Arial" panose="020B0604020202020204" pitchFamily="34" charset="0"/>
              </a:rPr>
              <a:t>Most of Myers’ complaints were job grievances and personal in nature, not matters of public interest.</a:t>
            </a:r>
          </a:p>
          <a:p>
            <a:pPr lvl="1">
              <a:buFont typeface="Wingdings" panose="05000000000000000000" pitchFamily="2" charset="2"/>
              <a:buChar char="Ø"/>
            </a:pPr>
            <a:r>
              <a:rPr lang="en-US" sz="3800" dirty="0">
                <a:latin typeface="Arial" panose="020B0604020202020204" pitchFamily="34" charset="0"/>
                <a:ea typeface="Calibri" panose="020F0502020204030204" pitchFamily="34" charset="0"/>
                <a:cs typeface="Arial" panose="020B0604020202020204" pitchFamily="34" charset="0"/>
              </a:rPr>
              <a:t>While there was a public interest in asking about pressure to work in political campaigns, the need of the employer to maintain office structure, discipline and morale trumped Myers’ concerns.</a:t>
            </a:r>
          </a:p>
          <a:p>
            <a:r>
              <a:rPr lang="en-US" sz="3800" dirty="0">
                <a:latin typeface="Arial" panose="020B0604020202020204" pitchFamily="34" charset="0"/>
                <a:ea typeface="Calibri" panose="020F0502020204030204" pitchFamily="34" charset="0"/>
                <a:cs typeface="Arial" panose="020B0604020202020204" pitchFamily="34" charset="0"/>
              </a:rPr>
              <a:t>Test: Does the speech address a matter of public concern?</a:t>
            </a:r>
          </a:p>
          <a:p>
            <a:pPr lvl="1">
              <a:buFont typeface="Wingdings" panose="05000000000000000000" pitchFamily="2" charset="2"/>
              <a:buChar char="Ø"/>
            </a:pPr>
            <a:r>
              <a:rPr lang="en-US" sz="3800" dirty="0">
                <a:latin typeface="Arial" panose="020B0604020202020204" pitchFamily="34" charset="0"/>
                <a:ea typeface="Calibri" panose="020F0502020204030204" pitchFamily="34" charset="0"/>
                <a:cs typeface="Arial" panose="020B0604020202020204" pitchFamily="34" charset="0"/>
              </a:rPr>
              <a:t>If no, not protected.</a:t>
            </a:r>
          </a:p>
          <a:p>
            <a:pPr lvl="1">
              <a:buFont typeface="Wingdings" panose="05000000000000000000" pitchFamily="2" charset="2"/>
              <a:buChar char="Ø"/>
            </a:pPr>
            <a:r>
              <a:rPr lang="en-US" sz="3800" dirty="0">
                <a:latin typeface="Arial" panose="020B0604020202020204" pitchFamily="34" charset="0"/>
                <a:ea typeface="Calibri" panose="020F0502020204030204" pitchFamily="34" charset="0"/>
                <a:cs typeface="Arial" panose="020B0604020202020204" pitchFamily="34" charset="0"/>
              </a:rPr>
              <a:t>If yes, did public employer have an adequate justification for treating the employee differently from other members of the general public (i.e. a citizen).</a:t>
            </a:r>
          </a:p>
          <a:p>
            <a:pPr lvl="2">
              <a:buFont typeface="Wingdings" panose="05000000000000000000" pitchFamily="2" charset="2"/>
              <a:buChar char="ü"/>
            </a:pPr>
            <a:r>
              <a:rPr lang="en-US" sz="3800" dirty="0">
                <a:latin typeface="Arial" panose="020B0604020202020204" pitchFamily="34" charset="0"/>
                <a:ea typeface="Calibri" panose="020F0502020204030204" pitchFamily="34" charset="0"/>
                <a:cs typeface="Arial" panose="020B0604020202020204" pitchFamily="34" charset="0"/>
              </a:rPr>
              <a:t>Consider time, place and manner in which speech occurred.</a:t>
            </a:r>
          </a:p>
          <a:p>
            <a:pPr lvl="2">
              <a:buFont typeface="Wingdings" panose="05000000000000000000" pitchFamily="2" charset="2"/>
              <a:buChar char="ü"/>
            </a:pPr>
            <a:r>
              <a:rPr lang="en-US" sz="3800" dirty="0">
                <a:latin typeface="Arial" panose="020B0604020202020204" pitchFamily="34" charset="0"/>
                <a:ea typeface="Calibri" panose="020F0502020204030204" pitchFamily="34" charset="0"/>
                <a:cs typeface="Arial" panose="020B0604020202020204" pitchFamily="34" charset="0"/>
              </a:rPr>
              <a:t>Consider context in which dispute arose.</a:t>
            </a:r>
          </a:p>
          <a:p>
            <a:pPr marL="0" indent="0">
              <a:buNone/>
            </a:pPr>
            <a:r>
              <a:rPr lang="en-US" sz="3800" dirty="0">
                <a:latin typeface="Arial" panose="020B0604020202020204" pitchFamily="34" charset="0"/>
                <a:ea typeface="Calibri" panose="020F0502020204030204" pitchFamily="34" charset="0"/>
                <a:cs typeface="Arial" panose="020B0604020202020204" pitchFamily="34" charset="0"/>
              </a:rPr>
              <a:t>So long as employees are speaking as citizens on members of public concern, they must face only those speech restrictions that are </a:t>
            </a:r>
            <a:r>
              <a:rPr lang="en-US" sz="3800" u="sng" dirty="0">
                <a:latin typeface="Arial" panose="020B0604020202020204" pitchFamily="34" charset="0"/>
                <a:ea typeface="Calibri" panose="020F0502020204030204" pitchFamily="34" charset="0"/>
                <a:cs typeface="Arial" panose="020B0604020202020204" pitchFamily="34" charset="0"/>
              </a:rPr>
              <a:t>necessary</a:t>
            </a:r>
            <a:r>
              <a:rPr lang="en-US" sz="3800" dirty="0">
                <a:latin typeface="Arial" panose="020B0604020202020204" pitchFamily="34" charset="0"/>
                <a:ea typeface="Calibri" panose="020F0502020204030204" pitchFamily="34" charset="0"/>
                <a:cs typeface="Arial" panose="020B0604020202020204" pitchFamily="34" charset="0"/>
              </a:rPr>
              <a:t> for their employers to </a:t>
            </a:r>
            <a:r>
              <a:rPr lang="en-US" sz="3800" u="sng" dirty="0">
                <a:latin typeface="Arial" panose="020B0604020202020204" pitchFamily="34" charset="0"/>
                <a:ea typeface="Calibri" panose="020F0502020204030204" pitchFamily="34" charset="0"/>
                <a:cs typeface="Arial" panose="020B0604020202020204" pitchFamily="34" charset="0"/>
              </a:rPr>
              <a:t>operate efficiently and effectively</a:t>
            </a:r>
            <a:r>
              <a:rPr lang="en-US" sz="3800" dirty="0">
                <a:latin typeface="Arial" panose="020B0604020202020204" pitchFamily="34" charset="0"/>
                <a:ea typeface="Calibri" panose="020F0502020204030204" pitchFamily="34" charset="0"/>
                <a:cs typeface="Arial" panose="020B0604020202020204" pitchFamily="34" charset="0"/>
              </a:rPr>
              <a:t>.</a:t>
            </a:r>
          </a:p>
          <a:p>
            <a:endParaRPr lang="en-US" sz="31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4817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D2D969E-CBF7-630B-5A9C-D41C7ED9CB6E}"/>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87D5F715-F383-33E7-FA42-583D1BDAEF2D}"/>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Private Grievance v. Public Concern</a:t>
            </a:r>
            <a:endParaRPr lang="en-US" dirty="0"/>
          </a:p>
        </p:txBody>
      </p:sp>
      <p:sp>
        <p:nvSpPr>
          <p:cNvPr id="4" name="Content Placeholder 3">
            <a:extLst>
              <a:ext uri="{FF2B5EF4-FFF2-40B4-BE49-F238E27FC236}">
                <a16:creationId xmlns:a16="http://schemas.microsoft.com/office/drawing/2014/main" id="{B2B37A27-FD9D-C593-8798-A152CC4D1DD2}"/>
              </a:ext>
            </a:extLst>
          </p:cNvPr>
          <p:cNvSpPr>
            <a:spLocks noGrp="1"/>
          </p:cNvSpPr>
          <p:nvPr>
            <p:ph idx="1"/>
          </p:nvPr>
        </p:nvSpPr>
        <p:spPr/>
        <p:txBody>
          <a:bodyPr>
            <a:normAutofit lnSpcReduction="10000"/>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Mitchell v. Hillsborough County</a:t>
            </a:r>
            <a:r>
              <a:rPr kumimoji="0" lang="en-US" sz="28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468 F.3d 1276 (11th Cir. 2006)</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County employee, who was an advocate for public access television and openly critical of proposed funding cuts, made </a:t>
            </a:r>
            <a:r>
              <a:rPr kumimoji="0" lang="en-US" sz="2400" b="0" i="1"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ad hominem </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attacks against sitting county commissioner during public comment section of public meeting while he was off duty and not acting in official capacity.  Employee was then terminated by county.</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11th Circuit upheld termination, finding that “the decisions he made in the form and language used to express his ideas sufficiently obscured those intentions from his audience so that the resulting message expressed had no connection to any issue of public concern. Mitchell's later attempt to explain away the nasty and personal nature of his speech does not change its content or make it relevant to the Public Access funding issue.”</a:t>
            </a:r>
          </a:p>
          <a:p>
            <a:endParaRPr lang="en-US" dirty="0"/>
          </a:p>
        </p:txBody>
      </p:sp>
    </p:spTree>
    <p:extLst>
      <p:ext uri="{BB962C8B-B14F-4D97-AF65-F5344CB8AC3E}">
        <p14:creationId xmlns:p14="http://schemas.microsoft.com/office/powerpoint/2010/main" val="260646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2606D7-CF69-D9C4-C102-4709BAFA812C}"/>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9D6DD41A-19FE-7AA3-8741-A987F5EE36BD}"/>
              </a:ext>
            </a:extLst>
          </p:cNvPr>
          <p:cNvSpPr>
            <a:spLocks noGrp="1"/>
          </p:cNvSpPr>
          <p:nvPr>
            <p:ph type="title"/>
          </p:nvPr>
        </p:nvSpPr>
        <p:spPr/>
        <p:txBody>
          <a:bodyPr/>
          <a:lstStyle/>
          <a:p>
            <a:r>
              <a:rPr kumimoji="0" lang="it-IT" sz="40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Garcetti v. Ceballos, 126 S.Ct. 1951 (2006)</a:t>
            </a:r>
            <a:endParaRPr lang="en-US" dirty="0"/>
          </a:p>
        </p:txBody>
      </p:sp>
      <p:sp>
        <p:nvSpPr>
          <p:cNvPr id="4" name="Content Placeholder 3">
            <a:extLst>
              <a:ext uri="{FF2B5EF4-FFF2-40B4-BE49-F238E27FC236}">
                <a16:creationId xmlns:a16="http://schemas.microsoft.com/office/drawing/2014/main" id="{FCDA7D23-4294-4260-B0DC-13F712EE1FCD}"/>
              </a:ext>
            </a:extLst>
          </p:cNvPr>
          <p:cNvSpPr>
            <a:spLocks noGrp="1"/>
          </p:cNvSpPr>
          <p:nvPr>
            <p:ph idx="1"/>
          </p:nvPr>
        </p:nvSpPr>
        <p:spPr/>
        <p:txBody>
          <a:bodyPr>
            <a:normAutofit fontScale="92500"/>
          </a:bodyPr>
          <a:lstStyle/>
          <a:p>
            <a:r>
              <a:rPr lang="en-US" sz="2600" dirty="0">
                <a:latin typeface="Arial" panose="020B0604020202020204" pitchFamily="34" charset="0"/>
                <a:ea typeface="Calibri" panose="020F0502020204030204" pitchFamily="34" charset="0"/>
                <a:cs typeface="Arial" panose="020B0604020202020204" pitchFamily="34" charset="0"/>
              </a:rPr>
              <a:t>Ceballos, a Deputy District Attorney, found what he believed were serious inaccuracies in an affidavit and the related search warrant.  He shared his findings with his supervisors and wrote a memo recommending dismissal of the case.  His supervisors elected to continue with the prosecution.</a:t>
            </a:r>
          </a:p>
          <a:p>
            <a:r>
              <a:rPr lang="en-US" sz="2600" dirty="0">
                <a:latin typeface="Arial" panose="020B0604020202020204" pitchFamily="34" charset="0"/>
                <a:ea typeface="Calibri" panose="020F0502020204030204" pitchFamily="34" charset="0"/>
                <a:cs typeface="Arial" panose="020B0604020202020204" pitchFamily="34" charset="0"/>
              </a:rPr>
              <a:t>Ceballos claimed that he was subjected to a series of retaliatory employment actions, including reassignment from his calendar deputy position to a trial deputy position, transfer to another courthouse and denial of a promotion. Ceballos initiated an employment grievance but the grievance was denied based on a finding that he had not suffered any retaliation.</a:t>
            </a:r>
          </a:p>
          <a:p>
            <a:r>
              <a:rPr lang="en-US" sz="2600" dirty="0">
                <a:latin typeface="Arial" panose="020B0604020202020204" pitchFamily="34" charset="0"/>
                <a:ea typeface="Calibri" panose="020F0502020204030204" pitchFamily="34" charset="0"/>
                <a:cs typeface="Arial" panose="020B0604020202020204" pitchFamily="34" charset="0"/>
              </a:rPr>
              <a:t>Ceballos then sued claiming First Amendment Retaliation under Section 1983.</a:t>
            </a:r>
          </a:p>
          <a:p>
            <a:endParaRPr lang="en-US" dirty="0"/>
          </a:p>
        </p:txBody>
      </p:sp>
    </p:spTree>
    <p:extLst>
      <p:ext uri="{BB962C8B-B14F-4D97-AF65-F5344CB8AC3E}">
        <p14:creationId xmlns:p14="http://schemas.microsoft.com/office/powerpoint/2010/main" val="91600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22E2FAB-9277-F71C-442E-0DD0CBC242DA}"/>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86DBBB02-B71E-127F-0856-B98BA09E2CC2}"/>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Garcetti, continued</a:t>
            </a:r>
            <a:endParaRPr lang="en-US" dirty="0"/>
          </a:p>
        </p:txBody>
      </p:sp>
      <p:sp>
        <p:nvSpPr>
          <p:cNvPr id="4" name="Content Placeholder 3">
            <a:extLst>
              <a:ext uri="{FF2B5EF4-FFF2-40B4-BE49-F238E27FC236}">
                <a16:creationId xmlns:a16="http://schemas.microsoft.com/office/drawing/2014/main" id="{6936D73A-81CF-51C2-C810-D6C0824C4AD2}"/>
              </a:ext>
            </a:extLst>
          </p:cNvPr>
          <p:cNvSpPr>
            <a:spLocks noGrp="1"/>
          </p:cNvSpPr>
          <p:nvPr>
            <p:ph idx="1"/>
          </p:nvPr>
        </p:nvSpPr>
        <p:spPr/>
        <p:txBody>
          <a:bodyPr>
            <a:normAutofit fontScale="92500" lnSpcReduction="10000"/>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“The First Amendment does not prohibit managerial discipline based on an employee’s expressions made pursuant to official responsibilities. Because Ceballos’ memo falls into this category, his allegation of unconstitutional retaliation must fail.”</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“The controlling factor is that Ceballos’ expressions were made pursuant to his official duties. That consideration distinguishes this case from those in which the First Amendment provides protection against discipline.” </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“Ceballos wrote his disposition memo because that is part of what he was employed to do. He did not act as a citizen by writing it. The fact that his duties sometimes required him to speak or write does not mean his supervisors were prohibited from evaluating his performance. Restricting speech that owes its existence to a public employee’s professional responsibilities does not infringe any liberties the employee might have enjoyed as a private citizen. It simply reflects the exercise of employer control over what the employer itself has commissioned or created.”</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“Formal job descriptions often bear little resemblance to the duties an employee actually is expected to perform, and the listing of a given task in an employee’s written job description is neither necessary nor sufficient to demonstrate that conducting the task is within the scope of the employee’s professional duties for First Amendment purposes.”</a:t>
            </a:r>
          </a:p>
          <a:p>
            <a:endParaRPr lang="en-US" sz="2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7780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6A9ACF-1E6A-10EB-306B-C5E9D64960A5}"/>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2FE06BB9-80BF-B503-D1AD-B3284F7235AA}"/>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The Framework</a:t>
            </a:r>
            <a:endParaRPr lang="en-US" dirty="0"/>
          </a:p>
        </p:txBody>
      </p:sp>
      <p:sp>
        <p:nvSpPr>
          <p:cNvPr id="4" name="Content Placeholder 3">
            <a:extLst>
              <a:ext uri="{FF2B5EF4-FFF2-40B4-BE49-F238E27FC236}">
                <a16:creationId xmlns:a16="http://schemas.microsoft.com/office/drawing/2014/main" id="{7ED90FE2-BE64-D8BE-9656-33B0755DF81E}"/>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Start with speech – Employee speech or private citizen speech?</a:t>
            </a: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Garcetti</a:t>
            </a:r>
            <a:r>
              <a:rPr kumimoji="0" lang="en-US"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analysis – Is the speech made pursuant to official responsibilities/duties of the public employee?</a:t>
            </a:r>
          </a:p>
          <a:p>
            <a:pPr marR="0" lvl="2"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If yes, stop inquiry – </a:t>
            </a:r>
            <a:r>
              <a:rPr lang="en-US" sz="2400" dirty="0">
                <a:solidFill>
                  <a:srgbClr val="333333"/>
                </a:solidFill>
                <a:latin typeface="Arial" panose="020B0604020202020204" pitchFamily="34" charset="0"/>
                <a:cs typeface="Arial" panose="020B0604020202020204" pitchFamily="34" charset="0"/>
              </a:rPr>
              <a:t>n</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o First Amendment protection.</a:t>
            </a:r>
            <a:endParaRPr kumimoji="0" lang="en-US" sz="24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If no, continue to </a:t>
            </a:r>
            <a:r>
              <a:rPr kumimoji="0" lang="en-US" sz="24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Pickering</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balancing test:</a:t>
            </a: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Is the speech on a matter of public concern?</a:t>
            </a:r>
          </a:p>
          <a:p>
            <a:pPr marR="0" lvl="2"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If no, stop inquiry – </a:t>
            </a:r>
            <a:r>
              <a:rPr lang="en-US" sz="2400" dirty="0">
                <a:solidFill>
                  <a:srgbClr val="333333"/>
                </a:solidFill>
                <a:latin typeface="Arial" panose="020B0604020202020204" pitchFamily="34" charset="0"/>
                <a:cs typeface="Arial" panose="020B0604020202020204" pitchFamily="34" charset="0"/>
              </a:rPr>
              <a:t>n</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o First Amendment protection (</a:t>
            </a:r>
            <a:r>
              <a:rPr kumimoji="0" lang="en-US" sz="24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see</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a:t>
            </a:r>
            <a:r>
              <a:rPr kumimoji="0" lang="en-US" sz="24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Connick</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t>
            </a:r>
            <a:endParaRPr kumimoji="0" lang="en-US" sz="24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pPr marR="0" lvl="1" algn="l" defTabSz="914400" rtl="0" eaLnBrk="1" fontAlgn="auto" latinLnBrk="0" hangingPunct="1">
              <a:lnSpc>
                <a:spcPct val="90000"/>
              </a:lnSpc>
              <a:spcBef>
                <a:spcPts val="500"/>
              </a:spcBef>
              <a:spcAft>
                <a:spcPts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Does the employer’s interest in promoting the efficiency of public services it provides outweigh the interest of the speaker?</a:t>
            </a:r>
          </a:p>
          <a:p>
            <a:pPr marR="0" lvl="2"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If yes,</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no First Amendment protection.</a:t>
            </a:r>
          </a:p>
          <a:p>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6500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E77229C-6CCB-0B3E-435A-753EB73E0A89}"/>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064A9F8F-5FF3-7335-95EA-1C685E24BBE9}"/>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But What About Academic Speech?</a:t>
            </a:r>
            <a:endParaRPr lang="en-US" dirty="0"/>
          </a:p>
        </p:txBody>
      </p:sp>
      <p:sp>
        <p:nvSpPr>
          <p:cNvPr id="4" name="Content Placeholder 3">
            <a:extLst>
              <a:ext uri="{FF2B5EF4-FFF2-40B4-BE49-F238E27FC236}">
                <a16:creationId xmlns:a16="http://schemas.microsoft.com/office/drawing/2014/main" id="{6DC74719-C36D-8BDF-6792-20356D53F4C8}"/>
              </a:ext>
            </a:extLst>
          </p:cNvPr>
          <p:cNvSpPr>
            <a:spLocks noGrp="1"/>
          </p:cNvSpPr>
          <p:nvPr>
            <p:ph idx="1"/>
          </p:nvPr>
        </p:nvSpPr>
        <p:spPr/>
        <p:txBody>
          <a:bodyPr/>
          <a:lstStyle/>
          <a:p>
            <a:pPr marR="0" lvl="0" algn="l" defTabSz="914400" rtl="0" eaLnBrk="1" fontAlgn="auto" latinLnBrk="0" hangingPunct="1">
              <a:lnSpc>
                <a:spcPct val="90000"/>
              </a:lnSpc>
              <a:spcBef>
                <a:spcPts val="1000"/>
              </a:spcBef>
              <a:spcAft>
                <a:spcPts val="0"/>
              </a:spcAft>
              <a:buClrTx/>
              <a:buSzTx/>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The </a:t>
            </a:r>
            <a:r>
              <a:rPr kumimoji="0" lang="en-US" sz="24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Garcetti</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carve out: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pPr marL="457200" lvl="1" indent="0">
              <a:spcBef>
                <a:spcPts val="1000"/>
              </a:spcBef>
              <a:buNone/>
              <a:defRPr/>
            </a:pPr>
            <a:r>
              <a:rPr kumimoji="0" lang="en-US" sz="20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“There is some argument that expression related to academic scholarship or classroom instruction implicates additional constitutional interests that are not fully accounted for by this Court’s customary employee-speech jurisprudence. </a:t>
            </a:r>
            <a:r>
              <a:rPr kumimoji="0" lang="en-US" sz="20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We need not, and for that reason do not, decide whether the analysis we conduct today would apply in the same manner to a case involving speech related to scholarship or teaching</a:t>
            </a:r>
            <a:r>
              <a:rPr kumimoji="0" lang="en-US" sz="20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t>
            </a:r>
          </a:p>
          <a:p>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7161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2BE3795-B1F4-EA5D-BAD9-1696DD8DBF6C}"/>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168A3A30-26F5-D099-ABE2-F9E03FF677F7}"/>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What About Whistleblowers?	</a:t>
            </a:r>
            <a:endParaRPr lang="en-US" dirty="0"/>
          </a:p>
        </p:txBody>
      </p:sp>
      <p:sp>
        <p:nvSpPr>
          <p:cNvPr id="4" name="Content Placeholder 3">
            <a:extLst>
              <a:ext uri="{FF2B5EF4-FFF2-40B4-BE49-F238E27FC236}">
                <a16:creationId xmlns:a16="http://schemas.microsoft.com/office/drawing/2014/main" id="{36933341-E759-8C60-A25C-E3E99C77D6D2}"/>
              </a:ext>
            </a:extLst>
          </p:cNvPr>
          <p:cNvSpPr>
            <a:spLocks noGrp="1"/>
          </p:cNvSpPr>
          <p:nvPr>
            <p:ph idx="1"/>
          </p:nvPr>
        </p:nvSpPr>
        <p:spPr/>
        <p:txBody>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Garcetti</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recognized that “Exposing governmental inefficiency and misconduct is a matter of considerable significance, and various measures have been adopted to protect employees and provide checks on supervisors who would order unlawful or otherwise inappropriate actions. These include federal and state whistle-blower protection laws and labor codes and, for government attorneys, rules of conduct and constitutional obligations apart from the First Amendment. However, the Court’s precedents do not support the existence of a constitutional cause of action behind every statement a public employee makes in the course of doing his or her job.” </a:t>
            </a:r>
            <a:endPar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21871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49661E-8AA5-BEFF-112F-05A4A2A8243C}"/>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3DAECEB1-9B29-B8B5-BD5F-308904F23DDC}"/>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What About Whistleblowers?	</a:t>
            </a:r>
            <a:endParaRPr lang="en-US" dirty="0"/>
          </a:p>
        </p:txBody>
      </p:sp>
      <p:sp>
        <p:nvSpPr>
          <p:cNvPr id="4" name="Content Placeholder 3">
            <a:extLst>
              <a:ext uri="{FF2B5EF4-FFF2-40B4-BE49-F238E27FC236}">
                <a16:creationId xmlns:a16="http://schemas.microsoft.com/office/drawing/2014/main" id="{A65BC149-867F-475E-49D9-36F649C9FFDC}"/>
              </a:ext>
            </a:extLst>
          </p:cNvPr>
          <p:cNvSpPr>
            <a:spLocks noGrp="1"/>
          </p:cNvSpPr>
          <p:nvPr>
            <p:ph idx="1"/>
          </p:nvPr>
        </p:nvSpPr>
        <p:spPr/>
        <p:txBody>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Fla. Stat. 112.3187-112.31895 – “Florida’s Public Whistleblower’s Act”</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Protects employee speech within the very narrow scope of the activity protected by the statute.</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Failure to strictly comply with whistleblower statutes may leave the employee’s speech unprotected and subject the employee to lawful termination.</a:t>
            </a:r>
          </a:p>
          <a:p>
            <a:endParaRPr lang="en-US" dirty="0"/>
          </a:p>
        </p:txBody>
      </p:sp>
    </p:spTree>
    <p:extLst>
      <p:ext uri="{BB962C8B-B14F-4D97-AF65-F5344CB8AC3E}">
        <p14:creationId xmlns:p14="http://schemas.microsoft.com/office/powerpoint/2010/main" val="761970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90830E5-626F-7E63-3848-B6EB42F7D5DF}"/>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1DD9E952-3AD2-4827-0ABB-472FE47A4C79}"/>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Applications of Garcetti</a:t>
            </a:r>
            <a:endParaRPr lang="en-US" dirty="0"/>
          </a:p>
        </p:txBody>
      </p:sp>
      <p:sp>
        <p:nvSpPr>
          <p:cNvPr id="4" name="Content Placeholder 3">
            <a:extLst>
              <a:ext uri="{FF2B5EF4-FFF2-40B4-BE49-F238E27FC236}">
                <a16:creationId xmlns:a16="http://schemas.microsoft.com/office/drawing/2014/main" id="{D6EEAAE2-A867-C387-12BF-871CBB6E0FB0}"/>
              </a:ext>
            </a:extLst>
          </p:cNvPr>
          <p:cNvSpPr>
            <a:spLocks noGrp="1"/>
          </p:cNvSpPr>
          <p:nvPr>
            <p:ph idx="1"/>
          </p:nvPr>
        </p:nvSpPr>
        <p:spPr>
          <a:xfrm>
            <a:off x="838200" y="1587500"/>
            <a:ext cx="10515600" cy="4589463"/>
          </a:xfrm>
        </p:spPr>
        <p:txBody>
          <a:bodyPr>
            <a:normAutofit fontScale="92500" lnSpcReduction="10000"/>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Lane v. Franks </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(134 </a:t>
            </a:r>
            <a:r>
              <a:rPr kumimoji="0" lang="en-US" sz="2400" b="0" i="0" u="none" strike="noStrike" kern="1200" cap="none" spc="0" normalizeH="0" baseline="0" noProof="0" dirty="0" err="1">
                <a:ln>
                  <a:noFill/>
                </a:ln>
                <a:solidFill>
                  <a:srgbClr val="333333"/>
                </a:solidFill>
                <a:effectLst/>
                <a:uLnTx/>
                <a:uFillTx/>
                <a:latin typeface="Arial" panose="020B0604020202020204" pitchFamily="34" charset="0"/>
                <a:cs typeface="Arial" panose="020B0604020202020204" pitchFamily="34" charset="0"/>
              </a:rPr>
              <a:t>S.Ct</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2369) (2014)</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Lane, a community college employee, conducted an audit determining that an Alabama state representative on the payroll had not been reporting for work.  Lane fired the employee, who was later indicted.  Lane testified under subpoena regarding the employee’s termination.  Franks, the college president, terminated Lane and 28 others as part of budget cuts, but later reinstated all employees except Lane and one other.</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Acquiring knowledge during employment doesn’t automatically apply </a:t>
            </a:r>
            <a:r>
              <a:rPr kumimoji="0" lang="en-US" sz="20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Garcetti</a:t>
            </a:r>
            <a:r>
              <a:rPr kumimoji="0" lang="en-US" sz="20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 “[T]he mere fact that a citizen's speech concerns information acquired by virtue of his public employment does not transform that speech into employee—rather than citizen—speech. The critical question under </a:t>
            </a:r>
            <a:r>
              <a:rPr kumimoji="0" lang="en-US" sz="20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Garcetti</a:t>
            </a:r>
            <a:r>
              <a:rPr kumimoji="0" lang="en-US" sz="20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is whether the speech at issue is itself ordinarily within the scope of an employee's duties, not whether it merely concerns those duties.”</a:t>
            </a:r>
            <a:endParaRPr kumimoji="0" lang="en-US" sz="20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Applies Pickering Test:</a:t>
            </a:r>
          </a:p>
          <a:p>
            <a:pPr marL="1143000" marR="0" lvl="2"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Sworn testimony in a judicial proceeding is a “quintessential example” of citizen speech, regardless of whether the subject matter of testimony is learned from the course of employment.</a:t>
            </a:r>
          </a:p>
          <a:p>
            <a:pPr marL="1143000" marR="0" lvl="2"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“Here, the employer's side of the Pickering scale is entirely empty: Respondents do not assert, and cannot demonstrate, any government interest that tips the balance in their favor. There is no evidence, for example, that Lane's testimony at Schmitz' trials was false or erroneous or that Lane unnecessarily disclosed any sensitive, confidential, or privileged information while testifying.”</a:t>
            </a:r>
          </a:p>
          <a:p>
            <a:endParaRPr lang="en-US" dirty="0"/>
          </a:p>
        </p:txBody>
      </p:sp>
    </p:spTree>
    <p:extLst>
      <p:ext uri="{BB962C8B-B14F-4D97-AF65-F5344CB8AC3E}">
        <p14:creationId xmlns:p14="http://schemas.microsoft.com/office/powerpoint/2010/main" val="2822772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D8ACE62-0313-A82A-27D8-81C67125EFA3}"/>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C07BD9C0-949A-F357-C432-50EB868C1AB5}"/>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Applications of Garcetti, continued</a:t>
            </a:r>
            <a:endParaRPr lang="en-US" dirty="0"/>
          </a:p>
        </p:txBody>
      </p:sp>
      <p:sp>
        <p:nvSpPr>
          <p:cNvPr id="4" name="Content Placeholder 3">
            <a:extLst>
              <a:ext uri="{FF2B5EF4-FFF2-40B4-BE49-F238E27FC236}">
                <a16:creationId xmlns:a16="http://schemas.microsoft.com/office/drawing/2014/main" id="{B41ADB9F-AECD-70BC-9A8F-08B39B8C2D08}"/>
              </a:ext>
            </a:extLst>
          </p:cNvPr>
          <p:cNvSpPr>
            <a:spLocks noGrp="1"/>
          </p:cNvSpPr>
          <p:nvPr>
            <p:ph idx="1"/>
          </p:nvPr>
        </p:nvSpPr>
        <p:spPr/>
        <p:txBody>
          <a:bodyPr>
            <a:normAutofit fontScale="92500" lnSpcReduction="10000"/>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Green v. Finkelstein</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73 F.4th 1258 (11th Cir. 2023)</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Green, an assistant public defender, made public comments about Broward County Public Defender Finkelstein’s work ethic, potential bias against minorities, and prior drug use on a podcast during her election campaign to replace him.  Finkelstein was not seeking re-election.  Green lost the primary election to another office employee, after which Finkelstein terminated her.</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Many of Green’s statements about Finkelstein were eligible for First Amendment protection because they were made on matters of public concern. But balancing Green’s interests against her employer’s interests, court concluded that her interest in making these statements did not outweigh the government’s interest in the effective management of the public defender’s office.</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“Although we recognize that an employee seeking public office has a strong interest in criticizing the elected official currently holding that position, we believe the employer’s interest in effective management outweighs the employee’s interest when the employee’s criticisms are likely to frustrate the employer’s mission.”</a:t>
            </a:r>
          </a:p>
          <a:p>
            <a:endParaRPr lang="en-US" dirty="0"/>
          </a:p>
        </p:txBody>
      </p:sp>
    </p:spTree>
    <p:extLst>
      <p:ext uri="{BB962C8B-B14F-4D97-AF65-F5344CB8AC3E}">
        <p14:creationId xmlns:p14="http://schemas.microsoft.com/office/powerpoint/2010/main" val="633813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6D10D9B-BE14-371F-4A61-C7382A003E15}"/>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449C34B3-B9D2-6F19-C02A-687024C1CD14}"/>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Applications of Garcetti, continued</a:t>
            </a:r>
            <a:endParaRPr lang="en-US" dirty="0"/>
          </a:p>
        </p:txBody>
      </p:sp>
      <p:sp>
        <p:nvSpPr>
          <p:cNvPr id="4" name="Content Placeholder 3">
            <a:extLst>
              <a:ext uri="{FF2B5EF4-FFF2-40B4-BE49-F238E27FC236}">
                <a16:creationId xmlns:a16="http://schemas.microsoft.com/office/drawing/2014/main" id="{F4588722-0B47-E9D6-1E73-95AB21FBE37D}"/>
              </a:ext>
            </a:extLst>
          </p:cNvPr>
          <p:cNvSpPr>
            <a:spLocks noGrp="1"/>
          </p:cNvSpPr>
          <p:nvPr>
            <p:ph idx="1"/>
          </p:nvPr>
        </p:nvSpPr>
        <p:spPr/>
        <p:txBody>
          <a:bodyPr>
            <a:normAutofit fontScale="92500"/>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Fernandez v. Sch. Bd. of Miami-Dade County, Florida</a:t>
            </a:r>
            <a:r>
              <a:rPr kumimoji="0" lang="en-US" sz="2600" b="0" i="0"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898 </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F.3d 1324 (11th Cir. 2018).</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Fernandez was principal of a public school that he wanted to convert to a charter school.  They directed staff members to research conversion, held meetings to gain support, and organized a vote from the school’s advisory counsel to pursue conversion.  The School Board investigated and then issued discipline.</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Applying </a:t>
            </a: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Garcetti</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the court held “At the end of the day, the Administrators spoke not as private citizens but as the principal and assistant principal of a public school, pursuant to their official duties, when they undertook to convert their public school into a charter school. Under controlling precedent, their speech was not protected by the First Amendment.”</a:t>
            </a:r>
          </a:p>
          <a:p>
            <a:endParaRPr lang="en-US" dirty="0"/>
          </a:p>
        </p:txBody>
      </p:sp>
    </p:spTree>
    <p:extLst>
      <p:ext uri="{BB962C8B-B14F-4D97-AF65-F5344CB8AC3E}">
        <p14:creationId xmlns:p14="http://schemas.microsoft.com/office/powerpoint/2010/main" val="1152528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E4DAD2-8E85-5058-BF22-E3B5D310A365}"/>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884CF508-742D-E995-CB88-D1465A5D2E5A}"/>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But What About Academic Speech?</a:t>
            </a:r>
            <a:endParaRPr lang="en-US" dirty="0"/>
          </a:p>
        </p:txBody>
      </p:sp>
      <p:sp>
        <p:nvSpPr>
          <p:cNvPr id="4" name="Content Placeholder 3">
            <a:extLst>
              <a:ext uri="{FF2B5EF4-FFF2-40B4-BE49-F238E27FC236}">
                <a16:creationId xmlns:a16="http://schemas.microsoft.com/office/drawing/2014/main" id="{7B5D143D-0FA3-2E52-64CB-85B7C53F3D7E}"/>
              </a:ext>
            </a:extLst>
          </p:cNvPr>
          <p:cNvSpPr>
            <a:spLocks noGrp="1"/>
          </p:cNvSpPr>
          <p:nvPr>
            <p:ph idx="1"/>
          </p:nvPr>
        </p:nvSpPr>
        <p:spPr>
          <a:xfrm>
            <a:off x="838200" y="1549400"/>
            <a:ext cx="10515600" cy="4627563"/>
          </a:xfrm>
        </p:spPr>
        <p:txBody>
          <a:bodyPr>
            <a:normAutofit lnSpcReduction="10000"/>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“The Supreme Court has established that academic freedom is ‘a special concern of the First Amendment, which does not tolerate laws that cast a pall of orthodoxy over the classroom.’ Accordingly, ‘classroom discussion is protected activity.’ However, even this protection has limits: Students, teachers, and professors are not permitted to say anything and everything simply because the words are uttered in the classroom context.”  </a:t>
            </a: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Buchanan v. Alexander</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919 F.3d 847 (5th Cir. 2019).</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Tension between teachers and students not “shedding rights at the school house gate” and the repeated holdings “affirming the comprehensive authority of the States and of school officials, consistent with fundamental constitutional safeguards, to prescribe and control conduct in the schools.”</a:t>
            </a:r>
          </a:p>
          <a:p>
            <a:endParaRPr lang="en-US" dirty="0"/>
          </a:p>
        </p:txBody>
      </p:sp>
    </p:spTree>
    <p:extLst>
      <p:ext uri="{BB962C8B-B14F-4D97-AF65-F5344CB8AC3E}">
        <p14:creationId xmlns:p14="http://schemas.microsoft.com/office/powerpoint/2010/main" val="722086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92DA64C-DEED-BE06-51D5-B2C386F03274}"/>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A6793CBF-32E3-98F5-A577-9A3B8D22B342}"/>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Academic Speech</a:t>
            </a:r>
            <a:endParaRPr lang="en-US" dirty="0"/>
          </a:p>
        </p:txBody>
      </p:sp>
      <p:sp>
        <p:nvSpPr>
          <p:cNvPr id="4" name="Content Placeholder 3">
            <a:extLst>
              <a:ext uri="{FF2B5EF4-FFF2-40B4-BE49-F238E27FC236}">
                <a16:creationId xmlns:a16="http://schemas.microsoft.com/office/drawing/2014/main" id="{0BBE5185-D25F-A017-C7DE-812A0A6A45C5}"/>
              </a:ext>
            </a:extLst>
          </p:cNvPr>
          <p:cNvSpPr>
            <a:spLocks noGrp="1"/>
          </p:cNvSpPr>
          <p:nvPr>
            <p:ph idx="1"/>
          </p:nvPr>
        </p:nvSpPr>
        <p:spPr/>
        <p:txBody>
          <a:bodyPr>
            <a:normAutofit lnSpcReduction="10000"/>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Kingsville </a:t>
            </a:r>
            <a:r>
              <a:rPr kumimoji="0" lang="en-US" sz="2600" b="0" i="0" u="sng" strike="noStrike" kern="1200" cap="none" spc="0" normalizeH="0" baseline="0" noProof="0" dirty="0" err="1">
                <a:ln>
                  <a:noFill/>
                </a:ln>
                <a:solidFill>
                  <a:srgbClr val="333333"/>
                </a:solidFill>
                <a:effectLst/>
                <a:uLnTx/>
                <a:uFillTx/>
                <a:latin typeface="Arial" panose="020B0604020202020204" pitchFamily="34" charset="0"/>
                <a:cs typeface="Arial" panose="020B0604020202020204" pitchFamily="34" charset="0"/>
              </a:rPr>
              <a:t>Indep</a:t>
            </a: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Sch. Dist. v. Cooper </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(5th Cir. 1980)</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Cooper, an annual contract American history teacher, used role playing as part of a Reconstruction history lesson.  It evoked strong student feelings about racial issues; parents complained and Cooper was told “not to discuss Blacks in American history” and “nothing controversial should be discussed in the classroom.”  Cooper’s contract was not renewed by the Board, despite recommendation.</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Court held that “classroom discussion is protected activity” and that “discharge for discussions conducted in the classroom cannot be upheld unless the discussions clearly overbalance the employee’s usefulness as an instructor.”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Note that this is pre-</a:t>
            </a: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Connick</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and </a:t>
            </a:r>
            <a:r>
              <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Garcetti</a:t>
            </a:r>
            <a:r>
              <a:rPr kumimoji="0" lang="en-US" sz="2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a:t>
            </a:r>
            <a:endParaRPr kumimoji="0" lang="en-US" sz="26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926491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57702-4257-5ED5-5FF3-A992174425E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D44C1E-4883-0D45-A91C-532F4ED1B111}"/>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1D901227-7BBC-3590-43A1-1EE083A27996}"/>
              </a:ext>
            </a:extLst>
          </p:cNvPr>
          <p:cNvSpPr>
            <a:spLocks noGrp="1"/>
          </p:cNvSpPr>
          <p:nvPr>
            <p:ph type="title"/>
          </p:nvPr>
        </p:nvSpPr>
        <p:spPr/>
        <p:txBody>
          <a:bodyPr>
            <a:normAutofit fontScale="90000"/>
          </a:bodyPr>
          <a:lstStyle/>
          <a:p>
            <a:b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b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Pernell v. Florida Board of Governors, 181 F.4</a:t>
            </a:r>
            <a:r>
              <a:rPr kumimoji="0" lang="en-US" sz="4400" b="0" i="0" u="none" strike="noStrike" kern="1200" cap="none" spc="0" normalizeH="0" baseline="30000" noProof="0" dirty="0">
                <a:ln>
                  <a:noFill/>
                </a:ln>
                <a:solidFill>
                  <a:srgbClr val="2E4E89"/>
                </a:solidFill>
                <a:effectLst/>
                <a:uLnTx/>
                <a:uFillTx/>
                <a:latin typeface="Arial" panose="020B0604020202020204" pitchFamily="34" charset="0"/>
                <a:ea typeface="+mj-ea"/>
                <a:cs typeface="Arial" panose="020B0604020202020204" pitchFamily="34" charset="0"/>
              </a:rPr>
              <a:t>th</a:t>
            </a: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 1135 (11</a:t>
            </a:r>
            <a:r>
              <a:rPr kumimoji="0" lang="en-US" sz="4400" b="0" i="0" u="none" strike="noStrike" kern="1200" cap="none" spc="0" normalizeH="0" baseline="30000" noProof="0" dirty="0">
                <a:ln>
                  <a:noFill/>
                </a:ln>
                <a:solidFill>
                  <a:srgbClr val="2E4E89"/>
                </a:solidFill>
                <a:effectLst/>
                <a:uLnTx/>
                <a:uFillTx/>
                <a:latin typeface="Arial" panose="020B0604020202020204" pitchFamily="34" charset="0"/>
                <a:ea typeface="+mj-ea"/>
                <a:cs typeface="Arial" panose="020B0604020202020204" pitchFamily="34" charset="0"/>
              </a:rPr>
              <a:t>th</a:t>
            </a: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 Cir. 2026)</a:t>
            </a:r>
            <a:endParaRPr lang="en-US" dirty="0"/>
          </a:p>
        </p:txBody>
      </p:sp>
      <p:sp>
        <p:nvSpPr>
          <p:cNvPr id="4" name="Content Placeholder 3">
            <a:extLst>
              <a:ext uri="{FF2B5EF4-FFF2-40B4-BE49-F238E27FC236}">
                <a16:creationId xmlns:a16="http://schemas.microsoft.com/office/drawing/2014/main" id="{61748665-7AD3-D54A-2593-4F508A04063C}"/>
              </a:ext>
            </a:extLst>
          </p:cNvPr>
          <p:cNvSpPr>
            <a:spLocks noGrp="1"/>
          </p:cNvSpPr>
          <p:nvPr>
            <p:ph idx="1"/>
          </p:nvPr>
        </p:nvSpPr>
        <p:spPr/>
        <p:txBody>
          <a:bodyPr>
            <a:normAutofit fontScale="92500" lnSpcReduction="20000"/>
          </a:bodyPr>
          <a:lstStyle/>
          <a:p>
            <a:pPr marL="0" indent="0">
              <a:buNone/>
            </a:pPr>
            <a:endParaRPr lang="en-US" sz="2400" b="1"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“[Here, the State of Florida] tried to marry public-employee speech cases with government speech doctrine, resulting in a new rule: If the government pays a professor’s salary, it has total control over her classroom speech. That is not a blessed union. Florida’s salary-for-speech rule is a breathtaking assertion of power to ban unpopular ideas from public discourse in the very places the State’s own statutes recognize as centers of inquiry.”</a:t>
            </a:r>
          </a:p>
          <a:p>
            <a:pPr lvl="0"/>
            <a:r>
              <a:rPr lang="en-US" sz="2400" u="sng" dirty="0">
                <a:latin typeface="Arial" panose="020B0604020202020204" pitchFamily="34" charset="0"/>
                <a:cs typeface="Arial" panose="020B0604020202020204" pitchFamily="34" charset="0"/>
              </a:rPr>
              <a:t>Garcetti</a:t>
            </a:r>
            <a:r>
              <a:rPr lang="en-US" sz="2400" dirty="0">
                <a:latin typeface="Arial" panose="020B0604020202020204" pitchFamily="34" charset="0"/>
                <a:cs typeface="Arial" panose="020B0604020202020204" pitchFamily="34" charset="0"/>
              </a:rPr>
              <a:t> does not apply to professors teaching in classrooms (at least here):</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“Florida’s speech restrictions are designed to ban disfavored speech on a broad scale </a:t>
            </a:r>
            <a:r>
              <a:rPr lang="en-US" sz="2000" u="sng" dirty="0">
                <a:latin typeface="Arial" panose="020B0604020202020204" pitchFamily="34" charset="0"/>
                <a:cs typeface="Arial" panose="020B0604020202020204" pitchFamily="34" charset="0"/>
              </a:rPr>
              <a:t>before it happens</a:t>
            </a:r>
            <a:r>
              <a:rPr lang="en-US" sz="2000" dirty="0">
                <a:latin typeface="Arial" panose="020B0604020202020204" pitchFamily="34" charset="0"/>
                <a:cs typeface="Arial" panose="020B0604020202020204" pitchFamily="34" charset="0"/>
              </a:rPr>
              <a:t>, not respond to internal workplace issues on an individual level.”</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“Expanding </a:t>
            </a:r>
            <a:r>
              <a:rPr lang="en-US" sz="2000" u="sng" dirty="0">
                <a:latin typeface="Arial" panose="020B0604020202020204" pitchFamily="34" charset="0"/>
                <a:cs typeface="Arial" panose="020B0604020202020204" pitchFamily="34" charset="0"/>
              </a:rPr>
              <a:t>Garcetti</a:t>
            </a:r>
            <a:r>
              <a:rPr lang="en-US" sz="2000" dirty="0">
                <a:latin typeface="Arial" panose="020B0604020202020204" pitchFamily="34" charset="0"/>
                <a:cs typeface="Arial" panose="020B0604020202020204" pitchFamily="34" charset="0"/>
              </a:rPr>
              <a:t> to cover every word of every college lecture would imperil academic freedom to a degree that is incompatible with the Supreme Court’s precedents.”</a:t>
            </a:r>
          </a:p>
          <a:p>
            <a:r>
              <a:rPr lang="en-US" sz="2400" dirty="0">
                <a:latin typeface="Arial" panose="020B0604020202020204" pitchFamily="34" charset="0"/>
                <a:cs typeface="Arial" panose="020B0604020202020204" pitchFamily="34" charset="0"/>
              </a:rPr>
              <a:t>“What’s more, this case involves a broad legislative speech ban enacted by political authorities—the Florida legislature and the Governor—who are not the professors’ employers and who exercise no direct supervision or control over their employment.”</a:t>
            </a:r>
          </a:p>
          <a:p>
            <a:endParaRPr lang="en-US" sz="2400" dirty="0">
              <a:latin typeface="Arial" panose="020B0604020202020204" pitchFamily="34" charset="0"/>
              <a:cs typeface="Arial" panose="020B0604020202020204" pitchFamily="34" charset="0"/>
            </a:endParaRPr>
          </a:p>
          <a:p>
            <a:pPr lvl="1"/>
            <a:endParaRPr lang="en-US" sz="2000" i="1"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52816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AE831-A1D4-9379-91D2-8F40D08D453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DC9079-B0AF-3C7C-B715-3B28F2037CBC}"/>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9960E703-AB43-DA56-377D-9B8872BE3175}"/>
              </a:ext>
            </a:extLst>
          </p:cNvPr>
          <p:cNvSpPr>
            <a:spLocks noGrp="1"/>
          </p:cNvSpPr>
          <p:nvPr>
            <p:ph type="title"/>
          </p:nvPr>
        </p:nvSpPr>
        <p:spPr/>
        <p:txBody>
          <a:bodyPr>
            <a:normAutofit/>
          </a:bodyPr>
          <a:lstStyle/>
          <a:p>
            <a:b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b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Pernell </a:t>
            </a:r>
            <a:r>
              <a:rPr lang="en-US" b="0" dirty="0">
                <a:ln>
                  <a:noFill/>
                </a:ln>
                <a:solidFill>
                  <a:srgbClr val="2E4E89"/>
                </a:solidFill>
                <a:latin typeface="Arial" panose="020B0604020202020204" pitchFamily="34" charset="0"/>
                <a:cs typeface="Arial" panose="020B0604020202020204" pitchFamily="34" charset="0"/>
              </a:rPr>
              <a:t>Dissent</a:t>
            </a:r>
            <a:endParaRPr lang="en-US" dirty="0"/>
          </a:p>
        </p:txBody>
      </p:sp>
      <p:sp>
        <p:nvSpPr>
          <p:cNvPr id="4" name="Content Placeholder 3">
            <a:extLst>
              <a:ext uri="{FF2B5EF4-FFF2-40B4-BE49-F238E27FC236}">
                <a16:creationId xmlns:a16="http://schemas.microsoft.com/office/drawing/2014/main" id="{ECF90D00-97A1-6D10-0DAB-D9FBB0C07B3F}"/>
              </a:ext>
            </a:extLst>
          </p:cNvPr>
          <p:cNvSpPr>
            <a:spLocks noGrp="1"/>
          </p:cNvSpPr>
          <p:nvPr>
            <p:ph idx="1"/>
          </p:nvPr>
        </p:nvSpPr>
        <p:spPr/>
        <p:txBody>
          <a:bodyPr>
            <a:normAutofit fontScale="85000" lnSpcReduction="20000"/>
          </a:bodyPr>
          <a:lstStyle/>
          <a:p>
            <a:pPr marL="0" indent="0">
              <a:buNone/>
            </a:pPr>
            <a:endParaRPr lang="en-US" sz="2400" b="1" dirty="0">
              <a:latin typeface="Arial" panose="020B0604020202020204" pitchFamily="34" charset="0"/>
              <a:cs typeface="Arial" panose="020B0604020202020204" pitchFamily="34" charset="0"/>
            </a:endParaRPr>
          </a:p>
          <a:p>
            <a:pPr marL="0" indent="0">
              <a:buNone/>
            </a:pPr>
            <a:r>
              <a:rPr lang="en-US" sz="2400" b="1" dirty="0">
                <a:latin typeface="Arial" panose="020B0604020202020204" pitchFamily="34" charset="0"/>
                <a:cs typeface="Arial" panose="020B0604020202020204" pitchFamily="34" charset="0"/>
              </a:rPr>
              <a:t>Dissent</a:t>
            </a:r>
          </a:p>
          <a:p>
            <a:pPr lvl="0"/>
            <a:r>
              <a:rPr lang="en-US" sz="2400" dirty="0">
                <a:latin typeface="Arial" panose="020B0604020202020204" pitchFamily="34" charset="0"/>
                <a:cs typeface="Arial" panose="020B0604020202020204" pitchFamily="34" charset="0"/>
              </a:rPr>
              <a:t>“[R]egardless of </a:t>
            </a:r>
            <a:r>
              <a:rPr lang="en-US" sz="2400" u="sng" dirty="0">
                <a:latin typeface="Arial" panose="020B0604020202020204" pitchFamily="34" charset="0"/>
                <a:cs typeface="Arial" panose="020B0604020202020204" pitchFamily="34" charset="0"/>
              </a:rPr>
              <a:t>Garcetti’s</a:t>
            </a:r>
            <a:r>
              <a:rPr lang="en-US" sz="2400" dirty="0">
                <a:latin typeface="Arial" panose="020B0604020202020204" pitchFamily="34" charset="0"/>
                <a:cs typeface="Arial" panose="020B0604020202020204" pitchFamily="34" charset="0"/>
              </a:rPr>
              <a:t> application, Florida still prevails under the </a:t>
            </a:r>
            <a:r>
              <a:rPr lang="en-US" sz="2400" u="sng" dirty="0">
                <a:latin typeface="Arial" panose="020B0604020202020204" pitchFamily="34" charset="0"/>
                <a:cs typeface="Arial" panose="020B0604020202020204" pitchFamily="34" charset="0"/>
              </a:rPr>
              <a:t>Pickering</a:t>
            </a:r>
            <a:r>
              <a:rPr lang="en-US" sz="2400" dirty="0">
                <a:latin typeface="Arial" panose="020B0604020202020204" pitchFamily="34" charset="0"/>
                <a:cs typeface="Arial" panose="020B0604020202020204" pitchFamily="34" charset="0"/>
              </a:rPr>
              <a:t> test at step two.  The IFA concerns classroom instruction, allowing professors to discuss discriminatory concepts but not endorse or compel them. See Fla. Stat. §§ 1000.05(2), (4). And our precedent (</a:t>
            </a:r>
            <a:r>
              <a:rPr lang="en-US" sz="2400" u="sng" dirty="0">
                <a:latin typeface="Arial" panose="020B0604020202020204" pitchFamily="34" charset="0"/>
                <a:cs typeface="Arial" panose="020B0604020202020204" pitchFamily="34" charset="0"/>
              </a:rPr>
              <a:t>Bishop</a:t>
            </a:r>
            <a:r>
              <a:rPr lang="en-US" sz="2400" dirty="0">
                <a:latin typeface="Arial" panose="020B0604020202020204" pitchFamily="34" charset="0"/>
                <a:cs typeface="Arial" panose="020B0604020202020204" pitchFamily="34" charset="0"/>
              </a:rPr>
              <a:t>) has already struck this balance in the classroom, finding that the state’s interest as an employer outweighs a professor’s interest in teaching his personal views.”</a:t>
            </a:r>
          </a:p>
          <a:p>
            <a:pPr lvl="0"/>
            <a:r>
              <a:rPr lang="en-US" sz="2400" dirty="0">
                <a:latin typeface="Arial" panose="020B0604020202020204" pitchFamily="34" charset="0"/>
                <a:cs typeface="Arial" panose="020B0604020202020204" pitchFamily="34" charset="0"/>
              </a:rPr>
              <a:t>“The crux of </a:t>
            </a:r>
            <a:r>
              <a:rPr lang="en-US" sz="2400" u="sng" dirty="0">
                <a:latin typeface="Arial" panose="020B0604020202020204" pitchFamily="34" charset="0"/>
                <a:cs typeface="Arial" panose="020B0604020202020204" pitchFamily="34" charset="0"/>
              </a:rPr>
              <a:t>Bishop</a:t>
            </a:r>
            <a:r>
              <a:rPr lang="en-US" sz="2400" dirty="0">
                <a:latin typeface="Arial" panose="020B0604020202020204" pitchFamily="34" charset="0"/>
                <a:cs typeface="Arial" panose="020B0604020202020204" pitchFamily="34" charset="0"/>
              </a:rPr>
              <a:t> is not, as the majority suggests, that religion is irrelevant to science, but that the State, as a public employer, may decide what is taught in its classrooms . In short, </a:t>
            </a:r>
            <a:r>
              <a:rPr lang="en-US" sz="2400" u="sng" dirty="0">
                <a:latin typeface="Arial" panose="020B0604020202020204" pitchFamily="34" charset="0"/>
                <a:cs typeface="Arial" panose="020B0604020202020204" pitchFamily="34" charset="0"/>
              </a:rPr>
              <a:t>Bishop</a:t>
            </a:r>
            <a:r>
              <a:rPr lang="en-US" sz="2400" dirty="0">
                <a:latin typeface="Arial" panose="020B0604020202020204" pitchFamily="34" charset="0"/>
                <a:cs typeface="Arial" panose="020B0604020202020204" pitchFamily="34" charset="0"/>
              </a:rPr>
              <a:t> held that professors have no First Amendment right to overrule their employer’s judgment concerning the content of classroom instruction. And the majority overlooks that </a:t>
            </a:r>
            <a:r>
              <a:rPr lang="en-US" sz="2400" u="sng" dirty="0">
                <a:latin typeface="Arial" panose="020B0604020202020204" pitchFamily="34" charset="0"/>
                <a:cs typeface="Arial" panose="020B0604020202020204" pitchFamily="34" charset="0"/>
              </a:rPr>
              <a:t>Bishop</a:t>
            </a:r>
            <a:r>
              <a:rPr lang="en-US" sz="2400" dirty="0">
                <a:latin typeface="Arial" panose="020B0604020202020204" pitchFamily="34" charset="0"/>
                <a:cs typeface="Arial" panose="020B0604020202020204" pitchFamily="34" charset="0"/>
              </a:rPr>
              <a:t> already balanced these interests and resolved that balance in favor of the State’s authority within the classroom.”</a:t>
            </a:r>
          </a:p>
          <a:p>
            <a:pPr lvl="0"/>
            <a:r>
              <a:rPr lang="en-US" sz="2400" dirty="0">
                <a:latin typeface="Arial" panose="020B0604020202020204" pitchFamily="34" charset="0"/>
                <a:cs typeface="Arial" panose="020B0604020202020204" pitchFamily="34" charset="0"/>
              </a:rPr>
              <a:t>“In my view, the only legitimate difference here is that </a:t>
            </a:r>
            <a:r>
              <a:rPr lang="en-US" sz="2400" u="sng" dirty="0">
                <a:latin typeface="Arial" panose="020B0604020202020204" pitchFamily="34" charset="0"/>
                <a:cs typeface="Arial" panose="020B0604020202020204" pitchFamily="34" charset="0"/>
              </a:rPr>
              <a:t>Bishop</a:t>
            </a:r>
            <a:r>
              <a:rPr lang="en-US" sz="2400" dirty="0">
                <a:latin typeface="Arial" panose="020B0604020202020204" pitchFamily="34" charset="0"/>
                <a:cs typeface="Arial" panose="020B0604020202020204" pitchFamily="34" charset="0"/>
              </a:rPr>
              <a:t> involved restrictions on one professor’s speech while this case involves a statute of general application enacted by the Florida legislature. But that difference should not change the outcome of this case.”</a:t>
            </a:r>
          </a:p>
          <a:p>
            <a:endParaRPr lang="en-US" dirty="0"/>
          </a:p>
        </p:txBody>
      </p:sp>
    </p:spTree>
    <p:extLst>
      <p:ext uri="{BB962C8B-B14F-4D97-AF65-F5344CB8AC3E}">
        <p14:creationId xmlns:p14="http://schemas.microsoft.com/office/powerpoint/2010/main" val="4078323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48AC14B-EA59-77FA-4EC0-C67BC66D00E0}"/>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CAF2EC78-024C-4974-A4A7-CA7AE207ED30}"/>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Academic Speech, continued</a:t>
            </a:r>
            <a:endParaRPr lang="en-US" dirty="0"/>
          </a:p>
        </p:txBody>
      </p:sp>
      <p:sp>
        <p:nvSpPr>
          <p:cNvPr id="4" name="Content Placeholder 3">
            <a:extLst>
              <a:ext uri="{FF2B5EF4-FFF2-40B4-BE49-F238E27FC236}">
                <a16:creationId xmlns:a16="http://schemas.microsoft.com/office/drawing/2014/main" id="{22D8041A-07E0-DC18-ABE0-EDB428332A72}"/>
              </a:ext>
            </a:extLst>
          </p:cNvPr>
          <p:cNvSpPr>
            <a:spLocks noGrp="1"/>
          </p:cNvSpPr>
          <p:nvPr>
            <p:ph idx="1"/>
          </p:nvPr>
        </p:nvSpPr>
        <p:spPr>
          <a:xfrm>
            <a:off x="838200" y="1587500"/>
            <a:ext cx="10515600" cy="4589463"/>
          </a:xfrm>
        </p:spPr>
        <p:txBody>
          <a:bodyPr>
            <a:normAutofit fontScale="92500" lnSpcReduction="20000"/>
          </a:bodyPr>
          <a:lstStyle/>
          <a:p>
            <a:pPr marL="0" indent="0">
              <a:buNone/>
            </a:pPr>
            <a:r>
              <a:rPr lang="en-US" sz="2600" u="sng" dirty="0">
                <a:latin typeface="Arial" panose="020B0604020202020204" pitchFamily="34" charset="0"/>
                <a:ea typeface="Calibri" panose="020F0502020204030204" pitchFamily="34" charset="0"/>
                <a:cs typeface="Arial" panose="020B0604020202020204" pitchFamily="34" charset="0"/>
              </a:rPr>
              <a:t>Wood v. Fla. Dept. of Education</a:t>
            </a:r>
            <a:r>
              <a:rPr lang="en-US" sz="2600" dirty="0">
                <a:latin typeface="Arial" panose="020B0604020202020204" pitchFamily="34" charset="0"/>
                <a:ea typeface="Calibri" panose="020F0502020204030204" pitchFamily="34" charset="0"/>
                <a:cs typeface="Arial" panose="020B0604020202020204" pitchFamily="34" charset="0"/>
              </a:rPr>
              <a:t>, 729 F. Supp. 3d 1285 (N.D. Fla. 2024)</a:t>
            </a:r>
          </a:p>
          <a:p>
            <a:pPr marL="0" indent="0">
              <a:buNone/>
            </a:pPr>
            <a:endParaRPr lang="en-US" sz="2600" dirty="0">
              <a:latin typeface="Arial" panose="020B0604020202020204" pitchFamily="34" charset="0"/>
              <a:ea typeface="Calibri" panose="020F0502020204030204" pitchFamily="34" charset="0"/>
              <a:cs typeface="Arial" panose="020B0604020202020204" pitchFamily="34" charset="0"/>
            </a:endParaRPr>
          </a:p>
          <a:p>
            <a:r>
              <a:rPr lang="en-US" sz="2600" dirty="0">
                <a:latin typeface="Arial" panose="020B0604020202020204" pitchFamily="34" charset="0"/>
                <a:ea typeface="Calibri" panose="020F0502020204030204" pitchFamily="34" charset="0"/>
                <a:cs typeface="Arial" panose="020B0604020202020204" pitchFamily="34" charset="0"/>
              </a:rPr>
              <a:t>Fla. Stat. 1000.071:</a:t>
            </a:r>
          </a:p>
          <a:p>
            <a:pPr lvl="1">
              <a:buFont typeface="Wingdings" panose="05000000000000000000" pitchFamily="2" charset="2"/>
              <a:buChar char="Ø"/>
            </a:pPr>
            <a:r>
              <a:rPr lang="en-US" sz="2600" dirty="0">
                <a:latin typeface="Arial" panose="020B0604020202020204" pitchFamily="34" charset="0"/>
                <a:ea typeface="Calibri" panose="020F0502020204030204" pitchFamily="34" charset="0"/>
                <a:cs typeface="Arial" panose="020B0604020202020204" pitchFamily="34" charset="0"/>
              </a:rPr>
              <a:t>“A person's sex is an immutable biological trait and that it is false to ascribe to a person a pronoun that does not correspond to such person's sex.”</a:t>
            </a:r>
          </a:p>
          <a:p>
            <a:pPr lvl="1">
              <a:buFont typeface="Wingdings" panose="05000000000000000000" pitchFamily="2" charset="2"/>
              <a:buChar char="Ø"/>
            </a:pPr>
            <a:r>
              <a:rPr lang="en-US" sz="2600" dirty="0">
                <a:latin typeface="Arial" panose="020B0604020202020204" pitchFamily="34" charset="0"/>
                <a:ea typeface="Calibri" panose="020F0502020204030204" pitchFamily="34" charset="0"/>
                <a:cs typeface="Arial" panose="020B0604020202020204" pitchFamily="34" charset="0"/>
              </a:rPr>
              <a:t>“An employee or contractor of a public K-12 educational institution may not provide to a student his or her preferred personal title or pronouns if such preferred personal title or pronouns do not correspond to his or her sex.”</a:t>
            </a:r>
          </a:p>
          <a:p>
            <a:pPr lvl="1">
              <a:buFont typeface="Wingdings" panose="05000000000000000000" pitchFamily="2" charset="2"/>
              <a:buChar char="Ø"/>
            </a:pPr>
            <a:r>
              <a:rPr lang="en-US" sz="2600" dirty="0">
                <a:latin typeface="Arial" panose="020B0604020202020204" pitchFamily="34" charset="0"/>
                <a:ea typeface="Calibri" panose="020F0502020204030204" pitchFamily="34" charset="0"/>
                <a:cs typeface="Arial" panose="020B0604020202020204" pitchFamily="34" charset="0"/>
              </a:rPr>
              <a:t>Commissioner of Education and the State Board of Education amended the Principles of Professional Conduct for the Education Profession in Florida to make violations of this statute grounds for a disciplinary violation, which can lead to certificate revocation or termination by the School Board.</a:t>
            </a:r>
          </a:p>
          <a:p>
            <a:endParaRPr lang="en-US" dirty="0"/>
          </a:p>
        </p:txBody>
      </p:sp>
    </p:spTree>
    <p:extLst>
      <p:ext uri="{BB962C8B-B14F-4D97-AF65-F5344CB8AC3E}">
        <p14:creationId xmlns:p14="http://schemas.microsoft.com/office/powerpoint/2010/main" val="3115866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B40A0-B7BA-1BC8-EDD7-D2796BC7628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986FD03-26F5-EAF9-6A18-51E1E8DECBB6}"/>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2F49E16A-05C9-C8EA-67CE-766894362CA8}"/>
              </a:ext>
            </a:extLst>
          </p:cNvPr>
          <p:cNvSpPr>
            <a:spLocks noGrp="1"/>
          </p:cNvSpPr>
          <p:nvPr>
            <p:ph type="title"/>
          </p:nvPr>
        </p:nvSpPr>
        <p:spPr/>
        <p:txBody>
          <a:bodyPr/>
          <a:lstStyle/>
          <a:p>
            <a:r>
              <a:rPr lang="en-US" b="0" dirty="0">
                <a:ln>
                  <a:noFill/>
                </a:ln>
                <a:solidFill>
                  <a:srgbClr val="2E4E89"/>
                </a:solidFill>
                <a:latin typeface="Arial" panose="020B0604020202020204" pitchFamily="34" charset="0"/>
                <a:cs typeface="Arial" panose="020B0604020202020204" pitchFamily="34" charset="0"/>
              </a:rPr>
              <a:t>W</a:t>
            </a: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ood v. Florida Dept. of Education, 142 F.4</a:t>
            </a:r>
            <a:r>
              <a:rPr lang="en-US" b="0" baseline="30000" dirty="0">
                <a:ln>
                  <a:noFill/>
                </a:ln>
                <a:solidFill>
                  <a:srgbClr val="2E4E89"/>
                </a:solidFill>
                <a:latin typeface="Arial" panose="020B0604020202020204" pitchFamily="34" charset="0"/>
                <a:cs typeface="Arial" panose="020B0604020202020204" pitchFamily="34" charset="0"/>
              </a:rPr>
              <a:t>th</a:t>
            </a: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 1286 (11</a:t>
            </a:r>
            <a:r>
              <a:rPr kumimoji="0" lang="en-US" sz="4400" b="0" i="0" u="none" strike="noStrike" kern="1200" cap="none" spc="0" normalizeH="0" baseline="30000" noProof="0" dirty="0">
                <a:ln>
                  <a:noFill/>
                </a:ln>
                <a:solidFill>
                  <a:srgbClr val="2E4E89"/>
                </a:solidFill>
                <a:effectLst/>
                <a:uLnTx/>
                <a:uFillTx/>
                <a:latin typeface="Arial" panose="020B0604020202020204" pitchFamily="34" charset="0"/>
                <a:ea typeface="+mj-ea"/>
                <a:cs typeface="Arial" panose="020B0604020202020204" pitchFamily="34" charset="0"/>
              </a:rPr>
              <a:t>th</a:t>
            </a: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 Cir. 2026)</a:t>
            </a:r>
            <a:endParaRPr lang="en-US" dirty="0"/>
          </a:p>
        </p:txBody>
      </p:sp>
      <p:sp>
        <p:nvSpPr>
          <p:cNvPr id="4" name="Content Placeholder 3">
            <a:extLst>
              <a:ext uri="{FF2B5EF4-FFF2-40B4-BE49-F238E27FC236}">
                <a16:creationId xmlns:a16="http://schemas.microsoft.com/office/drawing/2014/main" id="{DDDAC0C9-6DF9-3724-B04F-96D6BD92017F}"/>
              </a:ext>
            </a:extLst>
          </p:cNvPr>
          <p:cNvSpPr>
            <a:spLocks noGrp="1"/>
          </p:cNvSpPr>
          <p:nvPr>
            <p:ph idx="1"/>
          </p:nvPr>
        </p:nvSpPr>
        <p:spPr/>
        <p:txBody>
          <a:bodyPr>
            <a:normAutofit fontScale="92500" lnSpcReduction="20000"/>
          </a:bodyPr>
          <a:lstStyle/>
          <a:p>
            <a:pPr marL="0" indent="0">
              <a:buNone/>
            </a:pPr>
            <a:r>
              <a:rPr lang="en-US" sz="2400" b="1" dirty="0">
                <a:latin typeface="Arial" panose="020B0604020202020204" pitchFamily="34" charset="0"/>
                <a:cs typeface="Arial" panose="020B0604020202020204" pitchFamily="34" charset="0"/>
              </a:rPr>
              <a:t>Holding / Analysis</a:t>
            </a:r>
          </a:p>
          <a:p>
            <a:pPr marL="0" indent="0">
              <a:buNone/>
            </a:pPr>
            <a:endParaRPr lang="en-US"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“[W]e hold that Wood hasn’t shown a substantial likelihood that § 1000.071(3) infringes her free-speech rights, [therefore] we vacate the preliminary injunction and remand the case to the district court for proceedings consistent with this opinion.”</a:t>
            </a:r>
          </a:p>
          <a:p>
            <a:pPr lvl="0"/>
            <a:r>
              <a:rPr lang="en-US" sz="2400" dirty="0">
                <a:latin typeface="Arial" panose="020B0604020202020204" pitchFamily="34" charset="0"/>
                <a:cs typeface="Arial" panose="020B0604020202020204" pitchFamily="34" charset="0"/>
              </a:rPr>
              <a:t>“When a public-school teacher addresses her students within the four walls of a classroom—whether orally or in writing—she is unquestionably acting ‘pursuant to [her] official duties.’ Interacting with students during class time, quite literally, is a teacher’s ‘official duty.’”  Therefore, teacher speech in class is not the speech of a citizen for First Amendment purposes.</a:t>
            </a:r>
          </a:p>
          <a:p>
            <a:pPr lvl="0"/>
            <a:r>
              <a:rPr lang="en-US" sz="2400" dirty="0">
                <a:latin typeface="Arial" panose="020B0604020202020204" pitchFamily="34" charset="0"/>
                <a:cs typeface="Arial" panose="020B0604020202020204" pitchFamily="34" charset="0"/>
              </a:rPr>
              <a:t>Case law explicitly permits government regulation of curricular speech, but the converse (i.e. that non-curricular speech is not subject to regulation) does not follow from case law.</a:t>
            </a:r>
          </a:p>
          <a:p>
            <a:pPr lvl="0"/>
            <a:endParaRPr lang="en-US" sz="2400" dirty="0">
              <a:latin typeface="Arial" panose="020B0604020202020204" pitchFamily="34" charset="0"/>
              <a:cs typeface="Arial" panose="020B0604020202020204" pitchFamily="34" charset="0"/>
            </a:endParaRPr>
          </a:p>
          <a:p>
            <a:pPr lvl="0"/>
            <a:endParaRPr lang="en-US" sz="24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429594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7AB6E-CC01-559D-57E8-A94E20761BA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5EFFDF-D11F-5523-D330-BC0594FC4A37}"/>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6834CEC5-67E1-0CEE-6482-B193B5E047D1}"/>
              </a:ext>
            </a:extLst>
          </p:cNvPr>
          <p:cNvSpPr>
            <a:spLocks noGrp="1"/>
          </p:cNvSpPr>
          <p:nvPr>
            <p:ph type="title"/>
          </p:nvPr>
        </p:nvSpPr>
        <p:spPr/>
        <p:txBody>
          <a:bodyPr/>
          <a:lstStyle/>
          <a:p>
            <a:r>
              <a:rPr lang="en-US" b="0" dirty="0">
                <a:ln>
                  <a:noFill/>
                </a:ln>
                <a:solidFill>
                  <a:srgbClr val="2E4E89"/>
                </a:solidFill>
                <a:latin typeface="Arial" panose="020B0604020202020204" pitchFamily="34" charset="0"/>
                <a:cs typeface="Arial" panose="020B0604020202020204" pitchFamily="34" charset="0"/>
              </a:rPr>
              <a:t>W</a:t>
            </a:r>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ood Dissent</a:t>
            </a:r>
            <a:endParaRPr lang="en-US" dirty="0"/>
          </a:p>
        </p:txBody>
      </p:sp>
      <p:sp>
        <p:nvSpPr>
          <p:cNvPr id="4" name="Content Placeholder 3">
            <a:extLst>
              <a:ext uri="{FF2B5EF4-FFF2-40B4-BE49-F238E27FC236}">
                <a16:creationId xmlns:a16="http://schemas.microsoft.com/office/drawing/2014/main" id="{6B9DC43B-49BD-56C5-82EA-2339BBC43140}"/>
              </a:ext>
            </a:extLst>
          </p:cNvPr>
          <p:cNvSpPr>
            <a:spLocks noGrp="1"/>
          </p:cNvSpPr>
          <p:nvPr>
            <p:ph idx="1"/>
          </p:nvPr>
        </p:nvSpPr>
        <p:spPr/>
        <p:txBody>
          <a:bodyPr>
            <a:normAutofit fontScale="85000" lnSpcReduction="20000"/>
          </a:bodyPr>
          <a:lstStyle/>
          <a:p>
            <a:pPr marL="0" indent="0">
              <a:buNone/>
            </a:pPr>
            <a:r>
              <a:rPr lang="en-US" sz="2400" b="1" dirty="0">
                <a:latin typeface="Arial" panose="020B0604020202020204" pitchFamily="34" charset="0"/>
                <a:cs typeface="Arial" panose="020B0604020202020204" pitchFamily="34" charset="0"/>
              </a:rPr>
              <a:t>Dissent</a:t>
            </a:r>
          </a:p>
          <a:p>
            <a:pPr marL="0" indent="0">
              <a:buNone/>
            </a:pPr>
            <a:endParaRPr lang="en-US" sz="2400" dirty="0">
              <a:latin typeface="Arial" panose="020B0604020202020204" pitchFamily="34" charset="0"/>
              <a:cs typeface="Arial" panose="020B0604020202020204" pitchFamily="34" charset="0"/>
            </a:endParaRPr>
          </a:p>
          <a:p>
            <a:pPr lvl="0"/>
            <a:r>
              <a:rPr lang="en-US" sz="2400" u="sng" dirty="0">
                <a:latin typeface="Arial" panose="020B0604020202020204" pitchFamily="34" charset="0"/>
                <a:cs typeface="Arial" panose="020B0604020202020204" pitchFamily="34" charset="0"/>
              </a:rPr>
              <a:t>Garcetti</a:t>
            </a:r>
            <a:r>
              <a:rPr lang="en-US" sz="2400" dirty="0">
                <a:latin typeface="Arial" panose="020B0604020202020204" pitchFamily="34" charset="0"/>
                <a:cs typeface="Arial" panose="020B0604020202020204" pitchFamily="34" charset="0"/>
              </a:rPr>
              <a:t> should not apply here because the speech in question (personal pronouns) does not owe its existence to a teacher’s professional responsibilities.  “The preferred personal title and pronouns of a teacher are, like her name, significant markers of individual identity. They exist outside of, and do not depend on, the school or the government for their existence.”</a:t>
            </a:r>
          </a:p>
          <a:p>
            <a:pPr lvl="0"/>
            <a:r>
              <a:rPr lang="en-US" sz="2400" dirty="0">
                <a:latin typeface="Arial" panose="020B0604020202020204" pitchFamily="34" charset="0"/>
                <a:cs typeface="Arial" panose="020B0604020202020204" pitchFamily="34" charset="0"/>
              </a:rPr>
              <a:t>“If the majority opinion is right, and I do not think that it is, Florida can require that married female teachers use the last name of their husbands in the classroom even if they have chosen to keep their maiden names (because it declares as a matter of state policy that it does not like female teachers to appear to students to be independent of their husbands); it can demand that unmarried female teachers use “Mrs.” instead of “Ms.” in the classroom (because it declares as a matter of state policy that it wants students to think that their female teachers are all married or should aspire to be married); and it can require all teachers to call themselves “Teacher Smith” in the classroom instead of using their actual last names (because it declares as a matter of state policy that any pedagogic individuality is bad). If these possibilities sound ‘First Amendment crazy,’ it is because they are.”</a:t>
            </a:r>
          </a:p>
          <a:p>
            <a:pPr lvl="0"/>
            <a:endParaRPr lang="en-US" sz="2400" dirty="0">
              <a:latin typeface="Arial" panose="020B0604020202020204" pitchFamily="34" charset="0"/>
              <a:cs typeface="Arial" panose="020B0604020202020204" pitchFamily="34" charset="0"/>
            </a:endParaRPr>
          </a:p>
          <a:p>
            <a:pPr lvl="0"/>
            <a:endParaRPr lang="en-US" sz="2400" u="sng"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628328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4B13AA-941F-137E-E73D-9751F0FA9888}"/>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D572BA2C-24FD-F057-D45C-21741300EDB7}"/>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What About Social Media?</a:t>
            </a:r>
            <a:endParaRPr lang="en-US" dirty="0"/>
          </a:p>
        </p:txBody>
      </p:sp>
      <p:sp>
        <p:nvSpPr>
          <p:cNvPr id="4" name="Content Placeholder 3">
            <a:extLst>
              <a:ext uri="{FF2B5EF4-FFF2-40B4-BE49-F238E27FC236}">
                <a16:creationId xmlns:a16="http://schemas.microsoft.com/office/drawing/2014/main" id="{F277F18C-C966-5A67-710F-4A9A4D11D67B}"/>
              </a:ext>
            </a:extLst>
          </p:cNvPr>
          <p:cNvSpPr>
            <a:spLocks noGrp="1"/>
          </p:cNvSpPr>
          <p:nvPr>
            <p:ph idx="1"/>
          </p:nvPr>
        </p:nvSpPr>
        <p:spPr>
          <a:xfrm>
            <a:off x="838200" y="1697542"/>
            <a:ext cx="10515600" cy="4479421"/>
          </a:xfrm>
        </p:spPr>
        <p:txBody>
          <a:bodyPr>
            <a:normAutofit fontScale="92500" lnSpcReduction="10000"/>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Contrast </a:t>
            </a:r>
            <a:r>
              <a:rPr kumimoji="0" lang="en-US" sz="22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Rankin v. McPherson</a:t>
            </a: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483 U.S. 378 (1987) (comments made in passing in private room about Reagan assassination attempt in close proximity to the event by data entry employee working for law enforcement with no law enforcement responsibility were protected speech) with:</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Snipes v. Volusia County</a:t>
            </a: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704 Fed. Appx 848 (11th Cir. 2017) (off duty beach patrol officer’s racially charged Facebook posts and text messages to on-duty employees and supervisors about Martin/Zimmerman trial were not protected speech);</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Richerson v. Beckon</a:t>
            </a: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337 F. </a:t>
            </a:r>
            <a:r>
              <a:rPr kumimoji="0" lang="en-US" sz="2200" b="0" i="0" u="none" strike="noStrike" kern="1200" cap="none" spc="0" normalizeH="0" baseline="0" noProof="0" dirty="0" err="1">
                <a:ln>
                  <a:noFill/>
                </a:ln>
                <a:solidFill>
                  <a:srgbClr val="333333"/>
                </a:solidFill>
                <a:effectLst/>
                <a:uLnTx/>
                <a:uFillTx/>
                <a:latin typeface="Arial" panose="020B0604020202020204" pitchFamily="34" charset="0"/>
                <a:cs typeface="Arial" panose="020B0604020202020204" pitchFamily="34" charset="0"/>
              </a:rPr>
              <a:t>App’x</a:t>
            </a: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637, 638-39 (9th Cir. 2009) (teacher coach fired for blog posts criticizing fellow teachers, employees, and union supervisors, some of whom refused to work with her after discovering posts);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Munroe v. Central Bucks School District</a:t>
            </a: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805 F.3d 454, 458-61 (3d Cir. 2015) (secondary school teacher terminated after she used an anonymous blog to criticize her students and their parents);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sng"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Dible v. City of Chandler</a:t>
            </a:r>
            <a:r>
              <a:rPr kumimoji="0" lang="en-US" sz="22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515 F.3d 918 (9th Cir. 2008) (police officer terminated because of engaging in explicit activities with his wife outside of work on a website).</a:t>
            </a: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3461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F78FE-DD68-193B-174B-0CD86F34419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9CFE2FC-50C6-E98A-D867-B28FF76C7FD4}"/>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86772153-D3F8-21CD-3FDE-7BC173AF1AB6}"/>
              </a:ext>
            </a:extLst>
          </p:cNvPr>
          <p:cNvSpPr>
            <a:spLocks noGrp="1"/>
          </p:cNvSpPr>
          <p:nvPr>
            <p:ph type="title"/>
          </p:nvPr>
        </p:nvSpPr>
        <p:spPr/>
        <p:txBody>
          <a:bodyPr/>
          <a:lstStyle/>
          <a:p>
            <a:r>
              <a:rPr kumimoji="0" lang="en-US" sz="4400" b="0" i="0" u="none" strike="noStrike" kern="1200" cap="none" spc="0" normalizeH="0" baseline="0" noProof="0" dirty="0">
                <a:ln>
                  <a:noFill/>
                </a:ln>
                <a:solidFill>
                  <a:srgbClr val="2E4E89"/>
                </a:solidFill>
                <a:effectLst/>
                <a:uLnTx/>
                <a:uFillTx/>
                <a:latin typeface="Arial" panose="020B0604020202020204" pitchFamily="34" charset="0"/>
                <a:ea typeface="+mj-ea"/>
                <a:cs typeface="Arial" panose="020B0604020202020204" pitchFamily="34" charset="0"/>
              </a:rPr>
              <a:t>Brown v. Young, 2025 WL 3171160 (N.D. Fla. Sep. 13, 2025)</a:t>
            </a:r>
            <a:endParaRPr lang="en-US" dirty="0"/>
          </a:p>
        </p:txBody>
      </p:sp>
      <p:sp>
        <p:nvSpPr>
          <p:cNvPr id="4" name="Content Placeholder 3">
            <a:extLst>
              <a:ext uri="{FF2B5EF4-FFF2-40B4-BE49-F238E27FC236}">
                <a16:creationId xmlns:a16="http://schemas.microsoft.com/office/drawing/2014/main" id="{9EC5005B-1632-B9F5-21BA-2A0AFDCB9822}"/>
              </a:ext>
            </a:extLst>
          </p:cNvPr>
          <p:cNvSpPr>
            <a:spLocks noGrp="1"/>
          </p:cNvSpPr>
          <p:nvPr>
            <p:ph idx="1"/>
          </p:nvPr>
        </p:nvSpPr>
        <p:spPr/>
        <p:txBody>
          <a:bodyPr>
            <a:normAutofit fontScale="55000" lnSpcReduction="20000"/>
          </a:bodyPr>
          <a:lstStyle/>
          <a:p>
            <a:pPr marL="0" indent="0" algn="just">
              <a:buNone/>
            </a:pPr>
            <a:r>
              <a:rPr lang="en-US" b="1" dirty="0">
                <a:latin typeface="Arial" panose="020B0604020202020204" pitchFamily="34" charset="0"/>
                <a:cs typeface="Arial" panose="020B0604020202020204" pitchFamily="34" charset="0"/>
              </a:rPr>
              <a:t>Facts</a:t>
            </a:r>
          </a:p>
          <a:p>
            <a:pPr algn="just"/>
            <a:r>
              <a:rPr lang="en-US" dirty="0">
                <a:latin typeface="Arial" panose="020B0604020202020204" pitchFamily="34" charset="0"/>
                <a:cs typeface="Arial" panose="020B0604020202020204" pitchFamily="34" charset="0"/>
              </a:rPr>
              <a:t>“Plaintiff weighed in on the online discourse about Charlie Kirk's murder when she reposted a statement from a third-party's account as a story on her private Instagram account. Four days later, a user on X called ‘Libs of TikTok’ posted a screenshot of Plaintiff's Instagram story alongside a screenshot of her public LinkedIn profile that listed her employment at the Florida Fish and Wildlife Conservation Commission (‘FWC’). The ‘Libs of TikTok’ account urged swift retribution against Plaintiff for the message she shared on her Instagram story. Within less than 24 hours, FWC terminated Plaintiff's employment.”</a:t>
            </a:r>
          </a:p>
          <a:p>
            <a:pPr marL="0" indent="0" algn="just">
              <a:buNone/>
            </a:pPr>
            <a:r>
              <a:rPr lang="en-US" b="1" dirty="0">
                <a:latin typeface="Arial" panose="020B0604020202020204" pitchFamily="34" charset="0"/>
                <a:cs typeface="Arial" panose="020B0604020202020204" pitchFamily="34" charset="0"/>
              </a:rPr>
              <a:t>Holding / Analysis</a:t>
            </a:r>
            <a:endParaRPr lang="en-US" dirty="0">
              <a:latin typeface="Arial" panose="020B0604020202020204" pitchFamily="34" charset="0"/>
              <a:cs typeface="Arial" panose="020B0604020202020204" pitchFamily="34" charset="0"/>
            </a:endParaRPr>
          </a:p>
          <a:p>
            <a:pPr lvl="0" algn="just"/>
            <a:r>
              <a:rPr lang="en-US" dirty="0">
                <a:latin typeface="Arial" panose="020B0604020202020204" pitchFamily="34" charset="0"/>
                <a:cs typeface="Arial" panose="020B0604020202020204" pitchFamily="34" charset="0"/>
              </a:rPr>
              <a:t>“The government's legitimate interest in avoiding disruption does not require proof of actual disruption. </a:t>
            </a:r>
            <a:r>
              <a:rPr lang="en-US" u="sng" dirty="0">
                <a:latin typeface="Arial" panose="020B0604020202020204" pitchFamily="34" charset="0"/>
                <a:cs typeface="Arial" panose="020B0604020202020204" pitchFamily="34" charset="0"/>
              </a:rPr>
              <a:t>Reasonable possibility of adverse harm</a:t>
            </a:r>
            <a:r>
              <a:rPr lang="en-US" dirty="0">
                <a:latin typeface="Arial" panose="020B0604020202020204" pitchFamily="34" charset="0"/>
                <a:cs typeface="Arial" panose="020B0604020202020204" pitchFamily="34" charset="0"/>
              </a:rPr>
              <a:t> is all that is required.”</a:t>
            </a:r>
          </a:p>
          <a:p>
            <a:pPr lvl="0" algn="just"/>
            <a:r>
              <a:rPr lang="en-US" dirty="0">
                <a:latin typeface="Arial" panose="020B0604020202020204" pitchFamily="34" charset="0"/>
                <a:cs typeface="Arial" panose="020B0604020202020204" pitchFamily="34" charset="0"/>
              </a:rPr>
              <a:t>“Defendants raise several arguments as to why Plaintiff's re-post is not private speech on a matter of public concern. But it's not a close call.” </a:t>
            </a:r>
          </a:p>
          <a:p>
            <a:pPr lvl="1" algn="just">
              <a:buFont typeface="Wingdings" panose="05000000000000000000" pitchFamily="2" charset="2"/>
              <a:buChar char="Ø"/>
            </a:pPr>
            <a:r>
              <a:rPr lang="en-US" dirty="0">
                <a:latin typeface="Arial" panose="020B0604020202020204" pitchFamily="34" charset="0"/>
                <a:cs typeface="Arial" panose="020B0604020202020204" pitchFamily="34" charset="0"/>
              </a:rPr>
              <a:t>Fact that Instagram post is a repost and not original is irrelevant.</a:t>
            </a:r>
          </a:p>
          <a:p>
            <a:pPr lvl="1" algn="just">
              <a:buFont typeface="Wingdings" panose="05000000000000000000" pitchFamily="2" charset="2"/>
              <a:buChar char="Ø"/>
            </a:pPr>
            <a:r>
              <a:rPr lang="en-US" dirty="0">
                <a:latin typeface="Arial" panose="020B0604020202020204" pitchFamily="34" charset="0"/>
                <a:cs typeface="Arial" panose="020B0604020202020204" pitchFamily="34" charset="0"/>
              </a:rPr>
              <a:t>Likewise, there is no contention that Plaintiff's Instagram story amounts to unprotected government speech that owed its existence to her job at FWC or was even remotely related to the work she performed.</a:t>
            </a:r>
          </a:p>
          <a:p>
            <a:pPr lvl="1" algn="just">
              <a:buFont typeface="Wingdings" panose="05000000000000000000" pitchFamily="2" charset="2"/>
              <a:buChar char="Ø"/>
            </a:pPr>
            <a:r>
              <a:rPr lang="en-US" dirty="0">
                <a:latin typeface="Arial" panose="020B0604020202020204" pitchFamily="34" charset="0"/>
                <a:cs typeface="Arial" panose="020B0604020202020204" pitchFamily="34" charset="0"/>
              </a:rPr>
              <a:t>Plaintiff didn't post from an FWC phone or make her statement at work. Instead, she re-posted a post from her personal phone, on her private Instagram account, on the weekend, while she was on vacation out of state. </a:t>
            </a:r>
          </a:p>
          <a:p>
            <a:pPr lvl="1" algn="just">
              <a:buFont typeface="Wingdings" panose="05000000000000000000" pitchFamily="2" charset="2"/>
              <a:buChar char="Ø"/>
            </a:pPr>
            <a:r>
              <a:rPr lang="en-US" dirty="0">
                <a:latin typeface="Arial" panose="020B0604020202020204" pitchFamily="34" charset="0"/>
                <a:cs typeface="Arial" panose="020B0604020202020204" pitchFamily="34" charset="0"/>
              </a:rPr>
              <a:t>“When Plaintiff spoke by re-posting the post on her Instagram story, she was as far away from work as one could be, literally and figuratively.”</a:t>
            </a:r>
          </a:p>
          <a:p>
            <a:pPr marL="0" indent="0">
              <a:buNone/>
            </a:pPr>
            <a:endParaRPr lang="en-US"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17572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070ADF-C519-1364-F3E4-5388F48B9378}"/>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9DAFBF00-5F18-637C-BDC5-8AA499F99EE8}"/>
              </a:ext>
            </a:extLst>
          </p:cNvPr>
          <p:cNvSpPr>
            <a:spLocks noGrp="1"/>
          </p:cNvSpPr>
          <p:nvPr>
            <p:ph type="title"/>
          </p:nvPr>
        </p:nvSpPr>
        <p:spPr/>
        <p:txBody>
          <a:bodyPr/>
          <a:lstStyle/>
          <a:p>
            <a:r>
              <a:rPr lang="en-US" b="0" dirty="0">
                <a:ln>
                  <a:noFill/>
                </a:ln>
                <a:solidFill>
                  <a:srgbClr val="2E4E89"/>
                </a:solidFill>
                <a:latin typeface="Arial" panose="020B0604020202020204" pitchFamily="34" charset="0"/>
                <a:cs typeface="Arial" panose="020B0604020202020204" pitchFamily="34" charset="0"/>
              </a:rPr>
              <a:t>Brown v. Young, 2025 WL 3171160 (N.D. Fla. Sep. 13, 2025)</a:t>
            </a:r>
            <a:endParaRPr lang="en-US" dirty="0"/>
          </a:p>
        </p:txBody>
      </p:sp>
      <p:sp>
        <p:nvSpPr>
          <p:cNvPr id="4" name="Content Placeholder 3">
            <a:extLst>
              <a:ext uri="{FF2B5EF4-FFF2-40B4-BE49-F238E27FC236}">
                <a16:creationId xmlns:a16="http://schemas.microsoft.com/office/drawing/2014/main" id="{C3041253-69B7-1CF8-D4BD-4C3647178CCF}"/>
              </a:ext>
            </a:extLst>
          </p:cNvPr>
          <p:cNvSpPr>
            <a:spLocks noGrp="1"/>
          </p:cNvSpPr>
          <p:nvPr>
            <p:ph idx="1"/>
          </p:nvPr>
        </p:nvSpPr>
        <p:spPr/>
        <p:txBody>
          <a:bodyPr>
            <a:normAutofit fontScale="92500" lnSpcReduction="20000"/>
          </a:bodyPr>
          <a:lstStyle/>
          <a:p>
            <a:r>
              <a:rPr lang="en-US" dirty="0">
                <a:latin typeface="Arial" panose="020B0604020202020204" pitchFamily="34" charset="0"/>
                <a:cs typeface="Arial" panose="020B0604020202020204" pitchFamily="34" charset="0"/>
              </a:rPr>
              <a:t>Termination was because of speech, not merely public reaction; however, Plaintiff did not seek expedited discovery from declarant Defendant or cross-examine same about factual statements in an affidavit re: disruption.  Accordingly (and for other reasons), no preliminary injunction awarded.</a:t>
            </a:r>
          </a:p>
          <a:p>
            <a:r>
              <a:rPr lang="en-US" dirty="0">
                <a:latin typeface="Arial" panose="020B0604020202020204" pitchFamily="34" charset="0"/>
                <a:cs typeface="Arial" panose="020B0604020202020204" pitchFamily="34" charset="0"/>
              </a:rPr>
              <a:t>Court later awarded Plaintiff sanctions against Defendant based on “[Defendant’s] false affidavit that defense counsel submitted to this Court and continued to defend after it became clear to everyone that it contains false statements purporting to be true under penalty of perjury.”</a:t>
            </a:r>
          </a:p>
          <a:p>
            <a:r>
              <a:rPr lang="en-US" dirty="0">
                <a:latin typeface="Arial" panose="020B0604020202020204" pitchFamily="34" charset="0"/>
                <a:cs typeface="Arial" panose="020B0604020202020204" pitchFamily="34" charset="0"/>
              </a:rPr>
              <a:t>Defendant ultimately settled with Plaintiff for $485,000 ($40,000 for back pay; $235,000 for job loss; $210,000 in attorney’s fees and costs).</a:t>
            </a:r>
            <a:endParaRPr lang="en-US" dirty="0"/>
          </a:p>
        </p:txBody>
      </p:sp>
    </p:spTree>
    <p:extLst>
      <p:ext uri="{BB962C8B-B14F-4D97-AF65-F5344CB8AC3E}">
        <p14:creationId xmlns:p14="http://schemas.microsoft.com/office/powerpoint/2010/main" val="82233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9E3A4-A9FD-599B-1EB3-821B7C2D47E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F28260-215C-762D-813D-17675B9CF4F3}"/>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FAA577E7-30F3-DBDD-0315-C1AC8474166C}"/>
              </a:ext>
            </a:extLst>
          </p:cNvPr>
          <p:cNvSpPr>
            <a:spLocks noGrp="1"/>
          </p:cNvSpPr>
          <p:nvPr>
            <p:ph type="title"/>
          </p:nvPr>
        </p:nvSpPr>
        <p:spPr/>
        <p:txBody>
          <a:bodyPr/>
          <a:lstStyle/>
          <a:p>
            <a:r>
              <a:rPr lang="en-US" b="0" dirty="0">
                <a:ln>
                  <a:noFill/>
                </a:ln>
                <a:solidFill>
                  <a:srgbClr val="2E4E89"/>
                </a:solidFill>
                <a:latin typeface="Arial" panose="020B0604020202020204" pitchFamily="34" charset="0"/>
                <a:cs typeface="Arial" panose="020B0604020202020204" pitchFamily="34" charset="0"/>
              </a:rPr>
              <a:t>Santos v. Howse, 2026 WL 2339531 (M.D. Fla. Aug. 4, 2026)</a:t>
            </a:r>
            <a:endParaRPr lang="en-US" dirty="0"/>
          </a:p>
        </p:txBody>
      </p:sp>
      <p:sp>
        <p:nvSpPr>
          <p:cNvPr id="4" name="Content Placeholder 3">
            <a:extLst>
              <a:ext uri="{FF2B5EF4-FFF2-40B4-BE49-F238E27FC236}">
                <a16:creationId xmlns:a16="http://schemas.microsoft.com/office/drawing/2014/main" id="{D9BA8E96-9653-879D-CED1-595D8AE1DAF4}"/>
              </a:ext>
            </a:extLst>
          </p:cNvPr>
          <p:cNvSpPr>
            <a:spLocks noGrp="1"/>
          </p:cNvSpPr>
          <p:nvPr>
            <p:ph idx="1"/>
          </p:nvPr>
        </p:nvSpPr>
        <p:spPr>
          <a:xfrm>
            <a:off x="838200" y="1600200"/>
            <a:ext cx="10515600" cy="4576763"/>
          </a:xfrm>
        </p:spPr>
        <p:txBody>
          <a:bodyPr>
            <a:noAutofit/>
          </a:bodyPr>
          <a:lstStyle/>
          <a:p>
            <a:pPr marL="0" indent="0">
              <a:buNone/>
            </a:pPr>
            <a:r>
              <a:rPr lang="en-US" sz="2400" b="1" dirty="0">
                <a:latin typeface="Arial" panose="020B0604020202020204" pitchFamily="34" charset="0"/>
                <a:cs typeface="Arial" panose="020B0604020202020204" pitchFamily="34" charset="0"/>
              </a:rPr>
              <a:t>Facts</a:t>
            </a:r>
            <a:endParaRPr lang="en-US" sz="2400" dirty="0">
              <a:latin typeface="Arial" panose="020B0604020202020204" pitchFamily="34" charset="0"/>
              <a:cs typeface="Arial" panose="020B0604020202020204" pitchFamily="34" charset="0"/>
            </a:endParaRPr>
          </a:p>
          <a:p>
            <a:pPr lvl="0"/>
            <a:r>
              <a:rPr lang="en-US" sz="2400" dirty="0">
                <a:latin typeface="Arial" panose="020B0604020202020204" pitchFamily="34" charset="0"/>
                <a:cs typeface="Arial" panose="020B0604020202020204" pitchFamily="34" charset="0"/>
              </a:rPr>
              <a:t>On September 10, 2025, Santos, an employee at Eastern Florida State College in a clerical accounting position, shared a post on her personal, non-public Facebook page related to Charlie Kirk’s murder, including comments like “Kirk is neither a martyr nor a hero; he is a cause” and “[t]en toes down [shrug emoji] feel free to delete me [okay hand emoji]” with a coworker.</a:t>
            </a:r>
          </a:p>
          <a:p>
            <a:pPr lvl="0"/>
            <a:r>
              <a:rPr lang="en-US" sz="2400" dirty="0">
                <a:latin typeface="Arial" panose="020B0604020202020204" pitchFamily="34" charset="0"/>
                <a:cs typeface="Arial" panose="020B0604020202020204" pitchFamily="34" charset="0"/>
              </a:rPr>
              <a:t>HR received an anonymous letter with screenshots.  Public Safety office investigated and found the comments “disgraceful in that they give the appearance of condoning the assassination of Charlie Kirk,” but made “no findings related to disruption” of EFSC's operations.</a:t>
            </a:r>
          </a:p>
          <a:p>
            <a:pPr lvl="0"/>
            <a:r>
              <a:rPr lang="en-US" sz="2400" dirty="0">
                <a:latin typeface="Arial" panose="020B0604020202020204" pitchFamily="34" charset="0"/>
                <a:cs typeface="Arial" panose="020B0604020202020204" pitchFamily="34" charset="0"/>
              </a:rPr>
              <a:t>Employer terminated her for posts perceived as condoning the assassination.</a:t>
            </a:r>
          </a:p>
          <a:p>
            <a:pPr marL="0" indent="0">
              <a:buNone/>
            </a:pPr>
            <a:endParaRPr lang="en-US" sz="24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83687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F2A1A8-89FD-9EAE-7757-13B820A2761C}"/>
              </a:ext>
            </a:extLst>
          </p:cNvPr>
          <p:cNvSpPr>
            <a:spLocks noGrp="1"/>
          </p:cNvSpPr>
          <p:nvPr>
            <p:ph type="ftr" sz="quarter" idx="3"/>
          </p:nvPr>
        </p:nvSpPr>
        <p:spPr/>
        <p:txBody>
          <a:bodyPr/>
          <a:lstStyle/>
          <a:p>
            <a:r>
              <a:rPr lang="en-US" dirty="0"/>
              <a:t>HCFL.EDU</a:t>
            </a:r>
            <a:endParaRPr lang="en-US" b="1" dirty="0"/>
          </a:p>
        </p:txBody>
      </p:sp>
      <p:sp>
        <p:nvSpPr>
          <p:cNvPr id="3" name="Title 2">
            <a:extLst>
              <a:ext uri="{FF2B5EF4-FFF2-40B4-BE49-F238E27FC236}">
                <a16:creationId xmlns:a16="http://schemas.microsoft.com/office/drawing/2014/main" id="{BCA9BD81-0675-1D9A-C9D4-FF8887B7EC12}"/>
              </a:ext>
            </a:extLst>
          </p:cNvPr>
          <p:cNvSpPr>
            <a:spLocks noGrp="1"/>
          </p:cNvSpPr>
          <p:nvPr>
            <p:ph type="title"/>
          </p:nvPr>
        </p:nvSpPr>
        <p:spPr/>
        <p:txBody>
          <a:bodyPr/>
          <a:lstStyle/>
          <a:p>
            <a:r>
              <a:rPr lang="en-US" b="0" dirty="0">
                <a:ln>
                  <a:noFill/>
                </a:ln>
                <a:solidFill>
                  <a:srgbClr val="2E4E89"/>
                </a:solidFill>
                <a:latin typeface="Arial" panose="020B0604020202020204" pitchFamily="34" charset="0"/>
                <a:cs typeface="Arial" panose="020B0604020202020204" pitchFamily="34" charset="0"/>
              </a:rPr>
              <a:t>Santos v. Howse, 2026 WL 2339531 (M.D. Fla. Aug. 4, 2026)</a:t>
            </a:r>
            <a:endParaRPr lang="en-US" dirty="0"/>
          </a:p>
        </p:txBody>
      </p:sp>
      <p:sp>
        <p:nvSpPr>
          <p:cNvPr id="4" name="Content Placeholder 3">
            <a:extLst>
              <a:ext uri="{FF2B5EF4-FFF2-40B4-BE49-F238E27FC236}">
                <a16:creationId xmlns:a16="http://schemas.microsoft.com/office/drawing/2014/main" id="{3C7DABD0-946D-CA81-B1AB-26AF5227AE68}"/>
              </a:ext>
            </a:extLst>
          </p:cNvPr>
          <p:cNvSpPr>
            <a:spLocks noGrp="1"/>
          </p:cNvSpPr>
          <p:nvPr>
            <p:ph idx="1"/>
          </p:nvPr>
        </p:nvSpPr>
        <p:spPr/>
        <p:txBody>
          <a:bodyPr/>
          <a:lstStyle/>
          <a:p>
            <a:pPr marL="0" indent="0">
              <a:buNone/>
            </a:pPr>
            <a:r>
              <a:rPr lang="en-US" b="1" dirty="0">
                <a:latin typeface="Arial" panose="020B0604020202020204" pitchFamily="34" charset="0"/>
                <a:cs typeface="Arial" panose="020B0604020202020204" pitchFamily="34" charset="0"/>
              </a:rPr>
              <a:t>Holding / Analysis</a:t>
            </a:r>
            <a:endParaRPr lang="en-US"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At pleading stage, speech plausibly involved a matter of public concern.</a:t>
            </a:r>
          </a:p>
          <a:p>
            <a:pPr lvl="0"/>
            <a:r>
              <a:rPr lang="en-US" dirty="0">
                <a:latin typeface="Arial" panose="020B0604020202020204" pitchFamily="34" charset="0"/>
                <a:cs typeface="Arial" panose="020B0604020202020204" pitchFamily="34" charset="0"/>
              </a:rPr>
              <a:t>Employee held non-policymaking, non-public-facing position.</a:t>
            </a:r>
          </a:p>
          <a:p>
            <a:pPr lvl="0"/>
            <a:r>
              <a:rPr lang="en-US" dirty="0">
                <a:latin typeface="Arial" panose="020B0604020202020204" pitchFamily="34" charset="0"/>
                <a:cs typeface="Arial" panose="020B0604020202020204" pitchFamily="34" charset="0"/>
              </a:rPr>
              <a:t>No alleged disruption to operations or job performance, based on EFSC’s own reporting.</a:t>
            </a:r>
          </a:p>
          <a:p>
            <a:pPr lvl="0"/>
            <a:r>
              <a:rPr lang="en-US" dirty="0">
                <a:latin typeface="Arial" panose="020B0604020202020204" pitchFamily="34" charset="0"/>
                <a:cs typeface="Arial" panose="020B0604020202020204" pitchFamily="34" charset="0"/>
              </a:rPr>
              <a:t>Qualified immunity denied at this stage because </a:t>
            </a:r>
            <a:r>
              <a:rPr lang="en-US" u="sng" dirty="0">
                <a:latin typeface="Arial" panose="020B0604020202020204" pitchFamily="34" charset="0"/>
                <a:cs typeface="Arial" panose="020B0604020202020204" pitchFamily="34" charset="0"/>
              </a:rPr>
              <a:t>Pickering</a:t>
            </a:r>
            <a:r>
              <a:rPr lang="en-US" dirty="0">
                <a:latin typeface="Arial" panose="020B0604020202020204" pitchFamily="34" charset="0"/>
                <a:cs typeface="Arial" panose="020B0604020202020204" pitchFamily="34" charset="0"/>
              </a:rPr>
              <a:t> balance plausibly favored employee.</a:t>
            </a:r>
          </a:p>
          <a:p>
            <a:endParaRPr lang="en-US" dirty="0"/>
          </a:p>
        </p:txBody>
      </p:sp>
    </p:spTree>
    <p:extLst>
      <p:ext uri="{BB962C8B-B14F-4D97-AF65-F5344CB8AC3E}">
        <p14:creationId xmlns:p14="http://schemas.microsoft.com/office/powerpoint/2010/main" val="26688731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95929C-90ED-AC0A-A051-EFADD0204E90}"/>
              </a:ext>
            </a:extLst>
          </p:cNvPr>
          <p:cNvSpPr>
            <a:spLocks noGrp="1"/>
          </p:cNvSpPr>
          <p:nvPr>
            <p:ph type="ftr" sz="quarter" idx="3"/>
          </p:nvPr>
        </p:nvSpPr>
        <p:spPr/>
        <p:txBody>
          <a:bodyPr/>
          <a:lstStyle/>
          <a:p>
            <a:r>
              <a:rPr lang="en-US"/>
              <a:t>HCFL.EDU</a:t>
            </a:r>
            <a:endParaRPr lang="en-US" b="1" dirty="0"/>
          </a:p>
        </p:txBody>
      </p:sp>
      <p:sp>
        <p:nvSpPr>
          <p:cNvPr id="3" name="Title 2">
            <a:extLst>
              <a:ext uri="{FF2B5EF4-FFF2-40B4-BE49-F238E27FC236}">
                <a16:creationId xmlns:a16="http://schemas.microsoft.com/office/drawing/2014/main" id="{AC1B619B-EA7B-F242-B337-AC8A4C5B863D}"/>
              </a:ext>
            </a:extLst>
          </p:cNvPr>
          <p:cNvSpPr>
            <a:spLocks noGrp="1"/>
          </p:cNvSpPr>
          <p:nvPr>
            <p:ph type="title"/>
          </p:nvPr>
        </p:nvSpPr>
        <p:spPr/>
        <p:txBody>
          <a:bodyPr/>
          <a:lstStyle/>
          <a:p>
            <a:r>
              <a:rPr lang="en-US" dirty="0"/>
              <a:t>Cases to Watch</a:t>
            </a:r>
          </a:p>
        </p:txBody>
      </p:sp>
      <p:sp>
        <p:nvSpPr>
          <p:cNvPr id="4" name="Content Placeholder 3">
            <a:extLst>
              <a:ext uri="{FF2B5EF4-FFF2-40B4-BE49-F238E27FC236}">
                <a16:creationId xmlns:a16="http://schemas.microsoft.com/office/drawing/2014/main" id="{4010B070-EB04-8E07-48E6-2C4297F70B61}"/>
              </a:ext>
            </a:extLst>
          </p:cNvPr>
          <p:cNvSpPr>
            <a:spLocks noGrp="1"/>
          </p:cNvSpPr>
          <p:nvPr>
            <p:ph idx="1"/>
          </p:nvPr>
        </p:nvSpPr>
        <p:spPr/>
        <p:txBody>
          <a:bodyPr>
            <a:normAutofit fontScale="92500" lnSpcReduction="20000"/>
          </a:bodyPr>
          <a:lstStyle/>
          <a:p>
            <a:r>
              <a:rPr lang="en-US" u="sng" dirty="0">
                <a:latin typeface="Arial" panose="020B0604020202020204" pitchFamily="34" charset="0"/>
                <a:cs typeface="Arial" panose="020B0604020202020204" pitchFamily="34" charset="0"/>
              </a:rPr>
              <a:t>Bakken v. United States Military Academy</a:t>
            </a:r>
            <a:r>
              <a:rPr lang="en-US" dirty="0">
                <a:latin typeface="Arial" panose="020B0604020202020204" pitchFamily="34" charset="0"/>
                <a:cs typeface="Arial" panose="020B0604020202020204" pitchFamily="34" charset="0"/>
              </a:rPr>
              <a:t> (S.D.N.Y)</a:t>
            </a:r>
          </a:p>
          <a:p>
            <a:pPr lvl="1"/>
            <a:r>
              <a:rPr lang="en-US" dirty="0">
                <a:latin typeface="Arial" panose="020B0604020202020204" pitchFamily="34" charset="0"/>
                <a:cs typeface="Arial" panose="020B0604020202020204" pitchFamily="34" charset="0"/>
              </a:rPr>
              <a:t>Civilian professor at West Point challenged policies requiring (1) prior approval for external speaking, publishing, and presentations related to role at West Point, and (2) prohibition on expressing personal viewpoints in class without prior approval.</a:t>
            </a:r>
          </a:p>
          <a:p>
            <a:pPr lvl="1"/>
            <a:r>
              <a:rPr lang="en-US" dirty="0">
                <a:latin typeface="Arial" panose="020B0604020202020204" pitchFamily="34" charset="0"/>
                <a:cs typeface="Arial" panose="020B0604020202020204" pitchFamily="34" charset="0"/>
              </a:rPr>
              <a:t>Stipulated preliminary injunction agreed to by government to allow 2d Circuit to hear the case on appeal.</a:t>
            </a:r>
          </a:p>
          <a:p>
            <a:pPr lvl="1"/>
            <a:r>
              <a:rPr lang="en-US" dirty="0">
                <a:latin typeface="Arial" panose="020B0604020202020204" pitchFamily="34" charset="0"/>
                <a:cs typeface="Arial" panose="020B0604020202020204" pitchFamily="34" charset="0"/>
              </a:rPr>
              <a:t>Potentially novel issues for higher ed as professor is a Federal employee.</a:t>
            </a:r>
          </a:p>
          <a:p>
            <a:r>
              <a:rPr lang="en-US" u="sng" dirty="0">
                <a:latin typeface="Arial" panose="020B0604020202020204" pitchFamily="34" charset="0"/>
                <a:cs typeface="Arial" panose="020B0604020202020204" pitchFamily="34" charset="0"/>
              </a:rPr>
              <a:t>Carvajal v. Nuñez</a:t>
            </a:r>
            <a:r>
              <a:rPr lang="en-US" dirty="0">
                <a:latin typeface="Arial" panose="020B0604020202020204" pitchFamily="34" charset="0"/>
                <a:cs typeface="Arial" panose="020B0604020202020204" pitchFamily="34" charset="0"/>
              </a:rPr>
              <a:t> (S.D. Fla.)</a:t>
            </a:r>
          </a:p>
          <a:p>
            <a:pPr lvl="1"/>
            <a:r>
              <a:rPr lang="en-US" dirty="0">
                <a:latin typeface="Arial" panose="020B0604020202020204" pitchFamily="34" charset="0"/>
                <a:cs typeface="Arial" panose="020B0604020202020204" pitchFamily="34" charset="0"/>
              </a:rPr>
              <a:t>Multiple students challenged discipline imposed by FIU for group chat messages containing numerous racist and antisemitic comments, as well as the need to “Swiss cheese the professor at that point”, which was clarified as “putting holes in them via means of a firearm.”</a:t>
            </a:r>
          </a:p>
          <a:p>
            <a:pPr lvl="1"/>
            <a:r>
              <a:rPr lang="en-US" dirty="0">
                <a:latin typeface="Arial" panose="020B0604020202020204" pitchFamily="34" charset="0"/>
                <a:cs typeface="Arial" panose="020B0604020202020204" pitchFamily="34" charset="0"/>
              </a:rPr>
              <a:t>Motion to dismiss by Nuñez granted in part and denied in part.</a:t>
            </a:r>
          </a:p>
        </p:txBody>
      </p:sp>
    </p:spTree>
    <p:extLst>
      <p:ext uri="{BB962C8B-B14F-4D97-AF65-F5344CB8AC3E}">
        <p14:creationId xmlns:p14="http://schemas.microsoft.com/office/powerpoint/2010/main" val="2534696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7C690-D6F7-56D4-C1CE-4C2DF8FD053D}"/>
              </a:ext>
            </a:extLst>
          </p:cNvPr>
          <p:cNvSpPr>
            <a:spLocks noGrp="1"/>
          </p:cNvSpPr>
          <p:nvPr>
            <p:ph type="title"/>
          </p:nvPr>
        </p:nvSpPr>
        <p:spPr/>
        <p:txBody>
          <a:bodyPr/>
          <a:lstStyle/>
          <a:p>
            <a:pPr algn="ctr"/>
            <a:r>
              <a:rPr lang="en-US" dirty="0"/>
              <a:t>Questions?</a:t>
            </a:r>
            <a:br>
              <a:rPr lang="en-US" dirty="0"/>
            </a:br>
            <a:br>
              <a:rPr lang="en-US" dirty="0"/>
            </a:br>
            <a:endParaRPr lang="en-US" dirty="0"/>
          </a:p>
        </p:txBody>
      </p:sp>
      <p:sp>
        <p:nvSpPr>
          <p:cNvPr id="3" name="Text Placeholder 2">
            <a:extLst>
              <a:ext uri="{FF2B5EF4-FFF2-40B4-BE49-F238E27FC236}">
                <a16:creationId xmlns:a16="http://schemas.microsoft.com/office/drawing/2014/main" id="{2DAB5A2D-95FD-B72A-363C-146CAFE3C95E}"/>
              </a:ext>
            </a:extLst>
          </p:cNvPr>
          <p:cNvSpPr>
            <a:spLocks noGrp="1"/>
          </p:cNvSpPr>
          <p:nvPr>
            <p:ph type="body" idx="1"/>
          </p:nvPr>
        </p:nvSpPr>
        <p:spPr/>
        <p:txBody>
          <a:bodyPr/>
          <a:lstStyle/>
          <a:p>
            <a:pPr algn="ctr"/>
            <a:r>
              <a:rPr kumimoji="0" lang="en-US" sz="4800" b="1" i="0" u="none" strike="noStrike" kern="1200" cap="none" spc="0" normalizeH="0" baseline="0" noProof="0" dirty="0">
                <a:ln w="12700">
                  <a:solidFill>
                    <a:srgbClr val="2FB26A"/>
                  </a:solidFill>
                </a:ln>
                <a:solidFill>
                  <a:srgbClr val="1C2C5D"/>
                </a:solidFill>
                <a:effectLst/>
                <a:uLnTx/>
                <a:uFillTx/>
                <a:latin typeface="Montserrat" pitchFamily="2" charset="77"/>
                <a:ea typeface="+mj-ea"/>
                <a:cs typeface="+mj-cs"/>
              </a:rPr>
              <a:t>jsquires4@hccfl.edu </a:t>
            </a:r>
            <a:br>
              <a:rPr kumimoji="0" lang="en-US" sz="4800" b="1" i="0" u="none" strike="noStrike" kern="1200" cap="none" spc="0" normalizeH="0" baseline="0" noProof="0" dirty="0">
                <a:ln w="12700">
                  <a:solidFill>
                    <a:srgbClr val="2FB26A"/>
                  </a:solidFill>
                </a:ln>
                <a:solidFill>
                  <a:srgbClr val="1C2C5D"/>
                </a:solidFill>
                <a:effectLst/>
                <a:uLnTx/>
                <a:uFillTx/>
                <a:latin typeface="Montserrat" pitchFamily="2" charset="77"/>
                <a:ea typeface="+mj-ea"/>
                <a:cs typeface="+mj-cs"/>
              </a:rPr>
            </a:br>
            <a:endParaRPr lang="en-US" dirty="0"/>
          </a:p>
        </p:txBody>
      </p:sp>
      <p:sp>
        <p:nvSpPr>
          <p:cNvPr id="4" name="Footer Placeholder 3">
            <a:extLst>
              <a:ext uri="{FF2B5EF4-FFF2-40B4-BE49-F238E27FC236}">
                <a16:creationId xmlns:a16="http://schemas.microsoft.com/office/drawing/2014/main" id="{F9233BF0-30C1-5914-EFF8-B0A5CA2B8918}"/>
              </a:ext>
            </a:extLst>
          </p:cNvPr>
          <p:cNvSpPr>
            <a:spLocks noGrp="1"/>
          </p:cNvSpPr>
          <p:nvPr>
            <p:ph type="ftr" sz="quarter" idx="3"/>
          </p:nvPr>
        </p:nvSpPr>
        <p:spPr/>
        <p:txBody>
          <a:bodyPr/>
          <a:lstStyle/>
          <a:p>
            <a:r>
              <a:rPr lang="en-US" dirty="0"/>
              <a:t>HCFL.EDU</a:t>
            </a:r>
            <a:endParaRPr lang="en-US" b="1" dirty="0"/>
          </a:p>
        </p:txBody>
      </p:sp>
    </p:spTree>
    <p:extLst>
      <p:ext uri="{BB962C8B-B14F-4D97-AF65-F5344CB8AC3E}">
        <p14:creationId xmlns:p14="http://schemas.microsoft.com/office/powerpoint/2010/main" val="12733035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b9ee877f-9373-4d81-a605-7d1b3190f67a" xsi:nil="true"/>
    <PublishingStartDate xmlns="b9ee877f-9373-4d81-a605-7d1b3190f67a" xsi:nil="true"/>
    <lcf76f155ced4ddcb4097134ff3c332f xmlns="b9ee877f-9373-4d81-a605-7d1b3190f67a">
      <Terms xmlns="http://schemas.microsoft.com/office/infopath/2007/PartnerControls"/>
    </lcf76f155ced4ddcb4097134ff3c332f>
    <TaxCatchAll xmlns="81fbd217-d334-4bbd-9244-c990ec2f4ff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20FA70A9EA72C4CADFA19DB5BA794C4" ma:contentTypeVersion="23" ma:contentTypeDescription="Create a new document." ma:contentTypeScope="" ma:versionID="2425372cd9bfe697a69e737323f2cddd">
  <xsd:schema xmlns:xsd="http://www.w3.org/2001/XMLSchema" xmlns:xs="http://www.w3.org/2001/XMLSchema" xmlns:p="http://schemas.microsoft.com/office/2006/metadata/properties" xmlns:ns2="b9ee877f-9373-4d81-a605-7d1b3190f67a" xmlns:ns3="81fbd217-d334-4bbd-9244-c990ec2f4fff" targetNamespace="http://schemas.microsoft.com/office/2006/metadata/properties" ma:root="true" ma:fieldsID="afba1039a5ea8afa21aa14a826251506" ns2:_="" ns3:_="">
    <xsd:import namespace="b9ee877f-9373-4d81-a605-7d1b3190f67a"/>
    <xsd:import namespace="81fbd217-d334-4bbd-9244-c990ec2f4fff"/>
    <xsd:element name="properties">
      <xsd:complexType>
        <xsd:sequence>
          <xsd:element name="documentManagement">
            <xsd:complexType>
              <xsd:all>
                <xsd:element ref="ns2:PublishingStartDate" minOccurs="0"/>
                <xsd:element ref="ns2:PublishingExpirationDate" minOccurs="0"/>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ee877f-9373-4d81-a605-7d1b3190f67a"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format="DateTime" ma:internalName="PublishingStartDate" ma:readOnly="fals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format="DateTime" ma:internalName="PublishingExpirationDate" ma:readOnly="false">
      <xsd:simpleType>
        <xsd:restriction base="dms:Unknow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dda8f4-d8df-430b-9cca-9734050d114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fbd217-d334-4bbd-9244-c990ec2f4ff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132e1fbc-a120-4dcd-9c34-b79baa3f78cf}" ma:internalName="TaxCatchAll" ma:showField="CatchAllData" ma:web="81fbd217-d334-4bbd-9244-c990ec2f4f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BF854A-D37B-4073-A877-7C60AAA0EC04}">
  <ds:schemaRefs>
    <ds:schemaRef ds:uri="http://schemas.microsoft.com/sharepoint/v3/contenttype/forms"/>
  </ds:schemaRefs>
</ds:datastoreItem>
</file>

<file path=customXml/itemProps2.xml><?xml version="1.0" encoding="utf-8"?>
<ds:datastoreItem xmlns:ds="http://schemas.openxmlformats.org/officeDocument/2006/customXml" ds:itemID="{D54828A6-EA1C-4533-A07C-EC1CB9B68BD4}">
  <ds:schemaRefs>
    <ds:schemaRef ds:uri="http://purl.org/dc/elements/1.1/"/>
    <ds:schemaRef ds:uri="http://schemas.microsoft.com/office/2006/metadata/properties"/>
    <ds:schemaRef ds:uri="http://schemas.microsoft.com/office/2006/documentManagement/types"/>
    <ds:schemaRef ds:uri="http://purl.org/dc/dcmitype/"/>
    <ds:schemaRef ds:uri="http://www.w3.org/XML/1998/namespace"/>
    <ds:schemaRef ds:uri="http://schemas.microsoft.com/office/infopath/2007/PartnerControls"/>
    <ds:schemaRef ds:uri="http://schemas.openxmlformats.org/package/2006/metadata/core-properties"/>
    <ds:schemaRef ds:uri="81fbd217-d334-4bbd-9244-c990ec2f4fff"/>
    <ds:schemaRef ds:uri="b9ee877f-9373-4d81-a605-7d1b3190f67a"/>
    <ds:schemaRef ds:uri="http://purl.org/dc/terms/"/>
  </ds:schemaRefs>
</ds:datastoreItem>
</file>

<file path=customXml/itemProps3.xml><?xml version="1.0" encoding="utf-8"?>
<ds:datastoreItem xmlns:ds="http://schemas.openxmlformats.org/officeDocument/2006/customXml" ds:itemID="{DD7AE1D7-9F98-4056-813C-D656DB99B9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ee877f-9373-4d81-a605-7d1b3190f67a"/>
    <ds:schemaRef ds:uri="81fbd217-d334-4bbd-9244-c990ec2f4f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3947</TotalTime>
  <Words>5249</Words>
  <Application>Microsoft Office PowerPoint</Application>
  <PresentationFormat>Widescreen</PresentationFormat>
  <Paragraphs>263</Paragraphs>
  <Slides>35</Slides>
  <Notes>35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Aptos</vt:lpstr>
      <vt:lpstr>Arial</vt:lpstr>
      <vt:lpstr>Calibri</vt:lpstr>
      <vt:lpstr>Montserrat</vt:lpstr>
      <vt:lpstr>Wingdings</vt:lpstr>
      <vt:lpstr>1_Office Theme</vt:lpstr>
      <vt:lpstr>Office Theme</vt:lpstr>
      <vt:lpstr>Public Employees and the First Amendment: An Overview for K-12 Professionals</vt:lpstr>
      <vt:lpstr>Points of Order/Disclaimers</vt:lpstr>
      <vt:lpstr>The First Amendment</vt:lpstr>
      <vt:lpstr>Types of Speech To Consider</vt:lpstr>
      <vt:lpstr>Florida Statutory Rights</vt:lpstr>
      <vt:lpstr>Pickering v. Board of Education, 88 S.Ct. 1731 (1968)</vt:lpstr>
      <vt:lpstr>Pickering, continued</vt:lpstr>
      <vt:lpstr>Pickering, continued</vt:lpstr>
      <vt:lpstr>Connick v. Myers, 103 S.Ct. 1684 (1983)</vt:lpstr>
      <vt:lpstr>Connick, Continued</vt:lpstr>
      <vt:lpstr>Connick, continued</vt:lpstr>
      <vt:lpstr>Private Grievance v. Public Concern</vt:lpstr>
      <vt:lpstr>Garcetti v. Ceballos, 126 S.Ct. 1951 (2006)</vt:lpstr>
      <vt:lpstr>Garcetti, continued</vt:lpstr>
      <vt:lpstr>The Framework</vt:lpstr>
      <vt:lpstr>But What About Academic Speech?</vt:lpstr>
      <vt:lpstr>What About Whistleblowers? </vt:lpstr>
      <vt:lpstr>What About Whistleblowers? </vt:lpstr>
      <vt:lpstr>Applications of Garcetti</vt:lpstr>
      <vt:lpstr>Applications of Garcetti, continued</vt:lpstr>
      <vt:lpstr>Applications of Garcetti, continued</vt:lpstr>
      <vt:lpstr>But What About Academic Speech?</vt:lpstr>
      <vt:lpstr>Academic Speech</vt:lpstr>
      <vt:lpstr> Pernell v. Florida Board of Governors, 181 F.4th 1135 (11th Cir. 2026)</vt:lpstr>
      <vt:lpstr> Pernell Dissent</vt:lpstr>
      <vt:lpstr>Academic Speech, continued</vt:lpstr>
      <vt:lpstr>Wood v. Florida Dept. of Education, 142 F.4th 1286 (11th Cir. 2026)</vt:lpstr>
      <vt:lpstr>Wood Dissent</vt:lpstr>
      <vt:lpstr>What About Social Media?</vt:lpstr>
      <vt:lpstr>Brown v. Young, 2025 WL 3171160 (N.D. Fla. Sep. 13, 2025)</vt:lpstr>
      <vt:lpstr>Brown v. Young, 2025 WL 3171160 (N.D. Fla. Sep. 13, 2025)</vt:lpstr>
      <vt:lpstr>Santos v. Howse, 2026 WL 2339531 (M.D. Fla. Aug. 4, 2026)</vt:lpstr>
      <vt:lpstr>Santos v. Howse, 2026 WL 2339531 (M.D. Fla. Aug. 4, 2026)</vt:lpstr>
      <vt:lpstr>Cases to Watch</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Infield, Kaley</dc:creator>
  <cp:lastModifiedBy>Kevin Watson</cp:lastModifiedBy>
  <cp:revision>15</cp:revision>
  <cp:lastPrinted>2026-10-26T20:01:23Z</cp:lastPrinted>
  <dcterms:created xsi:type="dcterms:W3CDTF">2026-04-14T19:36:38Z</dcterms:created>
  <dcterms:modified xsi:type="dcterms:W3CDTF">2026-10-27T16:40:29Z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5e2148a-6c95-4a18-8704-09994b17bd01_Enabled">
    <vt:lpwstr>true</vt:lpwstr>
  </property>
  <property fmtid="{D5CDD505-2E9C-101B-9397-08002B2CF9AE}" pid="3" name="MSIP_Label_f5e2148a-6c95-4a18-8704-09994b17bd01_SetDate">
    <vt:lpwstr>2026-07-10T14:41:09Z</vt:lpwstr>
  </property>
  <property fmtid="{D5CDD505-2E9C-101B-9397-08002B2CF9AE}" pid="4" name="MSIP_Label_f5e2148a-6c95-4a18-8704-09994b17bd01_Method">
    <vt:lpwstr>Standard</vt:lpwstr>
  </property>
  <property fmtid="{D5CDD505-2E9C-101B-9397-08002B2CF9AE}" pid="5" name="MSIP_Label_f5e2148a-6c95-4a18-8704-09994b17bd01_Name">
    <vt:lpwstr>Public</vt:lpwstr>
  </property>
  <property fmtid="{D5CDD505-2E9C-101B-9397-08002B2CF9AE}" pid="6" name="MSIP_Label_f5e2148a-6c95-4a18-8704-09994b17bd01_SiteId">
    <vt:lpwstr>6c031f94-c402-433a-92d2-2d3ce8516da3</vt:lpwstr>
  </property>
  <property fmtid="{D5CDD505-2E9C-101B-9397-08002B2CF9AE}" pid="7" name="MSIP_Label_f5e2148a-6c95-4a18-8704-09994b17bd01_ActionId">
    <vt:lpwstr>352f4be0-54de-4bb7-9e95-03cc0407e453</vt:lpwstr>
  </property>
  <property fmtid="{D5CDD505-2E9C-101B-9397-08002B2CF9AE}" pid="8" name="MSIP_Label_f5e2148a-6c95-4a18-8704-09994b17bd01_ContentBits">
    <vt:lpwstr>0</vt:lpwstr>
  </property>
  <property fmtid="{D5CDD505-2E9C-101B-9397-08002B2CF9AE}" pid="9" name="MSIP_Label_f5e2148a-6c95-4a18-8704-09994b17bd01_Tag">
    <vt:lpwstr>10, 3, 0, 2</vt:lpwstr>
  </property>
  <property fmtid="{D5CDD505-2E9C-101B-9397-08002B2CF9AE}" pid="10" name="ContentTypeId">
    <vt:lpwstr>0x010100920FA70A9EA72C4CADFA19DB5BA794C4</vt:lpwstr>
  </property>
  <property fmtid="{D5CDD505-2E9C-101B-9397-08002B2CF9AE}" pid="11" name="MediaServiceImageTags">
    <vt:lpwstr/>
  </property>
</Properties>
</file>