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6" r:id="rId3"/>
    <p:sldId id="268" r:id="rId4"/>
    <p:sldId id="278" r:id="rId5"/>
    <p:sldId id="262" r:id="rId6"/>
    <p:sldId id="269" r:id="rId7"/>
    <p:sldId id="273" r:id="rId8"/>
    <p:sldId id="264" r:id="rId9"/>
    <p:sldId id="265" r:id="rId10"/>
    <p:sldId id="274" r:id="rId11"/>
    <p:sldId id="276" r:id="rId12"/>
    <p:sldId id="277" r:id="rId13"/>
    <p:sldId id="260" r:id="rId14"/>
    <p:sldId id="267" r:id="rId15"/>
    <p:sldId id="275" r:id="rId16"/>
    <p:sldId id="271"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ha" initials="M" lastIdx="1" clrIdx="0">
    <p:extLst>
      <p:ext uri="{19B8F6BF-5375-455C-9EA6-DF929625EA0E}">
        <p15:presenceInfo xmlns:p15="http://schemas.microsoft.com/office/powerpoint/2012/main" userId="S::marsha.brown@suwannee.k12.fl.us::b1d7d4ea-2860-47b6-9d09-343f1f17bc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57932" autoAdjust="0"/>
  </p:normalViewPr>
  <p:slideViewPr>
    <p:cSldViewPr snapToGrid="0" snapToObjects="1">
      <p:cViewPr varScale="1">
        <p:scale>
          <a:sx n="47" d="100"/>
          <a:sy n="47" d="100"/>
        </p:scale>
        <p:origin x="2496" y="2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26E7B2-46F7-482F-B7E7-8CA20B250ADA}" type="datetimeFigureOut">
              <a:rPr lang="en-US" smtClean="0"/>
              <a:t>5/8/2026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ADB40B-8F54-49CF-B803-7ED5C5662940}" type="slidenum">
              <a:rPr lang="en-US" smtClean="0"/>
              <a:t>‹#›</a:t>
            </a:fld>
            <a:endParaRPr lang="en-US"/>
          </a:p>
        </p:txBody>
      </p:sp>
    </p:spTree>
    <p:extLst>
      <p:ext uri="{BB962C8B-B14F-4D97-AF65-F5344CB8AC3E}">
        <p14:creationId xmlns:p14="http://schemas.microsoft.com/office/powerpoint/2010/main" val="95646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help you understand the funding from a bird’s eye view. If I get caught in the weeds with Lingo as I work in this everyday  stop me.</a:t>
            </a:r>
          </a:p>
        </p:txBody>
      </p:sp>
      <p:sp>
        <p:nvSpPr>
          <p:cNvPr id="4" name="Slide Number Placeholder 3"/>
          <p:cNvSpPr>
            <a:spLocks noGrp="1"/>
          </p:cNvSpPr>
          <p:nvPr>
            <p:ph type="sldNum" sz="quarter" idx="5"/>
          </p:nvPr>
        </p:nvSpPr>
        <p:spPr/>
        <p:txBody>
          <a:bodyPr/>
          <a:lstStyle/>
          <a:p>
            <a:fld id="{A0ADB40B-8F54-49CF-B803-7ED5C5662940}" type="slidenum">
              <a:rPr lang="en-US" smtClean="0"/>
              <a:t>1</a:t>
            </a:fld>
            <a:endParaRPr lang="en-US"/>
          </a:p>
        </p:txBody>
      </p:sp>
    </p:spTree>
    <p:extLst>
      <p:ext uri="{BB962C8B-B14F-4D97-AF65-F5344CB8AC3E}">
        <p14:creationId xmlns:p14="http://schemas.microsoft.com/office/powerpoint/2010/main" val="281001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chart- what do you see here? All negatives- Declining enrollment-  without “cheeks in the seat” we do not get funded. Surveys- student counts are important for us.</a:t>
            </a:r>
          </a:p>
        </p:txBody>
      </p:sp>
      <p:sp>
        <p:nvSpPr>
          <p:cNvPr id="4" name="Slide Number Placeholder 3"/>
          <p:cNvSpPr>
            <a:spLocks noGrp="1"/>
          </p:cNvSpPr>
          <p:nvPr>
            <p:ph type="sldNum" sz="quarter" idx="5"/>
          </p:nvPr>
        </p:nvSpPr>
        <p:spPr/>
        <p:txBody>
          <a:bodyPr/>
          <a:lstStyle/>
          <a:p>
            <a:fld id="{A0ADB40B-8F54-49CF-B803-7ED5C5662940}" type="slidenum">
              <a:rPr lang="en-US" smtClean="0"/>
              <a:t>10</a:t>
            </a:fld>
            <a:endParaRPr lang="en-US"/>
          </a:p>
        </p:txBody>
      </p:sp>
    </p:spTree>
    <p:extLst>
      <p:ext uri="{BB962C8B-B14F-4D97-AF65-F5344CB8AC3E}">
        <p14:creationId xmlns:p14="http://schemas.microsoft.com/office/powerpoint/2010/main" val="191581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give you a visual of costs to help you understand the approximate cost of one student.</a:t>
            </a:r>
          </a:p>
        </p:txBody>
      </p:sp>
      <p:sp>
        <p:nvSpPr>
          <p:cNvPr id="4" name="Slide Number Placeholder 3"/>
          <p:cNvSpPr>
            <a:spLocks noGrp="1"/>
          </p:cNvSpPr>
          <p:nvPr>
            <p:ph type="sldNum" sz="quarter" idx="5"/>
          </p:nvPr>
        </p:nvSpPr>
        <p:spPr/>
        <p:txBody>
          <a:bodyPr/>
          <a:lstStyle/>
          <a:p>
            <a:fld id="{A0ADB40B-8F54-49CF-B803-7ED5C5662940}" type="slidenum">
              <a:rPr lang="en-US" smtClean="0"/>
              <a:t>11</a:t>
            </a:fld>
            <a:endParaRPr lang="en-US"/>
          </a:p>
        </p:txBody>
      </p:sp>
    </p:spTree>
    <p:extLst>
      <p:ext uri="{BB962C8B-B14F-4D97-AF65-F5344CB8AC3E}">
        <p14:creationId xmlns:p14="http://schemas.microsoft.com/office/powerpoint/2010/main" val="224981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anyone guess how much it cost Suwannee County schools across ALL FUNDS to run one payroll?</a:t>
            </a:r>
          </a:p>
        </p:txBody>
      </p:sp>
      <p:sp>
        <p:nvSpPr>
          <p:cNvPr id="4" name="Slide Number Placeholder 3"/>
          <p:cNvSpPr>
            <a:spLocks noGrp="1"/>
          </p:cNvSpPr>
          <p:nvPr>
            <p:ph type="sldNum" sz="quarter" idx="5"/>
          </p:nvPr>
        </p:nvSpPr>
        <p:spPr/>
        <p:txBody>
          <a:bodyPr/>
          <a:lstStyle/>
          <a:p>
            <a:fld id="{A0ADB40B-8F54-49CF-B803-7ED5C5662940}" type="slidenum">
              <a:rPr lang="en-US" smtClean="0"/>
              <a:t>12</a:t>
            </a:fld>
            <a:endParaRPr lang="en-US"/>
          </a:p>
        </p:txBody>
      </p:sp>
    </p:spTree>
    <p:extLst>
      <p:ext uri="{BB962C8B-B14F-4D97-AF65-F5344CB8AC3E}">
        <p14:creationId xmlns:p14="http://schemas.microsoft.com/office/powerpoint/2010/main" val="3223948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 what the district pays to support you and our students? It looks different when you see it in black and white. This is the information I want you to spread in the community- factual information.</a:t>
            </a:r>
          </a:p>
        </p:txBody>
      </p:sp>
      <p:sp>
        <p:nvSpPr>
          <p:cNvPr id="4" name="Slide Number Placeholder 3"/>
          <p:cNvSpPr>
            <a:spLocks noGrp="1"/>
          </p:cNvSpPr>
          <p:nvPr>
            <p:ph type="sldNum" sz="quarter" idx="5"/>
          </p:nvPr>
        </p:nvSpPr>
        <p:spPr/>
        <p:txBody>
          <a:bodyPr/>
          <a:lstStyle/>
          <a:p>
            <a:fld id="{A0ADB40B-8F54-49CF-B803-7ED5C5662940}" type="slidenum">
              <a:rPr lang="en-US" smtClean="0"/>
              <a:t>13</a:t>
            </a:fld>
            <a:endParaRPr lang="en-US"/>
          </a:p>
        </p:txBody>
      </p:sp>
    </p:spTree>
    <p:extLst>
      <p:ext uri="{BB962C8B-B14F-4D97-AF65-F5344CB8AC3E}">
        <p14:creationId xmlns:p14="http://schemas.microsoft.com/office/powerpoint/2010/main" val="3950788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ADB40B-8F54-49CF-B803-7ED5C5662940}" type="slidenum">
              <a:rPr lang="en-US" smtClean="0"/>
              <a:t>14</a:t>
            </a:fld>
            <a:endParaRPr lang="en-US"/>
          </a:p>
        </p:txBody>
      </p:sp>
    </p:spTree>
    <p:extLst>
      <p:ext uri="{BB962C8B-B14F-4D97-AF65-F5344CB8AC3E}">
        <p14:creationId xmlns:p14="http://schemas.microsoft.com/office/powerpoint/2010/main" val="174378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an advocate for public school funding because I know what we offer. I also know what it cost to run the day to day operations. Just because enrollment declines the amount of buildings we have to maintain, buses that need to room, and administrative oversight do not decline – only the funding. Day to Day operations cost the district. When you look at the children you see sweet Sally- I see approximately $9000. I have to look at numbers not people as we move through these unprecedented funding times.</a:t>
            </a:r>
          </a:p>
        </p:txBody>
      </p:sp>
      <p:sp>
        <p:nvSpPr>
          <p:cNvPr id="4" name="Slide Number Placeholder 3"/>
          <p:cNvSpPr>
            <a:spLocks noGrp="1"/>
          </p:cNvSpPr>
          <p:nvPr>
            <p:ph type="sldNum" sz="quarter" idx="5"/>
          </p:nvPr>
        </p:nvSpPr>
        <p:spPr/>
        <p:txBody>
          <a:bodyPr/>
          <a:lstStyle/>
          <a:p>
            <a:fld id="{A0ADB40B-8F54-49CF-B803-7ED5C5662940}" type="slidenum">
              <a:rPr lang="en-US" smtClean="0"/>
              <a:t>15</a:t>
            </a:fld>
            <a:endParaRPr lang="en-US"/>
          </a:p>
        </p:txBody>
      </p:sp>
    </p:spTree>
    <p:extLst>
      <p:ext uri="{BB962C8B-B14F-4D97-AF65-F5344CB8AC3E}">
        <p14:creationId xmlns:p14="http://schemas.microsoft.com/office/powerpoint/2010/main" val="608743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be sending this or I can present to your staff or send someone from our Finance dept.</a:t>
            </a:r>
          </a:p>
        </p:txBody>
      </p:sp>
      <p:sp>
        <p:nvSpPr>
          <p:cNvPr id="4" name="Slide Number Placeholder 3"/>
          <p:cNvSpPr>
            <a:spLocks noGrp="1"/>
          </p:cNvSpPr>
          <p:nvPr>
            <p:ph type="sldNum" sz="quarter" idx="5"/>
          </p:nvPr>
        </p:nvSpPr>
        <p:spPr/>
        <p:txBody>
          <a:bodyPr/>
          <a:lstStyle/>
          <a:p>
            <a:fld id="{A0ADB40B-8F54-49CF-B803-7ED5C5662940}" type="slidenum">
              <a:rPr lang="en-US" smtClean="0"/>
              <a:t>16</a:t>
            </a:fld>
            <a:endParaRPr lang="en-US"/>
          </a:p>
        </p:txBody>
      </p:sp>
    </p:spTree>
    <p:extLst>
      <p:ext uri="{BB962C8B-B14F-4D97-AF65-F5344CB8AC3E}">
        <p14:creationId xmlns:p14="http://schemas.microsoft.com/office/powerpoint/2010/main" val="208290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see from this chart? Where do teachers salaries come from ? General Fund. </a:t>
            </a:r>
          </a:p>
        </p:txBody>
      </p:sp>
      <p:sp>
        <p:nvSpPr>
          <p:cNvPr id="4" name="Slide Number Placeholder 3"/>
          <p:cNvSpPr>
            <a:spLocks noGrp="1"/>
          </p:cNvSpPr>
          <p:nvPr>
            <p:ph type="sldNum" sz="quarter" idx="5"/>
          </p:nvPr>
        </p:nvSpPr>
        <p:spPr/>
        <p:txBody>
          <a:bodyPr/>
          <a:lstStyle/>
          <a:p>
            <a:fld id="{A0ADB40B-8F54-49CF-B803-7ED5C5662940}" type="slidenum">
              <a:rPr lang="en-US" smtClean="0"/>
              <a:t>2</a:t>
            </a:fld>
            <a:endParaRPr lang="en-US"/>
          </a:p>
        </p:txBody>
      </p:sp>
    </p:spTree>
    <p:extLst>
      <p:ext uri="{BB962C8B-B14F-4D97-AF65-F5344CB8AC3E}">
        <p14:creationId xmlns:p14="http://schemas.microsoft.com/office/powerpoint/2010/main" val="168009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even know what the school district's budget is?</a:t>
            </a:r>
          </a:p>
        </p:txBody>
      </p:sp>
      <p:sp>
        <p:nvSpPr>
          <p:cNvPr id="4" name="Slide Number Placeholder 3"/>
          <p:cNvSpPr>
            <a:spLocks noGrp="1"/>
          </p:cNvSpPr>
          <p:nvPr>
            <p:ph type="sldNum" sz="quarter" idx="5"/>
          </p:nvPr>
        </p:nvSpPr>
        <p:spPr/>
        <p:txBody>
          <a:bodyPr/>
          <a:lstStyle/>
          <a:p>
            <a:fld id="{A0ADB40B-8F54-49CF-B803-7ED5C5662940}" type="slidenum">
              <a:rPr lang="en-US" smtClean="0"/>
              <a:t>3</a:t>
            </a:fld>
            <a:endParaRPr lang="en-US"/>
          </a:p>
        </p:txBody>
      </p:sp>
    </p:spTree>
    <p:extLst>
      <p:ext uri="{BB962C8B-B14F-4D97-AF65-F5344CB8AC3E}">
        <p14:creationId xmlns:p14="http://schemas.microsoft.com/office/powerpoint/2010/main" val="316492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we do is a projection then an adjust to actual as you can see from here. We project the student enrollment and hope that we hit the target. 3</a:t>
            </a:r>
            <a:r>
              <a:rPr lang="en-US" baseline="30000" dirty="0"/>
              <a:t>rd</a:t>
            </a:r>
            <a:r>
              <a:rPr lang="en-US" dirty="0"/>
              <a:t> calculation decrease  ( explain this to them).</a:t>
            </a:r>
          </a:p>
        </p:txBody>
      </p:sp>
      <p:sp>
        <p:nvSpPr>
          <p:cNvPr id="4" name="Slide Number Placeholder 3"/>
          <p:cNvSpPr>
            <a:spLocks noGrp="1"/>
          </p:cNvSpPr>
          <p:nvPr>
            <p:ph type="sldNum" sz="quarter" idx="5"/>
          </p:nvPr>
        </p:nvSpPr>
        <p:spPr/>
        <p:txBody>
          <a:bodyPr/>
          <a:lstStyle/>
          <a:p>
            <a:fld id="{A0ADB40B-8F54-49CF-B803-7ED5C5662940}" type="slidenum">
              <a:rPr lang="en-US" smtClean="0"/>
              <a:t>4</a:t>
            </a:fld>
            <a:endParaRPr lang="en-US"/>
          </a:p>
        </p:txBody>
      </p:sp>
    </p:spTree>
    <p:extLst>
      <p:ext uri="{BB962C8B-B14F-4D97-AF65-F5344CB8AC3E}">
        <p14:creationId xmlns:p14="http://schemas.microsoft.com/office/powerpoint/2010/main" val="338513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Plain Explanation:</a:t>
            </a:r>
            <a:br>
              <a:rPr lang="en-US" dirty="0"/>
            </a:br>
            <a:r>
              <a:rPr lang="en-US" dirty="0"/>
              <a:t>The </a:t>
            </a:r>
            <a:r>
              <a:rPr lang="en-US" b="1" dirty="0"/>
              <a:t>Family Empowerment Scholarship (FES)</a:t>
            </a:r>
            <a:r>
              <a:rPr lang="en-US" dirty="0"/>
              <a:t> is money the state gives to families so they can choose where their child goes to school — public, private, or other approved options.</a:t>
            </a:r>
          </a:p>
          <a:p>
            <a:r>
              <a:rPr lang="en-US" dirty="0"/>
              <a:t>The funding for it comes from the same pot of state money that supports public schools, called the </a:t>
            </a:r>
            <a:r>
              <a:rPr lang="en-US" b="1" dirty="0"/>
              <a:t>FEFP</a:t>
            </a:r>
            <a:r>
              <a:rPr lang="en-US" dirty="0"/>
              <a:t> (Florida Education Finance Program). So when a student takes a Family Empowerment Scholarship and leaves a public school, the dollars that would’ve gone to that public school </a:t>
            </a:r>
            <a:r>
              <a:rPr lang="en-US" b="1" dirty="0"/>
              <a:t>follow the student</a:t>
            </a:r>
            <a:r>
              <a:rPr lang="en-US" dirty="0"/>
              <a:t> to pay for their new school instead.</a:t>
            </a:r>
          </a:p>
          <a:p>
            <a:r>
              <a:rPr lang="en-US" dirty="0"/>
              <a:t>In short:</a:t>
            </a:r>
          </a:p>
          <a:p>
            <a:pPr>
              <a:buFont typeface="Arial" panose="020B0604020202020204" pitchFamily="34" charset="0"/>
              <a:buChar char="•"/>
            </a:pPr>
            <a:r>
              <a:rPr lang="en-US" dirty="0"/>
              <a:t>The FEFP is the main source of school funding in Florida.</a:t>
            </a:r>
          </a:p>
          <a:p>
            <a:pPr>
              <a:buFont typeface="Arial" panose="020B0604020202020204" pitchFamily="34" charset="0"/>
              <a:buChar char="•"/>
            </a:pPr>
            <a:r>
              <a:rPr lang="en-US" dirty="0"/>
              <a:t>The FES pulls from that same source.</a:t>
            </a:r>
          </a:p>
          <a:p>
            <a:pPr>
              <a:buFont typeface="Arial" panose="020B0604020202020204" pitchFamily="34" charset="0"/>
              <a:buChar char="•"/>
            </a:pPr>
            <a:r>
              <a:rPr lang="en-US" dirty="0"/>
              <a:t>When students use the scholarship, public schools receive less funding because those students (and their FEFP dollars) are no longer counted in the district’s enrollment.</a:t>
            </a:r>
          </a:p>
          <a:p>
            <a:endParaRPr lang="en-US" dirty="0"/>
          </a:p>
        </p:txBody>
      </p:sp>
      <p:sp>
        <p:nvSpPr>
          <p:cNvPr id="4" name="Slide Number Placeholder 3"/>
          <p:cNvSpPr>
            <a:spLocks noGrp="1"/>
          </p:cNvSpPr>
          <p:nvPr>
            <p:ph type="sldNum" sz="quarter" idx="5"/>
          </p:nvPr>
        </p:nvSpPr>
        <p:spPr/>
        <p:txBody>
          <a:bodyPr/>
          <a:lstStyle/>
          <a:p>
            <a:fld id="{A0ADB40B-8F54-49CF-B803-7ED5C5662940}" type="slidenum">
              <a:rPr lang="en-US" smtClean="0"/>
              <a:t>5</a:t>
            </a:fld>
            <a:endParaRPr lang="en-US"/>
          </a:p>
        </p:txBody>
      </p:sp>
    </p:spTree>
    <p:extLst>
      <p:ext uri="{BB962C8B-B14F-4D97-AF65-F5344CB8AC3E}">
        <p14:creationId xmlns:p14="http://schemas.microsoft.com/office/powerpoint/2010/main" val="3036220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 when you are in the community and say anything negative? Do you know the cost of negativity? For us $7,630,134 ! Think about the cost to your paychecks as this money flows out. Remember “ the cost of negativity”</a:t>
            </a:r>
          </a:p>
        </p:txBody>
      </p:sp>
      <p:sp>
        <p:nvSpPr>
          <p:cNvPr id="4" name="Slide Number Placeholder 3"/>
          <p:cNvSpPr>
            <a:spLocks noGrp="1"/>
          </p:cNvSpPr>
          <p:nvPr>
            <p:ph type="sldNum" sz="quarter" idx="5"/>
          </p:nvPr>
        </p:nvSpPr>
        <p:spPr/>
        <p:txBody>
          <a:bodyPr/>
          <a:lstStyle/>
          <a:p>
            <a:fld id="{A0ADB40B-8F54-49CF-B803-7ED5C5662940}" type="slidenum">
              <a:rPr lang="en-US" smtClean="0"/>
              <a:t>6</a:t>
            </a:fld>
            <a:endParaRPr lang="en-US"/>
          </a:p>
        </p:txBody>
      </p:sp>
    </p:spTree>
    <p:extLst>
      <p:ext uri="{BB962C8B-B14F-4D97-AF65-F5344CB8AC3E}">
        <p14:creationId xmlns:p14="http://schemas.microsoft.com/office/powerpoint/2010/main" val="113383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monies- all funding sources- The green represents the amount spent on instruction.</a:t>
            </a:r>
          </a:p>
        </p:txBody>
      </p:sp>
      <p:sp>
        <p:nvSpPr>
          <p:cNvPr id="4" name="Slide Number Placeholder 3"/>
          <p:cNvSpPr>
            <a:spLocks noGrp="1"/>
          </p:cNvSpPr>
          <p:nvPr>
            <p:ph type="sldNum" sz="quarter" idx="5"/>
          </p:nvPr>
        </p:nvSpPr>
        <p:spPr/>
        <p:txBody>
          <a:bodyPr/>
          <a:lstStyle/>
          <a:p>
            <a:fld id="{A0ADB40B-8F54-49CF-B803-7ED5C5662940}" type="slidenum">
              <a:rPr lang="en-US" smtClean="0"/>
              <a:t>7</a:t>
            </a:fld>
            <a:endParaRPr lang="en-US"/>
          </a:p>
        </p:txBody>
      </p:sp>
    </p:spTree>
    <p:extLst>
      <p:ext uri="{BB962C8B-B14F-4D97-AF65-F5344CB8AC3E}">
        <p14:creationId xmlns:p14="http://schemas.microsoft.com/office/powerpoint/2010/main" val="775713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student we lose impacts our ability to fund teaching positions, programs, and resources —</a:t>
            </a:r>
            <a:br>
              <a:rPr lang="en-US" dirty="0"/>
            </a:br>
            <a:r>
              <a:rPr lang="en-US" dirty="0"/>
              <a:t>while the cost of maintaining buildings, staff oversight, and compliance stays the same. Enrollment drives funding — but not all costs are flexible</a:t>
            </a:r>
          </a:p>
        </p:txBody>
      </p:sp>
      <p:sp>
        <p:nvSpPr>
          <p:cNvPr id="4" name="Slide Number Placeholder 3"/>
          <p:cNvSpPr>
            <a:spLocks noGrp="1"/>
          </p:cNvSpPr>
          <p:nvPr>
            <p:ph type="sldNum" sz="quarter" idx="5"/>
          </p:nvPr>
        </p:nvSpPr>
        <p:spPr/>
        <p:txBody>
          <a:bodyPr/>
          <a:lstStyle/>
          <a:p>
            <a:fld id="{A0ADB40B-8F54-49CF-B803-7ED5C5662940}" type="slidenum">
              <a:rPr lang="en-US" smtClean="0"/>
              <a:t>8</a:t>
            </a:fld>
            <a:endParaRPr lang="en-US"/>
          </a:p>
        </p:txBody>
      </p:sp>
    </p:spTree>
    <p:extLst>
      <p:ext uri="{BB962C8B-B14F-4D97-AF65-F5344CB8AC3E}">
        <p14:creationId xmlns:p14="http://schemas.microsoft.com/office/powerpoint/2010/main" val="704626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ADB40B-8F54-49CF-B803-7ED5C5662940}" type="slidenum">
              <a:rPr lang="en-US" smtClean="0"/>
              <a:t>9</a:t>
            </a:fld>
            <a:endParaRPr lang="en-US"/>
          </a:p>
        </p:txBody>
      </p:sp>
    </p:spTree>
    <p:extLst>
      <p:ext uri="{BB962C8B-B14F-4D97-AF65-F5344CB8AC3E}">
        <p14:creationId xmlns:p14="http://schemas.microsoft.com/office/powerpoint/2010/main" val="285770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rated image">
            <a:extLst>
              <a:ext uri="{FF2B5EF4-FFF2-40B4-BE49-F238E27FC236}">
                <a16:creationId xmlns:a16="http://schemas.microsoft.com/office/drawing/2014/main" id="{A3766BD4-F5F3-4D84-B430-EE0F0AE39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FB446A76-8913-419B-85F8-A9D2468B738C}"/>
              </a:ext>
            </a:extLst>
          </p:cNvPr>
          <p:cNvSpPr>
            <a:spLocks noGrp="1"/>
          </p:cNvSpPr>
          <p:nvPr>
            <p:ph type="subTitle" idx="1"/>
          </p:nvPr>
        </p:nvSpPr>
        <p:spPr>
          <a:xfrm>
            <a:off x="5418160" y="832513"/>
            <a:ext cx="3425589" cy="4806287"/>
          </a:xfrm>
        </p:spPr>
        <p:txBody>
          <a:bodyPr/>
          <a:lstStyle/>
          <a:p>
            <a:r>
              <a:rPr lang="en-US" dirty="0">
                <a:solidFill>
                  <a:schemeClr val="tx1"/>
                </a:solidFill>
              </a:rPr>
              <a:t>A Bird’s-Eye View of School Funding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463878D-6676-4E14-9AB5-411AC4C1D486}"/>
              </a:ext>
            </a:extLst>
          </p:cNvPr>
          <p:cNvGraphicFramePr>
            <a:graphicFrameLocks noGrp="1"/>
          </p:cNvGraphicFramePr>
          <p:nvPr>
            <p:extLst>
              <p:ext uri="{D42A27DB-BD31-4B8C-83A1-F6EECF244321}">
                <p14:modId xmlns:p14="http://schemas.microsoft.com/office/powerpoint/2010/main" val="453986544"/>
              </p:ext>
            </p:extLst>
          </p:nvPr>
        </p:nvGraphicFramePr>
        <p:xfrm>
          <a:off x="736979" y="832513"/>
          <a:ext cx="7751925" cy="5342268"/>
        </p:xfrm>
        <a:graphic>
          <a:graphicData uri="http://schemas.openxmlformats.org/drawingml/2006/table">
            <a:tbl>
              <a:tblPr/>
              <a:tblGrid>
                <a:gridCol w="1550385">
                  <a:extLst>
                    <a:ext uri="{9D8B030D-6E8A-4147-A177-3AD203B41FA5}">
                      <a16:colId xmlns:a16="http://schemas.microsoft.com/office/drawing/2014/main" val="4108626271"/>
                    </a:ext>
                  </a:extLst>
                </a:gridCol>
                <a:gridCol w="1550385">
                  <a:extLst>
                    <a:ext uri="{9D8B030D-6E8A-4147-A177-3AD203B41FA5}">
                      <a16:colId xmlns:a16="http://schemas.microsoft.com/office/drawing/2014/main" val="1493905101"/>
                    </a:ext>
                  </a:extLst>
                </a:gridCol>
                <a:gridCol w="1550385">
                  <a:extLst>
                    <a:ext uri="{9D8B030D-6E8A-4147-A177-3AD203B41FA5}">
                      <a16:colId xmlns:a16="http://schemas.microsoft.com/office/drawing/2014/main" val="1036960764"/>
                    </a:ext>
                  </a:extLst>
                </a:gridCol>
                <a:gridCol w="1550385">
                  <a:extLst>
                    <a:ext uri="{9D8B030D-6E8A-4147-A177-3AD203B41FA5}">
                      <a16:colId xmlns:a16="http://schemas.microsoft.com/office/drawing/2014/main" val="1800614207"/>
                    </a:ext>
                  </a:extLst>
                </a:gridCol>
                <a:gridCol w="1550385">
                  <a:extLst>
                    <a:ext uri="{9D8B030D-6E8A-4147-A177-3AD203B41FA5}">
                      <a16:colId xmlns:a16="http://schemas.microsoft.com/office/drawing/2014/main" val="3833548250"/>
                    </a:ext>
                  </a:extLst>
                </a:gridCol>
              </a:tblGrid>
              <a:tr h="450440">
                <a:tc>
                  <a:txBody>
                    <a:bodyPr/>
                    <a:lstStyle/>
                    <a:p>
                      <a:r>
                        <a:rPr lang="en-US" sz="1100" b="1"/>
                        <a:t>School</a:t>
                      </a:r>
                      <a:endParaRPr lang="en-US" sz="1100"/>
                    </a:p>
                  </a:txBody>
                  <a:tcPr marL="54530" marR="54530" marT="27265" marB="27265" anchor="ctr">
                    <a:lnL>
                      <a:noFill/>
                    </a:lnL>
                    <a:lnR>
                      <a:noFill/>
                    </a:lnR>
                    <a:lnT>
                      <a:noFill/>
                    </a:lnT>
                    <a:lnB>
                      <a:noFill/>
                    </a:lnB>
                  </a:tcPr>
                </a:tc>
                <a:tc>
                  <a:txBody>
                    <a:bodyPr/>
                    <a:lstStyle/>
                    <a:p>
                      <a:r>
                        <a:rPr lang="en-US" sz="1100" b="1"/>
                        <a:t>2024–25 Enrollment</a:t>
                      </a:r>
                      <a:endParaRPr lang="en-US" sz="1100"/>
                    </a:p>
                  </a:txBody>
                  <a:tcPr marL="54530" marR="54530" marT="27265" marB="27265" anchor="ctr">
                    <a:lnL>
                      <a:noFill/>
                    </a:lnL>
                    <a:lnR>
                      <a:noFill/>
                    </a:lnR>
                    <a:lnT>
                      <a:noFill/>
                    </a:lnT>
                    <a:lnB>
                      <a:noFill/>
                    </a:lnB>
                  </a:tcPr>
                </a:tc>
                <a:tc>
                  <a:txBody>
                    <a:bodyPr/>
                    <a:lstStyle/>
                    <a:p>
                      <a:r>
                        <a:rPr lang="en-US" sz="1100" b="1"/>
                        <a:t>2025–26 Enrollment</a:t>
                      </a:r>
                      <a:endParaRPr lang="en-US" sz="1100"/>
                    </a:p>
                  </a:txBody>
                  <a:tcPr marL="54530" marR="54530" marT="27265" marB="27265" anchor="ctr">
                    <a:lnL>
                      <a:noFill/>
                    </a:lnL>
                    <a:lnR>
                      <a:noFill/>
                    </a:lnR>
                    <a:lnT>
                      <a:noFill/>
                    </a:lnT>
                    <a:lnB>
                      <a:noFill/>
                    </a:lnB>
                  </a:tcPr>
                </a:tc>
                <a:tc>
                  <a:txBody>
                    <a:bodyPr/>
                    <a:lstStyle/>
                    <a:p>
                      <a:r>
                        <a:rPr lang="en-US" sz="1100" b="1"/>
                        <a:t>Change</a:t>
                      </a:r>
                      <a:endParaRPr lang="en-US" sz="1100"/>
                    </a:p>
                  </a:txBody>
                  <a:tcPr marL="54530" marR="54530" marT="27265" marB="27265" anchor="ctr">
                    <a:lnL>
                      <a:noFill/>
                    </a:lnL>
                    <a:lnR>
                      <a:noFill/>
                    </a:lnR>
                    <a:lnT>
                      <a:noFill/>
                    </a:lnT>
                    <a:lnB>
                      <a:noFill/>
                    </a:lnB>
                  </a:tcPr>
                </a:tc>
                <a:tc>
                  <a:txBody>
                    <a:bodyPr/>
                    <a:lstStyle/>
                    <a:p>
                      <a:r>
                        <a:rPr lang="en-US" sz="1100" b="1"/>
                        <a:t>% Change</a:t>
                      </a:r>
                      <a:endParaRPr lang="en-US" sz="1100"/>
                    </a:p>
                  </a:txBody>
                  <a:tcPr marL="54530" marR="54530" marT="27265" marB="27265" anchor="ctr">
                    <a:lnL>
                      <a:noFill/>
                    </a:lnL>
                    <a:lnR>
                      <a:noFill/>
                    </a:lnR>
                    <a:lnT>
                      <a:noFill/>
                    </a:lnT>
                    <a:lnB>
                      <a:noFill/>
                    </a:lnB>
                  </a:tcPr>
                </a:tc>
                <a:extLst>
                  <a:ext uri="{0D108BD9-81ED-4DB2-BD59-A6C34878D82A}">
                    <a16:rowId xmlns:a16="http://schemas.microsoft.com/office/drawing/2014/main" val="2712972355"/>
                  </a:ext>
                </a:extLst>
              </a:tr>
              <a:tr h="450440">
                <a:tc>
                  <a:txBody>
                    <a:bodyPr/>
                    <a:lstStyle/>
                    <a:p>
                      <a:r>
                        <a:rPr lang="en-US" sz="1100" b="1"/>
                        <a:t>Branford Elementary</a:t>
                      </a:r>
                      <a:endParaRPr lang="en-US" sz="1100"/>
                    </a:p>
                  </a:txBody>
                  <a:tcPr marL="54530" marR="54530" marT="27265" marB="27265" anchor="ctr">
                    <a:lnL>
                      <a:noFill/>
                    </a:lnL>
                    <a:lnR>
                      <a:noFill/>
                    </a:lnR>
                    <a:lnT>
                      <a:noFill/>
                    </a:lnT>
                    <a:lnB>
                      <a:noFill/>
                    </a:lnB>
                  </a:tcPr>
                </a:tc>
                <a:tc>
                  <a:txBody>
                    <a:bodyPr/>
                    <a:lstStyle/>
                    <a:p>
                      <a:r>
                        <a:rPr lang="en-US" sz="1100"/>
                        <a:t>718</a:t>
                      </a:r>
                    </a:p>
                  </a:txBody>
                  <a:tcPr marL="54530" marR="54530" marT="27265" marB="27265" anchor="ctr">
                    <a:lnL>
                      <a:noFill/>
                    </a:lnL>
                    <a:lnR>
                      <a:noFill/>
                    </a:lnR>
                    <a:lnT>
                      <a:noFill/>
                    </a:lnT>
                    <a:lnB>
                      <a:noFill/>
                    </a:lnB>
                  </a:tcPr>
                </a:tc>
                <a:tc>
                  <a:txBody>
                    <a:bodyPr/>
                    <a:lstStyle/>
                    <a:p>
                      <a:r>
                        <a:rPr lang="en-US" sz="1100"/>
                        <a:t>645</a:t>
                      </a:r>
                    </a:p>
                  </a:txBody>
                  <a:tcPr marL="54530" marR="54530" marT="27265" marB="27265" anchor="ctr">
                    <a:lnL>
                      <a:noFill/>
                    </a:lnL>
                    <a:lnR>
                      <a:noFill/>
                    </a:lnR>
                    <a:lnT>
                      <a:noFill/>
                    </a:lnT>
                    <a:lnB>
                      <a:noFill/>
                    </a:lnB>
                  </a:tcPr>
                </a:tc>
                <a:tc>
                  <a:txBody>
                    <a:bodyPr/>
                    <a:lstStyle/>
                    <a:p>
                      <a:r>
                        <a:rPr lang="en-US" sz="1100" b="1"/>
                        <a:t>−73</a:t>
                      </a:r>
                      <a:endParaRPr lang="en-US" sz="1100"/>
                    </a:p>
                  </a:txBody>
                  <a:tcPr marL="54530" marR="54530" marT="27265" marB="27265" anchor="ctr">
                    <a:lnL>
                      <a:noFill/>
                    </a:lnL>
                    <a:lnR>
                      <a:noFill/>
                    </a:lnR>
                    <a:lnT>
                      <a:noFill/>
                    </a:lnT>
                    <a:lnB>
                      <a:noFill/>
                    </a:lnB>
                  </a:tcPr>
                </a:tc>
                <a:tc>
                  <a:txBody>
                    <a:bodyPr/>
                    <a:lstStyle/>
                    <a:p>
                      <a:r>
                        <a:rPr lang="en-US" sz="1100"/>
                        <a:t>−10.2%</a:t>
                      </a:r>
                    </a:p>
                  </a:txBody>
                  <a:tcPr marL="54530" marR="54530" marT="27265" marB="27265" anchor="ctr">
                    <a:lnL>
                      <a:noFill/>
                    </a:lnL>
                    <a:lnR>
                      <a:noFill/>
                    </a:lnR>
                    <a:lnT>
                      <a:noFill/>
                    </a:lnT>
                    <a:lnB>
                      <a:noFill/>
                    </a:lnB>
                  </a:tcPr>
                </a:tc>
                <a:extLst>
                  <a:ext uri="{0D108BD9-81ED-4DB2-BD59-A6C34878D82A}">
                    <a16:rowId xmlns:a16="http://schemas.microsoft.com/office/drawing/2014/main" val="1062193965"/>
                  </a:ext>
                </a:extLst>
              </a:tr>
              <a:tr h="256726">
                <a:tc>
                  <a:txBody>
                    <a:bodyPr/>
                    <a:lstStyle/>
                    <a:p>
                      <a:r>
                        <a:rPr lang="en-US" sz="1100" b="1"/>
                        <a:t>Branford High</a:t>
                      </a:r>
                      <a:endParaRPr lang="en-US" sz="1100"/>
                    </a:p>
                  </a:txBody>
                  <a:tcPr marL="54530" marR="54530" marT="27265" marB="27265" anchor="ctr">
                    <a:lnL>
                      <a:noFill/>
                    </a:lnL>
                    <a:lnR>
                      <a:noFill/>
                    </a:lnR>
                    <a:lnT>
                      <a:noFill/>
                    </a:lnT>
                    <a:lnB>
                      <a:noFill/>
                    </a:lnB>
                  </a:tcPr>
                </a:tc>
                <a:tc>
                  <a:txBody>
                    <a:bodyPr/>
                    <a:lstStyle/>
                    <a:p>
                      <a:r>
                        <a:rPr lang="en-US" sz="1100"/>
                        <a:t>806</a:t>
                      </a:r>
                    </a:p>
                  </a:txBody>
                  <a:tcPr marL="54530" marR="54530" marT="27265" marB="27265" anchor="ctr">
                    <a:lnL>
                      <a:noFill/>
                    </a:lnL>
                    <a:lnR>
                      <a:noFill/>
                    </a:lnR>
                    <a:lnT>
                      <a:noFill/>
                    </a:lnT>
                    <a:lnB>
                      <a:noFill/>
                    </a:lnB>
                  </a:tcPr>
                </a:tc>
                <a:tc>
                  <a:txBody>
                    <a:bodyPr/>
                    <a:lstStyle/>
                    <a:p>
                      <a:r>
                        <a:rPr lang="en-US" sz="1100"/>
                        <a:t>829</a:t>
                      </a:r>
                    </a:p>
                  </a:txBody>
                  <a:tcPr marL="54530" marR="54530" marT="27265" marB="27265" anchor="ctr">
                    <a:lnL>
                      <a:noFill/>
                    </a:lnL>
                    <a:lnR>
                      <a:noFill/>
                    </a:lnR>
                    <a:lnT>
                      <a:noFill/>
                    </a:lnT>
                    <a:lnB>
                      <a:noFill/>
                    </a:lnB>
                  </a:tcPr>
                </a:tc>
                <a:tc>
                  <a:txBody>
                    <a:bodyPr/>
                    <a:lstStyle/>
                    <a:p>
                      <a:r>
                        <a:rPr lang="en-US" sz="1100" b="1"/>
                        <a:t>+23</a:t>
                      </a:r>
                      <a:endParaRPr lang="en-US" sz="1100"/>
                    </a:p>
                  </a:txBody>
                  <a:tcPr marL="54530" marR="54530" marT="27265" marB="27265" anchor="ctr">
                    <a:lnL>
                      <a:noFill/>
                    </a:lnL>
                    <a:lnR>
                      <a:noFill/>
                    </a:lnR>
                    <a:lnT>
                      <a:noFill/>
                    </a:lnT>
                    <a:lnB>
                      <a:noFill/>
                    </a:lnB>
                  </a:tcPr>
                </a:tc>
                <a:tc>
                  <a:txBody>
                    <a:bodyPr/>
                    <a:lstStyle/>
                    <a:p>
                      <a:r>
                        <a:rPr lang="en-US" sz="1100"/>
                        <a:t>+2.9%</a:t>
                      </a:r>
                    </a:p>
                  </a:txBody>
                  <a:tcPr marL="54530" marR="54530" marT="27265" marB="27265" anchor="ctr">
                    <a:lnL>
                      <a:noFill/>
                    </a:lnL>
                    <a:lnR>
                      <a:noFill/>
                    </a:lnR>
                    <a:lnT>
                      <a:noFill/>
                    </a:lnT>
                    <a:lnB>
                      <a:noFill/>
                    </a:lnB>
                  </a:tcPr>
                </a:tc>
                <a:extLst>
                  <a:ext uri="{0D108BD9-81ED-4DB2-BD59-A6C34878D82A}">
                    <a16:rowId xmlns:a16="http://schemas.microsoft.com/office/drawing/2014/main" val="1402167247"/>
                  </a:ext>
                </a:extLst>
              </a:tr>
              <a:tr h="644154">
                <a:tc>
                  <a:txBody>
                    <a:bodyPr/>
                    <a:lstStyle/>
                    <a:p>
                      <a:r>
                        <a:rPr lang="en-US" sz="1100" b="1"/>
                        <a:t>RIVEROAK Technical College</a:t>
                      </a:r>
                      <a:endParaRPr lang="en-US" sz="1100"/>
                    </a:p>
                  </a:txBody>
                  <a:tcPr marL="54530" marR="54530" marT="27265" marB="27265" anchor="ctr">
                    <a:lnL>
                      <a:noFill/>
                    </a:lnL>
                    <a:lnR>
                      <a:noFill/>
                    </a:lnR>
                    <a:lnT>
                      <a:noFill/>
                    </a:lnT>
                    <a:lnB>
                      <a:noFill/>
                    </a:lnB>
                  </a:tcPr>
                </a:tc>
                <a:tc>
                  <a:txBody>
                    <a:bodyPr/>
                    <a:lstStyle/>
                    <a:p>
                      <a:r>
                        <a:rPr lang="en-US" sz="1100"/>
                        <a:t>537</a:t>
                      </a:r>
                    </a:p>
                  </a:txBody>
                  <a:tcPr marL="54530" marR="54530" marT="27265" marB="27265" anchor="ctr">
                    <a:lnL>
                      <a:noFill/>
                    </a:lnL>
                    <a:lnR>
                      <a:noFill/>
                    </a:lnR>
                    <a:lnT>
                      <a:noFill/>
                    </a:lnT>
                    <a:lnB>
                      <a:noFill/>
                    </a:lnB>
                  </a:tcPr>
                </a:tc>
                <a:tc>
                  <a:txBody>
                    <a:bodyPr/>
                    <a:lstStyle/>
                    <a:p>
                      <a:r>
                        <a:rPr lang="en-US" sz="1100"/>
                        <a:t>442</a:t>
                      </a:r>
                    </a:p>
                  </a:txBody>
                  <a:tcPr marL="54530" marR="54530" marT="27265" marB="27265" anchor="ctr">
                    <a:lnL>
                      <a:noFill/>
                    </a:lnL>
                    <a:lnR>
                      <a:noFill/>
                    </a:lnR>
                    <a:lnT>
                      <a:noFill/>
                    </a:lnT>
                    <a:lnB>
                      <a:noFill/>
                    </a:lnB>
                  </a:tcPr>
                </a:tc>
                <a:tc>
                  <a:txBody>
                    <a:bodyPr/>
                    <a:lstStyle/>
                    <a:p>
                      <a:r>
                        <a:rPr lang="en-US" sz="1100" b="1"/>
                        <a:t>−95</a:t>
                      </a:r>
                      <a:endParaRPr lang="en-US" sz="1100"/>
                    </a:p>
                  </a:txBody>
                  <a:tcPr marL="54530" marR="54530" marT="27265" marB="27265" anchor="ctr">
                    <a:lnL>
                      <a:noFill/>
                    </a:lnL>
                    <a:lnR>
                      <a:noFill/>
                    </a:lnR>
                    <a:lnT>
                      <a:noFill/>
                    </a:lnT>
                    <a:lnB>
                      <a:noFill/>
                    </a:lnB>
                  </a:tcPr>
                </a:tc>
                <a:tc>
                  <a:txBody>
                    <a:bodyPr/>
                    <a:lstStyle/>
                    <a:p>
                      <a:r>
                        <a:rPr lang="en-US" sz="1100"/>
                        <a:t>−17.7%</a:t>
                      </a:r>
                    </a:p>
                  </a:txBody>
                  <a:tcPr marL="54530" marR="54530" marT="27265" marB="27265" anchor="ctr">
                    <a:lnL>
                      <a:noFill/>
                    </a:lnL>
                    <a:lnR>
                      <a:noFill/>
                    </a:lnR>
                    <a:lnT>
                      <a:noFill/>
                    </a:lnT>
                    <a:lnB>
                      <a:noFill/>
                    </a:lnB>
                  </a:tcPr>
                </a:tc>
                <a:extLst>
                  <a:ext uri="{0D108BD9-81ED-4DB2-BD59-A6C34878D82A}">
                    <a16:rowId xmlns:a16="http://schemas.microsoft.com/office/drawing/2014/main" val="3458170070"/>
                  </a:ext>
                </a:extLst>
              </a:tr>
              <a:tr h="450440">
                <a:tc>
                  <a:txBody>
                    <a:bodyPr/>
                    <a:lstStyle/>
                    <a:p>
                      <a:r>
                        <a:rPr lang="en-US" sz="1100" b="1"/>
                        <a:t>Suwannee High</a:t>
                      </a:r>
                      <a:endParaRPr lang="en-US" sz="1100"/>
                    </a:p>
                  </a:txBody>
                  <a:tcPr marL="54530" marR="54530" marT="27265" marB="27265" anchor="ctr">
                    <a:lnL>
                      <a:noFill/>
                    </a:lnL>
                    <a:lnR>
                      <a:noFill/>
                    </a:lnR>
                    <a:lnT>
                      <a:noFill/>
                    </a:lnT>
                    <a:lnB>
                      <a:noFill/>
                    </a:lnB>
                  </a:tcPr>
                </a:tc>
                <a:tc>
                  <a:txBody>
                    <a:bodyPr/>
                    <a:lstStyle/>
                    <a:p>
                      <a:r>
                        <a:rPr lang="en-US" sz="1100"/>
                        <a:t>1,196</a:t>
                      </a:r>
                    </a:p>
                  </a:txBody>
                  <a:tcPr marL="54530" marR="54530" marT="27265" marB="27265" anchor="ctr">
                    <a:lnL>
                      <a:noFill/>
                    </a:lnL>
                    <a:lnR>
                      <a:noFill/>
                    </a:lnR>
                    <a:lnT>
                      <a:noFill/>
                    </a:lnT>
                    <a:lnB>
                      <a:noFill/>
                    </a:lnB>
                  </a:tcPr>
                </a:tc>
                <a:tc>
                  <a:txBody>
                    <a:bodyPr/>
                    <a:lstStyle/>
                    <a:p>
                      <a:r>
                        <a:rPr lang="en-US" sz="1100"/>
                        <a:t>1,182</a:t>
                      </a:r>
                    </a:p>
                  </a:txBody>
                  <a:tcPr marL="54530" marR="54530" marT="27265" marB="27265" anchor="ctr">
                    <a:lnL>
                      <a:noFill/>
                    </a:lnL>
                    <a:lnR>
                      <a:noFill/>
                    </a:lnR>
                    <a:lnT>
                      <a:noFill/>
                    </a:lnT>
                    <a:lnB>
                      <a:noFill/>
                    </a:lnB>
                  </a:tcPr>
                </a:tc>
                <a:tc>
                  <a:txBody>
                    <a:bodyPr/>
                    <a:lstStyle/>
                    <a:p>
                      <a:r>
                        <a:rPr lang="en-US" sz="1100" b="1"/>
                        <a:t>−14</a:t>
                      </a:r>
                      <a:endParaRPr lang="en-US" sz="1100"/>
                    </a:p>
                  </a:txBody>
                  <a:tcPr marL="54530" marR="54530" marT="27265" marB="27265" anchor="ctr">
                    <a:lnL>
                      <a:noFill/>
                    </a:lnL>
                    <a:lnR>
                      <a:noFill/>
                    </a:lnR>
                    <a:lnT>
                      <a:noFill/>
                    </a:lnT>
                    <a:lnB>
                      <a:noFill/>
                    </a:lnB>
                  </a:tcPr>
                </a:tc>
                <a:tc>
                  <a:txBody>
                    <a:bodyPr/>
                    <a:lstStyle/>
                    <a:p>
                      <a:r>
                        <a:rPr lang="en-US" sz="1100"/>
                        <a:t>−1.2%</a:t>
                      </a:r>
                    </a:p>
                  </a:txBody>
                  <a:tcPr marL="54530" marR="54530" marT="27265" marB="27265" anchor="ctr">
                    <a:lnL>
                      <a:noFill/>
                    </a:lnL>
                    <a:lnR>
                      <a:noFill/>
                    </a:lnR>
                    <a:lnT>
                      <a:noFill/>
                    </a:lnT>
                    <a:lnB>
                      <a:noFill/>
                    </a:lnB>
                  </a:tcPr>
                </a:tc>
                <a:extLst>
                  <a:ext uri="{0D108BD9-81ED-4DB2-BD59-A6C34878D82A}">
                    <a16:rowId xmlns:a16="http://schemas.microsoft.com/office/drawing/2014/main" val="3822023949"/>
                  </a:ext>
                </a:extLst>
              </a:tr>
              <a:tr h="450440">
                <a:tc>
                  <a:txBody>
                    <a:bodyPr/>
                    <a:lstStyle/>
                    <a:p>
                      <a:r>
                        <a:rPr lang="en-US" sz="1100" b="1"/>
                        <a:t>Suwannee Middle</a:t>
                      </a:r>
                      <a:endParaRPr lang="en-US" sz="1100"/>
                    </a:p>
                  </a:txBody>
                  <a:tcPr marL="54530" marR="54530" marT="27265" marB="27265" anchor="ctr">
                    <a:lnL>
                      <a:noFill/>
                    </a:lnL>
                    <a:lnR>
                      <a:noFill/>
                    </a:lnR>
                    <a:lnT>
                      <a:noFill/>
                    </a:lnT>
                    <a:lnB>
                      <a:noFill/>
                    </a:lnB>
                  </a:tcPr>
                </a:tc>
                <a:tc>
                  <a:txBody>
                    <a:bodyPr/>
                    <a:lstStyle/>
                    <a:p>
                      <a:r>
                        <a:rPr lang="en-US" sz="1100"/>
                        <a:t>970</a:t>
                      </a:r>
                    </a:p>
                  </a:txBody>
                  <a:tcPr marL="54530" marR="54530" marT="27265" marB="27265" anchor="ctr">
                    <a:lnL>
                      <a:noFill/>
                    </a:lnL>
                    <a:lnR>
                      <a:noFill/>
                    </a:lnR>
                    <a:lnT>
                      <a:noFill/>
                    </a:lnT>
                    <a:lnB>
                      <a:noFill/>
                    </a:lnB>
                  </a:tcPr>
                </a:tc>
                <a:tc>
                  <a:txBody>
                    <a:bodyPr/>
                    <a:lstStyle/>
                    <a:p>
                      <a:r>
                        <a:rPr lang="en-US" sz="1100"/>
                        <a:t>915</a:t>
                      </a:r>
                    </a:p>
                  </a:txBody>
                  <a:tcPr marL="54530" marR="54530" marT="27265" marB="27265" anchor="ctr">
                    <a:lnL>
                      <a:noFill/>
                    </a:lnL>
                    <a:lnR>
                      <a:noFill/>
                    </a:lnR>
                    <a:lnT>
                      <a:noFill/>
                    </a:lnT>
                    <a:lnB>
                      <a:noFill/>
                    </a:lnB>
                  </a:tcPr>
                </a:tc>
                <a:tc>
                  <a:txBody>
                    <a:bodyPr/>
                    <a:lstStyle/>
                    <a:p>
                      <a:r>
                        <a:rPr lang="en-US" sz="1100" b="1"/>
                        <a:t>−55</a:t>
                      </a:r>
                      <a:endParaRPr lang="en-US" sz="1100"/>
                    </a:p>
                  </a:txBody>
                  <a:tcPr marL="54530" marR="54530" marT="27265" marB="27265" anchor="ctr">
                    <a:lnL>
                      <a:noFill/>
                    </a:lnL>
                    <a:lnR>
                      <a:noFill/>
                    </a:lnR>
                    <a:lnT>
                      <a:noFill/>
                    </a:lnT>
                    <a:lnB>
                      <a:noFill/>
                    </a:lnB>
                  </a:tcPr>
                </a:tc>
                <a:tc>
                  <a:txBody>
                    <a:bodyPr/>
                    <a:lstStyle/>
                    <a:p>
                      <a:r>
                        <a:rPr lang="en-US" sz="1100"/>
                        <a:t>−5.7%</a:t>
                      </a:r>
                    </a:p>
                  </a:txBody>
                  <a:tcPr marL="54530" marR="54530" marT="27265" marB="27265" anchor="ctr">
                    <a:lnL>
                      <a:noFill/>
                    </a:lnL>
                    <a:lnR>
                      <a:noFill/>
                    </a:lnR>
                    <a:lnT>
                      <a:noFill/>
                    </a:lnT>
                    <a:lnB>
                      <a:noFill/>
                    </a:lnB>
                  </a:tcPr>
                </a:tc>
                <a:extLst>
                  <a:ext uri="{0D108BD9-81ED-4DB2-BD59-A6C34878D82A}">
                    <a16:rowId xmlns:a16="http://schemas.microsoft.com/office/drawing/2014/main" val="1482032987"/>
                  </a:ext>
                </a:extLst>
              </a:tr>
              <a:tr h="450440">
                <a:tc>
                  <a:txBody>
                    <a:bodyPr/>
                    <a:lstStyle/>
                    <a:p>
                      <a:r>
                        <a:rPr lang="en-US" sz="1100" b="1"/>
                        <a:t>Suwannee Opportunity</a:t>
                      </a:r>
                      <a:endParaRPr lang="en-US" sz="1100"/>
                    </a:p>
                  </a:txBody>
                  <a:tcPr marL="54530" marR="54530" marT="27265" marB="27265" anchor="ctr">
                    <a:lnL>
                      <a:noFill/>
                    </a:lnL>
                    <a:lnR>
                      <a:noFill/>
                    </a:lnR>
                    <a:lnT>
                      <a:noFill/>
                    </a:lnT>
                    <a:lnB>
                      <a:noFill/>
                    </a:lnB>
                  </a:tcPr>
                </a:tc>
                <a:tc>
                  <a:txBody>
                    <a:bodyPr/>
                    <a:lstStyle/>
                    <a:p>
                      <a:r>
                        <a:rPr lang="en-US" sz="1100"/>
                        <a:t>62</a:t>
                      </a:r>
                    </a:p>
                  </a:txBody>
                  <a:tcPr marL="54530" marR="54530" marT="27265" marB="27265" anchor="ctr">
                    <a:lnL>
                      <a:noFill/>
                    </a:lnL>
                    <a:lnR>
                      <a:noFill/>
                    </a:lnR>
                    <a:lnT>
                      <a:noFill/>
                    </a:lnT>
                    <a:lnB>
                      <a:noFill/>
                    </a:lnB>
                  </a:tcPr>
                </a:tc>
                <a:tc>
                  <a:txBody>
                    <a:bodyPr/>
                    <a:lstStyle/>
                    <a:p>
                      <a:r>
                        <a:rPr lang="en-US" sz="1100"/>
                        <a:t>54</a:t>
                      </a:r>
                    </a:p>
                  </a:txBody>
                  <a:tcPr marL="54530" marR="54530" marT="27265" marB="27265" anchor="ctr">
                    <a:lnL>
                      <a:noFill/>
                    </a:lnL>
                    <a:lnR>
                      <a:noFill/>
                    </a:lnR>
                    <a:lnT>
                      <a:noFill/>
                    </a:lnT>
                    <a:lnB>
                      <a:noFill/>
                    </a:lnB>
                  </a:tcPr>
                </a:tc>
                <a:tc>
                  <a:txBody>
                    <a:bodyPr/>
                    <a:lstStyle/>
                    <a:p>
                      <a:r>
                        <a:rPr lang="en-US" sz="1100" b="1"/>
                        <a:t>−8</a:t>
                      </a:r>
                      <a:endParaRPr lang="en-US" sz="1100"/>
                    </a:p>
                  </a:txBody>
                  <a:tcPr marL="54530" marR="54530" marT="27265" marB="27265" anchor="ctr">
                    <a:lnL>
                      <a:noFill/>
                    </a:lnL>
                    <a:lnR>
                      <a:noFill/>
                    </a:lnR>
                    <a:lnT>
                      <a:noFill/>
                    </a:lnT>
                    <a:lnB>
                      <a:noFill/>
                    </a:lnB>
                  </a:tcPr>
                </a:tc>
                <a:tc>
                  <a:txBody>
                    <a:bodyPr/>
                    <a:lstStyle/>
                    <a:p>
                      <a:r>
                        <a:rPr lang="en-US" sz="1100"/>
                        <a:t>−12.9%</a:t>
                      </a:r>
                    </a:p>
                  </a:txBody>
                  <a:tcPr marL="54530" marR="54530" marT="27265" marB="27265" anchor="ctr">
                    <a:lnL>
                      <a:noFill/>
                    </a:lnL>
                    <a:lnR>
                      <a:noFill/>
                    </a:lnR>
                    <a:lnT>
                      <a:noFill/>
                    </a:lnT>
                    <a:lnB>
                      <a:noFill/>
                    </a:lnB>
                  </a:tcPr>
                </a:tc>
                <a:extLst>
                  <a:ext uri="{0D108BD9-81ED-4DB2-BD59-A6C34878D82A}">
                    <a16:rowId xmlns:a16="http://schemas.microsoft.com/office/drawing/2014/main" val="3448280151"/>
                  </a:ext>
                </a:extLst>
              </a:tr>
              <a:tr h="644154">
                <a:tc>
                  <a:txBody>
                    <a:bodyPr/>
                    <a:lstStyle/>
                    <a:p>
                      <a:r>
                        <a:rPr lang="en-US" sz="1100" b="1"/>
                        <a:t>Suwannee Pineview Elementary</a:t>
                      </a:r>
                      <a:endParaRPr lang="en-US" sz="1100"/>
                    </a:p>
                  </a:txBody>
                  <a:tcPr marL="54530" marR="54530" marT="27265" marB="27265" anchor="ctr">
                    <a:lnL>
                      <a:noFill/>
                    </a:lnL>
                    <a:lnR>
                      <a:noFill/>
                    </a:lnR>
                    <a:lnT>
                      <a:noFill/>
                    </a:lnT>
                    <a:lnB>
                      <a:noFill/>
                    </a:lnB>
                  </a:tcPr>
                </a:tc>
                <a:tc>
                  <a:txBody>
                    <a:bodyPr/>
                    <a:lstStyle/>
                    <a:p>
                      <a:r>
                        <a:rPr lang="en-US" sz="1100"/>
                        <a:t>663</a:t>
                      </a:r>
                    </a:p>
                  </a:txBody>
                  <a:tcPr marL="54530" marR="54530" marT="27265" marB="27265" anchor="ctr">
                    <a:lnL>
                      <a:noFill/>
                    </a:lnL>
                    <a:lnR>
                      <a:noFill/>
                    </a:lnR>
                    <a:lnT>
                      <a:noFill/>
                    </a:lnT>
                    <a:lnB>
                      <a:noFill/>
                    </a:lnB>
                  </a:tcPr>
                </a:tc>
                <a:tc>
                  <a:txBody>
                    <a:bodyPr/>
                    <a:lstStyle/>
                    <a:p>
                      <a:r>
                        <a:rPr lang="en-US" sz="1100"/>
                        <a:t>624</a:t>
                      </a:r>
                    </a:p>
                  </a:txBody>
                  <a:tcPr marL="54530" marR="54530" marT="27265" marB="27265" anchor="ctr">
                    <a:lnL>
                      <a:noFill/>
                    </a:lnL>
                    <a:lnR>
                      <a:noFill/>
                    </a:lnR>
                    <a:lnT>
                      <a:noFill/>
                    </a:lnT>
                    <a:lnB>
                      <a:noFill/>
                    </a:lnB>
                  </a:tcPr>
                </a:tc>
                <a:tc>
                  <a:txBody>
                    <a:bodyPr/>
                    <a:lstStyle/>
                    <a:p>
                      <a:r>
                        <a:rPr lang="en-US" sz="1100" b="1"/>
                        <a:t>−39</a:t>
                      </a:r>
                      <a:endParaRPr lang="en-US" sz="1100"/>
                    </a:p>
                  </a:txBody>
                  <a:tcPr marL="54530" marR="54530" marT="27265" marB="27265" anchor="ctr">
                    <a:lnL>
                      <a:noFill/>
                    </a:lnL>
                    <a:lnR>
                      <a:noFill/>
                    </a:lnR>
                    <a:lnT>
                      <a:noFill/>
                    </a:lnT>
                    <a:lnB>
                      <a:noFill/>
                    </a:lnB>
                  </a:tcPr>
                </a:tc>
                <a:tc>
                  <a:txBody>
                    <a:bodyPr/>
                    <a:lstStyle/>
                    <a:p>
                      <a:r>
                        <a:rPr lang="en-US" sz="1100"/>
                        <a:t>−5.9%</a:t>
                      </a:r>
                    </a:p>
                  </a:txBody>
                  <a:tcPr marL="54530" marR="54530" marT="27265" marB="27265" anchor="ctr">
                    <a:lnL>
                      <a:noFill/>
                    </a:lnL>
                    <a:lnR>
                      <a:noFill/>
                    </a:lnR>
                    <a:lnT>
                      <a:noFill/>
                    </a:lnT>
                    <a:lnB>
                      <a:noFill/>
                    </a:lnB>
                  </a:tcPr>
                </a:tc>
                <a:extLst>
                  <a:ext uri="{0D108BD9-81ED-4DB2-BD59-A6C34878D82A}">
                    <a16:rowId xmlns:a16="http://schemas.microsoft.com/office/drawing/2014/main" val="3307278405"/>
                  </a:ext>
                </a:extLst>
              </a:tr>
              <a:tr h="644154">
                <a:tc>
                  <a:txBody>
                    <a:bodyPr/>
                    <a:lstStyle/>
                    <a:p>
                      <a:r>
                        <a:rPr lang="en-US" sz="1100" b="1"/>
                        <a:t>Suwannee Riverside Elementary</a:t>
                      </a:r>
                      <a:endParaRPr lang="en-US" sz="1100"/>
                    </a:p>
                  </a:txBody>
                  <a:tcPr marL="54530" marR="54530" marT="27265" marB="27265" anchor="ctr">
                    <a:lnL>
                      <a:noFill/>
                    </a:lnL>
                    <a:lnR>
                      <a:noFill/>
                    </a:lnR>
                    <a:lnT>
                      <a:noFill/>
                    </a:lnT>
                    <a:lnB>
                      <a:noFill/>
                    </a:lnB>
                  </a:tcPr>
                </a:tc>
                <a:tc>
                  <a:txBody>
                    <a:bodyPr/>
                    <a:lstStyle/>
                    <a:p>
                      <a:r>
                        <a:rPr lang="en-US" sz="1100"/>
                        <a:t>901</a:t>
                      </a:r>
                    </a:p>
                  </a:txBody>
                  <a:tcPr marL="54530" marR="54530" marT="27265" marB="27265" anchor="ctr">
                    <a:lnL>
                      <a:noFill/>
                    </a:lnL>
                    <a:lnR>
                      <a:noFill/>
                    </a:lnR>
                    <a:lnT>
                      <a:noFill/>
                    </a:lnT>
                    <a:lnB>
                      <a:noFill/>
                    </a:lnB>
                  </a:tcPr>
                </a:tc>
                <a:tc>
                  <a:txBody>
                    <a:bodyPr/>
                    <a:lstStyle/>
                    <a:p>
                      <a:r>
                        <a:rPr lang="en-US" sz="1100"/>
                        <a:t>881</a:t>
                      </a:r>
                    </a:p>
                  </a:txBody>
                  <a:tcPr marL="54530" marR="54530" marT="27265" marB="27265" anchor="ctr">
                    <a:lnL>
                      <a:noFill/>
                    </a:lnL>
                    <a:lnR>
                      <a:noFill/>
                    </a:lnR>
                    <a:lnT>
                      <a:noFill/>
                    </a:lnT>
                    <a:lnB>
                      <a:noFill/>
                    </a:lnB>
                  </a:tcPr>
                </a:tc>
                <a:tc>
                  <a:txBody>
                    <a:bodyPr/>
                    <a:lstStyle/>
                    <a:p>
                      <a:r>
                        <a:rPr lang="en-US" sz="1100" b="1"/>
                        <a:t>−20</a:t>
                      </a:r>
                      <a:endParaRPr lang="en-US" sz="1100"/>
                    </a:p>
                  </a:txBody>
                  <a:tcPr marL="54530" marR="54530" marT="27265" marB="27265" anchor="ctr">
                    <a:lnL>
                      <a:noFill/>
                    </a:lnL>
                    <a:lnR>
                      <a:noFill/>
                    </a:lnR>
                    <a:lnT>
                      <a:noFill/>
                    </a:lnT>
                    <a:lnB>
                      <a:noFill/>
                    </a:lnB>
                  </a:tcPr>
                </a:tc>
                <a:tc>
                  <a:txBody>
                    <a:bodyPr/>
                    <a:lstStyle/>
                    <a:p>
                      <a:r>
                        <a:rPr lang="en-US" sz="1100"/>
                        <a:t>−2.2%</a:t>
                      </a:r>
                    </a:p>
                  </a:txBody>
                  <a:tcPr marL="54530" marR="54530" marT="27265" marB="27265" anchor="ctr">
                    <a:lnL>
                      <a:noFill/>
                    </a:lnL>
                    <a:lnR>
                      <a:noFill/>
                    </a:lnR>
                    <a:lnT>
                      <a:noFill/>
                    </a:lnT>
                    <a:lnB>
                      <a:noFill/>
                    </a:lnB>
                  </a:tcPr>
                </a:tc>
                <a:extLst>
                  <a:ext uri="{0D108BD9-81ED-4DB2-BD59-A6C34878D82A}">
                    <a16:rowId xmlns:a16="http://schemas.microsoft.com/office/drawing/2014/main" val="795902912"/>
                  </a:ext>
                </a:extLst>
              </a:tr>
              <a:tr h="644154">
                <a:tc>
                  <a:txBody>
                    <a:bodyPr/>
                    <a:lstStyle/>
                    <a:p>
                      <a:r>
                        <a:rPr lang="en-US" sz="1100" b="1"/>
                        <a:t>Suwannee Springcrest Elementary</a:t>
                      </a:r>
                      <a:endParaRPr lang="en-US" sz="1100"/>
                    </a:p>
                  </a:txBody>
                  <a:tcPr marL="54530" marR="54530" marT="27265" marB="27265" anchor="ctr">
                    <a:lnL>
                      <a:noFill/>
                    </a:lnL>
                    <a:lnR>
                      <a:noFill/>
                    </a:lnR>
                    <a:lnT>
                      <a:noFill/>
                    </a:lnT>
                    <a:lnB>
                      <a:noFill/>
                    </a:lnB>
                  </a:tcPr>
                </a:tc>
                <a:tc>
                  <a:txBody>
                    <a:bodyPr/>
                    <a:lstStyle/>
                    <a:p>
                      <a:r>
                        <a:rPr lang="en-US" sz="1100"/>
                        <a:t>608</a:t>
                      </a:r>
                    </a:p>
                  </a:txBody>
                  <a:tcPr marL="54530" marR="54530" marT="27265" marB="27265" anchor="ctr">
                    <a:lnL>
                      <a:noFill/>
                    </a:lnL>
                    <a:lnR>
                      <a:noFill/>
                    </a:lnR>
                    <a:lnT>
                      <a:noFill/>
                    </a:lnT>
                    <a:lnB>
                      <a:noFill/>
                    </a:lnB>
                  </a:tcPr>
                </a:tc>
                <a:tc>
                  <a:txBody>
                    <a:bodyPr/>
                    <a:lstStyle/>
                    <a:p>
                      <a:r>
                        <a:rPr lang="en-US" sz="1100"/>
                        <a:t>594</a:t>
                      </a:r>
                    </a:p>
                  </a:txBody>
                  <a:tcPr marL="54530" marR="54530" marT="27265" marB="27265" anchor="ctr">
                    <a:lnL>
                      <a:noFill/>
                    </a:lnL>
                    <a:lnR>
                      <a:noFill/>
                    </a:lnR>
                    <a:lnT>
                      <a:noFill/>
                    </a:lnT>
                    <a:lnB>
                      <a:noFill/>
                    </a:lnB>
                  </a:tcPr>
                </a:tc>
                <a:tc>
                  <a:txBody>
                    <a:bodyPr/>
                    <a:lstStyle/>
                    <a:p>
                      <a:r>
                        <a:rPr lang="en-US" sz="1100" b="1"/>
                        <a:t>−14</a:t>
                      </a:r>
                      <a:endParaRPr lang="en-US" sz="1100"/>
                    </a:p>
                  </a:txBody>
                  <a:tcPr marL="54530" marR="54530" marT="27265" marB="27265" anchor="ctr">
                    <a:lnL>
                      <a:noFill/>
                    </a:lnL>
                    <a:lnR>
                      <a:noFill/>
                    </a:lnR>
                    <a:lnT>
                      <a:noFill/>
                    </a:lnT>
                    <a:lnB>
                      <a:noFill/>
                    </a:lnB>
                  </a:tcPr>
                </a:tc>
                <a:tc>
                  <a:txBody>
                    <a:bodyPr/>
                    <a:lstStyle/>
                    <a:p>
                      <a:r>
                        <a:rPr lang="en-US" sz="1100"/>
                        <a:t>−2.3%</a:t>
                      </a:r>
                    </a:p>
                  </a:txBody>
                  <a:tcPr marL="54530" marR="54530" marT="27265" marB="27265" anchor="ctr">
                    <a:lnL>
                      <a:noFill/>
                    </a:lnL>
                    <a:lnR>
                      <a:noFill/>
                    </a:lnR>
                    <a:lnT>
                      <a:noFill/>
                    </a:lnT>
                    <a:lnB>
                      <a:noFill/>
                    </a:lnB>
                  </a:tcPr>
                </a:tc>
                <a:extLst>
                  <a:ext uri="{0D108BD9-81ED-4DB2-BD59-A6C34878D82A}">
                    <a16:rowId xmlns:a16="http://schemas.microsoft.com/office/drawing/2014/main" val="1202096017"/>
                  </a:ext>
                </a:extLst>
              </a:tr>
              <a:tr h="256726">
                <a:tc>
                  <a:txBody>
                    <a:bodyPr/>
                    <a:lstStyle/>
                    <a:p>
                      <a:r>
                        <a:rPr lang="en-US" sz="1100" b="1"/>
                        <a:t>Total</a:t>
                      </a:r>
                      <a:endParaRPr lang="en-US" sz="1100"/>
                    </a:p>
                  </a:txBody>
                  <a:tcPr marL="54530" marR="54530" marT="27265" marB="27265" anchor="ctr">
                    <a:lnL>
                      <a:noFill/>
                    </a:lnL>
                    <a:lnR>
                      <a:noFill/>
                    </a:lnR>
                    <a:lnT>
                      <a:noFill/>
                    </a:lnT>
                    <a:lnB>
                      <a:noFill/>
                    </a:lnB>
                  </a:tcPr>
                </a:tc>
                <a:tc>
                  <a:txBody>
                    <a:bodyPr/>
                    <a:lstStyle/>
                    <a:p>
                      <a:r>
                        <a:rPr lang="en-US" sz="1100" b="1"/>
                        <a:t>6,305</a:t>
                      </a:r>
                      <a:endParaRPr lang="en-US" sz="1100"/>
                    </a:p>
                  </a:txBody>
                  <a:tcPr marL="54530" marR="54530" marT="27265" marB="27265" anchor="ctr">
                    <a:lnL>
                      <a:noFill/>
                    </a:lnL>
                    <a:lnR>
                      <a:noFill/>
                    </a:lnR>
                    <a:lnT>
                      <a:noFill/>
                    </a:lnT>
                    <a:lnB>
                      <a:noFill/>
                    </a:lnB>
                  </a:tcPr>
                </a:tc>
                <a:tc>
                  <a:txBody>
                    <a:bodyPr/>
                    <a:lstStyle/>
                    <a:p>
                      <a:r>
                        <a:rPr lang="en-US" sz="1100" b="1"/>
                        <a:t>6,069</a:t>
                      </a:r>
                      <a:endParaRPr lang="en-US" sz="1100"/>
                    </a:p>
                  </a:txBody>
                  <a:tcPr marL="54530" marR="54530" marT="27265" marB="27265" anchor="ctr">
                    <a:lnL>
                      <a:noFill/>
                    </a:lnL>
                    <a:lnR>
                      <a:noFill/>
                    </a:lnR>
                    <a:lnT>
                      <a:noFill/>
                    </a:lnT>
                    <a:lnB>
                      <a:noFill/>
                    </a:lnB>
                  </a:tcPr>
                </a:tc>
                <a:tc>
                  <a:txBody>
                    <a:bodyPr/>
                    <a:lstStyle/>
                    <a:p>
                      <a:r>
                        <a:rPr lang="en-US" sz="1100" b="1"/>
                        <a:t>−236</a:t>
                      </a:r>
                      <a:endParaRPr lang="en-US" sz="1100"/>
                    </a:p>
                  </a:txBody>
                  <a:tcPr marL="54530" marR="54530" marT="27265" marB="27265" anchor="ctr">
                    <a:lnL>
                      <a:noFill/>
                    </a:lnL>
                    <a:lnR>
                      <a:noFill/>
                    </a:lnR>
                    <a:lnT>
                      <a:noFill/>
                    </a:lnT>
                    <a:lnB>
                      <a:noFill/>
                    </a:lnB>
                  </a:tcPr>
                </a:tc>
                <a:tc>
                  <a:txBody>
                    <a:bodyPr/>
                    <a:lstStyle/>
                    <a:p>
                      <a:r>
                        <a:rPr lang="en-US" sz="1100" b="1" dirty="0"/>
                        <a:t>−3.7%</a:t>
                      </a:r>
                      <a:endParaRPr lang="en-US" sz="1100" dirty="0"/>
                    </a:p>
                  </a:txBody>
                  <a:tcPr marL="54530" marR="54530" marT="27265" marB="27265" anchor="ctr">
                    <a:lnL>
                      <a:noFill/>
                    </a:lnL>
                    <a:lnR>
                      <a:noFill/>
                    </a:lnR>
                    <a:lnT>
                      <a:noFill/>
                    </a:lnT>
                    <a:lnB>
                      <a:noFill/>
                    </a:lnB>
                  </a:tcPr>
                </a:tc>
                <a:extLst>
                  <a:ext uri="{0D108BD9-81ED-4DB2-BD59-A6C34878D82A}">
                    <a16:rowId xmlns:a16="http://schemas.microsoft.com/office/drawing/2014/main" val="90575819"/>
                  </a:ext>
                </a:extLst>
              </a:tr>
            </a:tbl>
          </a:graphicData>
        </a:graphic>
      </p:graphicFrame>
    </p:spTree>
    <p:extLst>
      <p:ext uri="{BB962C8B-B14F-4D97-AF65-F5344CB8AC3E}">
        <p14:creationId xmlns:p14="http://schemas.microsoft.com/office/powerpoint/2010/main" val="283099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4487CB9-BD83-4636-B02B-DB663DBF6916}"/>
              </a:ext>
            </a:extLst>
          </p:cNvPr>
          <p:cNvGraphicFramePr>
            <a:graphicFrameLocks noGrp="1"/>
          </p:cNvGraphicFramePr>
          <p:nvPr>
            <p:extLst>
              <p:ext uri="{D42A27DB-BD31-4B8C-83A1-F6EECF244321}">
                <p14:modId xmlns:p14="http://schemas.microsoft.com/office/powerpoint/2010/main" val="2297836724"/>
              </p:ext>
            </p:extLst>
          </p:nvPr>
        </p:nvGraphicFramePr>
        <p:xfrm>
          <a:off x="457200" y="30029"/>
          <a:ext cx="8229600" cy="4520142"/>
        </p:xfrm>
        <a:graphic>
          <a:graphicData uri="http://schemas.openxmlformats.org/drawingml/2006/table">
            <a:tbl>
              <a:tblPr/>
              <a:tblGrid>
                <a:gridCol w="4046561">
                  <a:extLst>
                    <a:ext uri="{9D8B030D-6E8A-4147-A177-3AD203B41FA5}">
                      <a16:colId xmlns:a16="http://schemas.microsoft.com/office/drawing/2014/main" val="2874293646"/>
                    </a:ext>
                  </a:extLst>
                </a:gridCol>
                <a:gridCol w="4183039">
                  <a:extLst>
                    <a:ext uri="{9D8B030D-6E8A-4147-A177-3AD203B41FA5}">
                      <a16:colId xmlns:a16="http://schemas.microsoft.com/office/drawing/2014/main" val="1982324469"/>
                    </a:ext>
                  </a:extLst>
                </a:gridCol>
              </a:tblGrid>
              <a:tr h="393056">
                <a:tc>
                  <a:txBody>
                    <a:bodyPr/>
                    <a:lstStyle/>
                    <a:p>
                      <a:r>
                        <a:rPr lang="en-US" b="1"/>
                        <a:t>Category</a:t>
                      </a:r>
                      <a:endParaRPr lang="en-US"/>
                    </a:p>
                  </a:txBody>
                  <a:tcPr anchor="ctr">
                    <a:lnL>
                      <a:noFill/>
                    </a:lnL>
                    <a:lnR>
                      <a:noFill/>
                    </a:lnR>
                    <a:lnT>
                      <a:noFill/>
                    </a:lnT>
                    <a:lnB>
                      <a:noFill/>
                    </a:lnB>
                  </a:tcPr>
                </a:tc>
                <a:tc>
                  <a:txBody>
                    <a:bodyPr/>
                    <a:lstStyle/>
                    <a:p>
                      <a:r>
                        <a:rPr lang="en-US" b="1"/>
                        <a:t>Approximate Cost per Student</a:t>
                      </a:r>
                      <a:endParaRPr lang="en-US"/>
                    </a:p>
                  </a:txBody>
                  <a:tcPr anchor="ctr">
                    <a:lnL>
                      <a:noFill/>
                    </a:lnL>
                    <a:lnR>
                      <a:noFill/>
                    </a:lnR>
                    <a:lnT>
                      <a:noFill/>
                    </a:lnT>
                    <a:lnB>
                      <a:noFill/>
                    </a:lnB>
                  </a:tcPr>
                </a:tc>
                <a:extLst>
                  <a:ext uri="{0D108BD9-81ED-4DB2-BD59-A6C34878D82A}">
                    <a16:rowId xmlns:a16="http://schemas.microsoft.com/office/drawing/2014/main" val="4288756503"/>
                  </a:ext>
                </a:extLst>
              </a:tr>
              <a:tr h="393056">
                <a:tc>
                  <a:txBody>
                    <a:bodyPr/>
                    <a:lstStyle/>
                    <a:p>
                      <a:r>
                        <a:rPr lang="en-US" b="1"/>
                        <a:t>Teacher &amp; Staff Salaries</a:t>
                      </a:r>
                      <a:endParaRPr lang="en-US"/>
                    </a:p>
                  </a:txBody>
                  <a:tcPr anchor="ctr">
                    <a:lnL>
                      <a:noFill/>
                    </a:lnL>
                    <a:lnR>
                      <a:noFill/>
                    </a:lnR>
                    <a:lnT>
                      <a:noFill/>
                    </a:lnT>
                    <a:lnB>
                      <a:noFill/>
                    </a:lnB>
                  </a:tcPr>
                </a:tc>
                <a:tc>
                  <a:txBody>
                    <a:bodyPr/>
                    <a:lstStyle/>
                    <a:p>
                      <a:r>
                        <a:rPr lang="en-US"/>
                        <a:t>$5,200</a:t>
                      </a:r>
                    </a:p>
                  </a:txBody>
                  <a:tcPr anchor="ctr">
                    <a:lnL>
                      <a:noFill/>
                    </a:lnL>
                    <a:lnR>
                      <a:noFill/>
                    </a:lnR>
                    <a:lnT>
                      <a:noFill/>
                    </a:lnT>
                    <a:lnB>
                      <a:noFill/>
                    </a:lnB>
                  </a:tcPr>
                </a:tc>
                <a:extLst>
                  <a:ext uri="{0D108BD9-81ED-4DB2-BD59-A6C34878D82A}">
                    <a16:rowId xmlns:a16="http://schemas.microsoft.com/office/drawing/2014/main" val="3658710102"/>
                  </a:ext>
                </a:extLst>
              </a:tr>
              <a:tr h="393056">
                <a:tc>
                  <a:txBody>
                    <a:bodyPr/>
                    <a:lstStyle/>
                    <a:p>
                      <a:r>
                        <a:rPr lang="en-US" b="1"/>
                        <a:t>Transportation</a:t>
                      </a:r>
                      <a:endParaRPr lang="en-US"/>
                    </a:p>
                  </a:txBody>
                  <a:tcPr anchor="ctr">
                    <a:lnL>
                      <a:noFill/>
                    </a:lnL>
                    <a:lnR>
                      <a:noFill/>
                    </a:lnR>
                    <a:lnT>
                      <a:noFill/>
                    </a:lnT>
                    <a:lnB>
                      <a:noFill/>
                    </a:lnB>
                  </a:tcPr>
                </a:tc>
                <a:tc>
                  <a:txBody>
                    <a:bodyPr/>
                    <a:lstStyle/>
                    <a:p>
                      <a:r>
                        <a:rPr lang="en-US"/>
                        <a:t>$500</a:t>
                      </a:r>
                    </a:p>
                  </a:txBody>
                  <a:tcPr anchor="ctr">
                    <a:lnL>
                      <a:noFill/>
                    </a:lnL>
                    <a:lnR>
                      <a:noFill/>
                    </a:lnR>
                    <a:lnT>
                      <a:noFill/>
                    </a:lnT>
                    <a:lnB>
                      <a:noFill/>
                    </a:lnB>
                  </a:tcPr>
                </a:tc>
                <a:extLst>
                  <a:ext uri="{0D108BD9-81ED-4DB2-BD59-A6C34878D82A}">
                    <a16:rowId xmlns:a16="http://schemas.microsoft.com/office/drawing/2014/main" val="3465863207"/>
                  </a:ext>
                </a:extLst>
              </a:tr>
              <a:tr h="393056">
                <a:tc>
                  <a:txBody>
                    <a:bodyPr/>
                    <a:lstStyle/>
                    <a:p>
                      <a:r>
                        <a:rPr lang="en-US" b="1"/>
                        <a:t>Facilities &amp; Utilities</a:t>
                      </a:r>
                      <a:endParaRPr lang="en-US"/>
                    </a:p>
                  </a:txBody>
                  <a:tcPr anchor="ctr">
                    <a:lnL>
                      <a:noFill/>
                    </a:lnL>
                    <a:lnR>
                      <a:noFill/>
                    </a:lnR>
                    <a:lnT>
                      <a:noFill/>
                    </a:lnT>
                    <a:lnB>
                      <a:noFill/>
                    </a:lnB>
                  </a:tcPr>
                </a:tc>
                <a:tc>
                  <a:txBody>
                    <a:bodyPr/>
                    <a:lstStyle/>
                    <a:p>
                      <a:r>
                        <a:rPr lang="en-US"/>
                        <a:t>$600</a:t>
                      </a:r>
                    </a:p>
                  </a:txBody>
                  <a:tcPr anchor="ctr">
                    <a:lnL>
                      <a:noFill/>
                    </a:lnL>
                    <a:lnR>
                      <a:noFill/>
                    </a:lnR>
                    <a:lnT>
                      <a:noFill/>
                    </a:lnT>
                    <a:lnB>
                      <a:noFill/>
                    </a:lnB>
                  </a:tcPr>
                </a:tc>
                <a:extLst>
                  <a:ext uri="{0D108BD9-81ED-4DB2-BD59-A6C34878D82A}">
                    <a16:rowId xmlns:a16="http://schemas.microsoft.com/office/drawing/2014/main" val="922922927"/>
                  </a:ext>
                </a:extLst>
              </a:tr>
              <a:tr h="393056">
                <a:tc>
                  <a:txBody>
                    <a:bodyPr/>
                    <a:lstStyle/>
                    <a:p>
                      <a:r>
                        <a:rPr lang="en-US" b="1" dirty="0"/>
                        <a:t>Instructional Materials &amp; Technology</a:t>
                      </a:r>
                      <a:endParaRPr lang="en-US" dirty="0"/>
                    </a:p>
                  </a:txBody>
                  <a:tcPr anchor="ctr">
                    <a:lnL>
                      <a:noFill/>
                    </a:lnL>
                    <a:lnR>
                      <a:noFill/>
                    </a:lnR>
                    <a:lnT>
                      <a:noFill/>
                    </a:lnT>
                    <a:lnB>
                      <a:noFill/>
                    </a:lnB>
                  </a:tcPr>
                </a:tc>
                <a:tc>
                  <a:txBody>
                    <a:bodyPr/>
                    <a:lstStyle/>
                    <a:p>
                      <a:r>
                        <a:rPr lang="en-US"/>
                        <a:t>$400</a:t>
                      </a:r>
                    </a:p>
                  </a:txBody>
                  <a:tcPr anchor="ctr">
                    <a:lnL>
                      <a:noFill/>
                    </a:lnL>
                    <a:lnR>
                      <a:noFill/>
                    </a:lnR>
                    <a:lnT>
                      <a:noFill/>
                    </a:lnT>
                    <a:lnB>
                      <a:noFill/>
                    </a:lnB>
                  </a:tcPr>
                </a:tc>
                <a:extLst>
                  <a:ext uri="{0D108BD9-81ED-4DB2-BD59-A6C34878D82A}">
                    <a16:rowId xmlns:a16="http://schemas.microsoft.com/office/drawing/2014/main" val="131952476"/>
                  </a:ext>
                </a:extLst>
              </a:tr>
              <a:tr h="687847">
                <a:tc>
                  <a:txBody>
                    <a:bodyPr/>
                    <a:lstStyle/>
                    <a:p>
                      <a:r>
                        <a:rPr lang="fr-FR" b="1"/>
                        <a:t>Support Services (counselors, aides, nurses)</a:t>
                      </a:r>
                      <a:endParaRPr lang="fr-FR"/>
                    </a:p>
                  </a:txBody>
                  <a:tcPr anchor="ctr">
                    <a:lnL>
                      <a:noFill/>
                    </a:lnL>
                    <a:lnR>
                      <a:noFill/>
                    </a:lnR>
                    <a:lnT>
                      <a:noFill/>
                    </a:lnT>
                    <a:lnB>
                      <a:noFill/>
                    </a:lnB>
                  </a:tcPr>
                </a:tc>
                <a:tc>
                  <a:txBody>
                    <a:bodyPr/>
                    <a:lstStyle/>
                    <a:p>
                      <a:r>
                        <a:rPr lang="en-US"/>
                        <a:t>$700</a:t>
                      </a:r>
                    </a:p>
                  </a:txBody>
                  <a:tcPr anchor="ctr">
                    <a:lnL>
                      <a:noFill/>
                    </a:lnL>
                    <a:lnR>
                      <a:noFill/>
                    </a:lnR>
                    <a:lnT>
                      <a:noFill/>
                    </a:lnT>
                    <a:lnB>
                      <a:noFill/>
                    </a:lnB>
                  </a:tcPr>
                </a:tc>
                <a:extLst>
                  <a:ext uri="{0D108BD9-81ED-4DB2-BD59-A6C34878D82A}">
                    <a16:rowId xmlns:a16="http://schemas.microsoft.com/office/drawing/2014/main" val="1609593479"/>
                  </a:ext>
                </a:extLst>
              </a:tr>
              <a:tr h="393056">
                <a:tc>
                  <a:txBody>
                    <a:bodyPr/>
                    <a:lstStyle/>
                    <a:p>
                      <a:r>
                        <a:rPr lang="en-US" b="1"/>
                        <a:t>Administration</a:t>
                      </a:r>
                      <a:endParaRPr lang="en-US"/>
                    </a:p>
                  </a:txBody>
                  <a:tcPr anchor="ctr">
                    <a:lnL>
                      <a:noFill/>
                    </a:lnL>
                    <a:lnR>
                      <a:noFill/>
                    </a:lnR>
                    <a:lnT>
                      <a:noFill/>
                    </a:lnT>
                    <a:lnB>
                      <a:noFill/>
                    </a:lnB>
                  </a:tcPr>
                </a:tc>
                <a:tc>
                  <a:txBody>
                    <a:bodyPr/>
                    <a:lstStyle/>
                    <a:p>
                      <a:r>
                        <a:rPr lang="en-US"/>
                        <a:t>$300</a:t>
                      </a:r>
                    </a:p>
                  </a:txBody>
                  <a:tcPr anchor="ctr">
                    <a:lnL>
                      <a:noFill/>
                    </a:lnL>
                    <a:lnR>
                      <a:noFill/>
                    </a:lnR>
                    <a:lnT>
                      <a:noFill/>
                    </a:lnT>
                    <a:lnB>
                      <a:noFill/>
                    </a:lnB>
                  </a:tcPr>
                </a:tc>
                <a:extLst>
                  <a:ext uri="{0D108BD9-81ED-4DB2-BD59-A6C34878D82A}">
                    <a16:rowId xmlns:a16="http://schemas.microsoft.com/office/drawing/2014/main" val="2585334459"/>
                  </a:ext>
                </a:extLst>
              </a:tr>
              <a:tr h="393056">
                <a:tc>
                  <a:txBody>
                    <a:bodyPr/>
                    <a:lstStyle/>
                    <a:p>
                      <a:r>
                        <a:rPr lang="en-US" b="1"/>
                        <a:t>Food Service</a:t>
                      </a:r>
                      <a:endParaRPr lang="en-US"/>
                    </a:p>
                  </a:txBody>
                  <a:tcPr anchor="ctr">
                    <a:lnL>
                      <a:noFill/>
                    </a:lnL>
                    <a:lnR>
                      <a:noFill/>
                    </a:lnR>
                    <a:lnT>
                      <a:noFill/>
                    </a:lnT>
                    <a:lnB>
                      <a:noFill/>
                    </a:lnB>
                  </a:tcPr>
                </a:tc>
                <a:tc>
                  <a:txBody>
                    <a:bodyPr/>
                    <a:lstStyle/>
                    <a:p>
                      <a:r>
                        <a:rPr lang="en-US"/>
                        <a:t>$300</a:t>
                      </a:r>
                    </a:p>
                  </a:txBody>
                  <a:tcPr anchor="ctr">
                    <a:lnL>
                      <a:noFill/>
                    </a:lnL>
                    <a:lnR>
                      <a:noFill/>
                    </a:lnR>
                    <a:lnT>
                      <a:noFill/>
                    </a:lnT>
                    <a:lnB>
                      <a:noFill/>
                    </a:lnB>
                  </a:tcPr>
                </a:tc>
                <a:extLst>
                  <a:ext uri="{0D108BD9-81ED-4DB2-BD59-A6C34878D82A}">
                    <a16:rowId xmlns:a16="http://schemas.microsoft.com/office/drawing/2014/main" val="1115593061"/>
                  </a:ext>
                </a:extLst>
              </a:tr>
              <a:tr h="687847">
                <a:tc>
                  <a:txBody>
                    <a:bodyPr/>
                    <a:lstStyle/>
                    <a:p>
                      <a:r>
                        <a:rPr lang="en-US" b="1" dirty="0"/>
                        <a:t>Other Costs (insurance, supplies, maintenance)</a:t>
                      </a:r>
                      <a:endParaRPr lang="en-US" dirty="0"/>
                    </a:p>
                  </a:txBody>
                  <a:tcPr anchor="ctr">
                    <a:lnL>
                      <a:noFill/>
                    </a:lnL>
                    <a:lnR>
                      <a:noFill/>
                    </a:lnR>
                    <a:lnT>
                      <a:noFill/>
                    </a:lnT>
                    <a:lnB>
                      <a:noFill/>
                    </a:lnB>
                  </a:tcPr>
                </a:tc>
                <a:tc>
                  <a:txBody>
                    <a:bodyPr/>
                    <a:lstStyle/>
                    <a:p>
                      <a:r>
                        <a:rPr lang="en-US"/>
                        <a:t>$1,000</a:t>
                      </a:r>
                    </a:p>
                  </a:txBody>
                  <a:tcPr anchor="ctr">
                    <a:lnL>
                      <a:noFill/>
                    </a:lnL>
                    <a:lnR>
                      <a:noFill/>
                    </a:lnR>
                    <a:lnT>
                      <a:noFill/>
                    </a:lnT>
                    <a:lnB>
                      <a:noFill/>
                    </a:lnB>
                  </a:tcPr>
                </a:tc>
                <a:extLst>
                  <a:ext uri="{0D108BD9-81ED-4DB2-BD59-A6C34878D82A}">
                    <a16:rowId xmlns:a16="http://schemas.microsoft.com/office/drawing/2014/main" val="3704998404"/>
                  </a:ext>
                </a:extLst>
              </a:tr>
              <a:tr h="393056">
                <a:tc>
                  <a:txBody>
                    <a:bodyPr/>
                    <a:lstStyle/>
                    <a:p>
                      <a:r>
                        <a:rPr lang="en-US" b="1" dirty="0"/>
                        <a:t>Total</a:t>
                      </a:r>
                      <a:endParaRPr lang="en-US" dirty="0"/>
                    </a:p>
                  </a:txBody>
                  <a:tcPr anchor="ctr">
                    <a:lnL>
                      <a:noFill/>
                    </a:lnL>
                    <a:lnR>
                      <a:noFill/>
                    </a:lnR>
                    <a:lnT>
                      <a:noFill/>
                    </a:lnT>
                    <a:lnB>
                      <a:noFill/>
                    </a:lnB>
                  </a:tcPr>
                </a:tc>
                <a:tc>
                  <a:txBody>
                    <a:bodyPr/>
                    <a:lstStyle/>
                    <a:p>
                      <a:r>
                        <a:rPr lang="en-US" b="1" dirty="0"/>
                        <a:t>≈ $9,000 </a:t>
                      </a:r>
                      <a:endParaRPr lang="en-US" dirty="0"/>
                    </a:p>
                  </a:txBody>
                  <a:tcPr anchor="ctr">
                    <a:lnL>
                      <a:noFill/>
                    </a:lnL>
                    <a:lnR>
                      <a:noFill/>
                    </a:lnR>
                    <a:lnT>
                      <a:noFill/>
                    </a:lnT>
                    <a:lnB>
                      <a:noFill/>
                    </a:lnB>
                  </a:tcPr>
                </a:tc>
                <a:extLst>
                  <a:ext uri="{0D108BD9-81ED-4DB2-BD59-A6C34878D82A}">
                    <a16:rowId xmlns:a16="http://schemas.microsoft.com/office/drawing/2014/main" val="1801417538"/>
                  </a:ext>
                </a:extLst>
              </a:tr>
            </a:tbl>
          </a:graphicData>
        </a:graphic>
      </p:graphicFrame>
      <p:pic>
        <p:nvPicPr>
          <p:cNvPr id="4" name="Picture 3">
            <a:extLst>
              <a:ext uri="{FF2B5EF4-FFF2-40B4-BE49-F238E27FC236}">
                <a16:creationId xmlns:a16="http://schemas.microsoft.com/office/drawing/2014/main" id="{83CBE862-4441-48C6-99B1-5365F249E820}"/>
              </a:ext>
            </a:extLst>
          </p:cNvPr>
          <p:cNvPicPr>
            <a:picLocks noChangeAspect="1"/>
          </p:cNvPicPr>
          <p:nvPr/>
        </p:nvPicPr>
        <p:blipFill>
          <a:blip r:embed="rId3"/>
          <a:stretch>
            <a:fillRect/>
          </a:stretch>
        </p:blipFill>
        <p:spPr>
          <a:xfrm>
            <a:off x="5473510" y="382137"/>
            <a:ext cx="3410426" cy="6475863"/>
          </a:xfrm>
          <a:prstGeom prst="rect">
            <a:avLst/>
          </a:prstGeom>
        </p:spPr>
      </p:pic>
    </p:spTree>
    <p:extLst>
      <p:ext uri="{BB962C8B-B14F-4D97-AF65-F5344CB8AC3E}">
        <p14:creationId xmlns:p14="http://schemas.microsoft.com/office/powerpoint/2010/main" val="3339085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2E0BAA0-3B91-424D-ABB6-8155905B8B11}"/>
              </a:ext>
            </a:extLst>
          </p:cNvPr>
          <p:cNvPicPr>
            <a:picLocks noGrp="1" noChangeAspect="1"/>
          </p:cNvPicPr>
          <p:nvPr>
            <p:ph idx="1"/>
          </p:nvPr>
        </p:nvPicPr>
        <p:blipFill>
          <a:blip r:embed="rId3"/>
          <a:stretch>
            <a:fillRect/>
          </a:stretch>
        </p:blipFill>
        <p:spPr>
          <a:xfrm>
            <a:off x="696036" y="1187355"/>
            <a:ext cx="7670042" cy="4176223"/>
          </a:xfrm>
        </p:spPr>
      </p:pic>
    </p:spTree>
    <p:extLst>
      <p:ext uri="{BB962C8B-B14F-4D97-AF65-F5344CB8AC3E}">
        <p14:creationId xmlns:p14="http://schemas.microsoft.com/office/powerpoint/2010/main" val="212870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01" y="286557"/>
            <a:ext cx="8229600" cy="1143000"/>
          </a:xfrm>
        </p:spPr>
        <p:txBody>
          <a:bodyPr>
            <a:normAutofit/>
          </a:bodyPr>
          <a:lstStyle/>
          <a:p>
            <a:r>
              <a:rPr lang="en-US" sz="2400" b="1" dirty="0"/>
              <a:t>Nearly half of every dollar supports the people who make learning possible:</a:t>
            </a:r>
            <a:endParaRPr sz="2400" b="1"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Teacher Salary Increase:</a:t>
            </a:r>
            <a:r>
              <a:rPr lang="en-US" dirty="0"/>
              <a:t> $2,802,597</a:t>
            </a:r>
          </a:p>
          <a:p>
            <a:pPr marL="0" indent="0">
              <a:buNone/>
            </a:pPr>
            <a:br>
              <a:rPr lang="en-US" dirty="0"/>
            </a:br>
            <a:r>
              <a:rPr lang="en-US" b="1" dirty="0"/>
              <a:t>Substitute Costs (24/25):</a:t>
            </a:r>
            <a:r>
              <a:rPr lang="en-US" dirty="0"/>
              <a:t> $877,785.90</a:t>
            </a:r>
          </a:p>
          <a:p>
            <a:pPr marL="0" indent="0">
              <a:buNone/>
            </a:pPr>
            <a:endParaRPr lang="en-US" dirty="0"/>
          </a:p>
          <a:p>
            <a:pPr marL="0" indent="0">
              <a:buNone/>
            </a:pPr>
            <a:r>
              <a:rPr lang="en-US" b="1" dirty="0"/>
              <a:t>Instructional Materials</a:t>
            </a:r>
            <a:r>
              <a:rPr lang="en-US" dirty="0"/>
              <a:t>: $1,760,000</a:t>
            </a:r>
          </a:p>
          <a:p>
            <a:pPr marL="0" indent="0">
              <a:buNone/>
            </a:pPr>
            <a:endParaRPr lang="en-US" dirty="0"/>
          </a:p>
          <a:p>
            <a:pPr marL="0" indent="0">
              <a:buNone/>
            </a:pPr>
            <a:r>
              <a:rPr lang="en-US" b="1" dirty="0"/>
              <a:t>Insurance Contributions &amp; HSA: </a:t>
            </a:r>
            <a:r>
              <a:rPr lang="en-US" dirty="0"/>
              <a:t>$3,600,000</a:t>
            </a:r>
          </a:p>
          <a:p>
            <a:pPr marL="0" indent="0">
              <a:buNone/>
            </a:pPr>
            <a:endParaRPr lang="en-US" dirty="0"/>
          </a:p>
          <a:p>
            <a:pPr marL="0" indent="0">
              <a:buNone/>
            </a:pPr>
            <a:r>
              <a:rPr lang="en-US" b="1" dirty="0"/>
              <a:t>Supplements</a:t>
            </a:r>
            <a:r>
              <a:rPr lang="en-US" dirty="0"/>
              <a:t> $680,165.49</a:t>
            </a:r>
          </a:p>
        </p:txBody>
      </p:sp>
      <p:pic>
        <p:nvPicPr>
          <p:cNvPr id="10" name="Picture 9">
            <a:extLst>
              <a:ext uri="{FF2B5EF4-FFF2-40B4-BE49-F238E27FC236}">
                <a16:creationId xmlns:a16="http://schemas.microsoft.com/office/drawing/2014/main" id="{AD579D0D-2512-4F96-95A2-B7BB1640FAFB}"/>
              </a:ext>
            </a:extLst>
          </p:cNvPr>
          <p:cNvPicPr>
            <a:picLocks noChangeAspect="1"/>
          </p:cNvPicPr>
          <p:nvPr/>
        </p:nvPicPr>
        <p:blipFill>
          <a:blip r:embed="rId3"/>
          <a:stretch>
            <a:fillRect/>
          </a:stretch>
        </p:blipFill>
        <p:spPr>
          <a:xfrm>
            <a:off x="6481482" y="1447487"/>
            <a:ext cx="2662517" cy="31065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4459B-640E-4E50-BA9D-22FC8D1D7E53}"/>
              </a:ext>
            </a:extLst>
          </p:cNvPr>
          <p:cNvSpPr>
            <a:spLocks noGrp="1"/>
          </p:cNvSpPr>
          <p:nvPr>
            <p:ph type="title"/>
          </p:nvPr>
        </p:nvSpPr>
        <p:spPr/>
        <p:txBody>
          <a:bodyPr>
            <a:normAutofit fontScale="90000"/>
          </a:bodyPr>
          <a:lstStyle/>
          <a:p>
            <a:r>
              <a:rPr lang="en-US" dirty="0"/>
              <a:t>From the Ground It Looks One Way… From Above, We See More</a:t>
            </a:r>
          </a:p>
        </p:txBody>
      </p:sp>
      <p:sp>
        <p:nvSpPr>
          <p:cNvPr id="4" name="Content Placeholder 3">
            <a:extLst>
              <a:ext uri="{FF2B5EF4-FFF2-40B4-BE49-F238E27FC236}">
                <a16:creationId xmlns:a16="http://schemas.microsoft.com/office/drawing/2014/main" id="{D13674DA-0709-48AD-8C14-F449800225FC}"/>
              </a:ext>
            </a:extLst>
          </p:cNvPr>
          <p:cNvSpPr>
            <a:spLocks noGrp="1"/>
          </p:cNvSpPr>
          <p:nvPr>
            <p:ph idx="1"/>
          </p:nvPr>
        </p:nvSpPr>
        <p:spPr/>
        <p:txBody>
          <a:bodyPr/>
          <a:lstStyle/>
          <a:p>
            <a:r>
              <a:rPr lang="en-US" dirty="0"/>
              <a:t>RTC Nursing Expansion- PECO funding</a:t>
            </a:r>
          </a:p>
          <a:p>
            <a:r>
              <a:rPr lang="en-US" dirty="0"/>
              <a:t>Teacher Academy- Perkins Grant (Federal)</a:t>
            </a:r>
          </a:p>
          <a:p>
            <a:r>
              <a:rPr lang="en-US" dirty="0"/>
              <a:t>Storage for the district- Local Capital Outlay</a:t>
            </a:r>
          </a:p>
          <a:p>
            <a:r>
              <a:rPr lang="en-US" dirty="0"/>
              <a:t>Branford Women’s Club- Local Capital Outlay</a:t>
            </a:r>
          </a:p>
          <a:p>
            <a:endParaRPr lang="en-US" dirty="0"/>
          </a:p>
          <a:p>
            <a:endParaRPr lang="en-US" dirty="0"/>
          </a:p>
        </p:txBody>
      </p:sp>
      <p:pic>
        <p:nvPicPr>
          <p:cNvPr id="6" name="Picture 5">
            <a:extLst>
              <a:ext uri="{FF2B5EF4-FFF2-40B4-BE49-F238E27FC236}">
                <a16:creationId xmlns:a16="http://schemas.microsoft.com/office/drawing/2014/main" id="{74B355B8-5F83-4846-B6DF-F399C7B9150B}"/>
              </a:ext>
            </a:extLst>
          </p:cNvPr>
          <p:cNvPicPr>
            <a:picLocks noChangeAspect="1"/>
          </p:cNvPicPr>
          <p:nvPr/>
        </p:nvPicPr>
        <p:blipFill>
          <a:blip r:embed="rId3"/>
          <a:stretch>
            <a:fillRect/>
          </a:stretch>
        </p:blipFill>
        <p:spPr>
          <a:xfrm>
            <a:off x="1753319" y="3863181"/>
            <a:ext cx="4982270" cy="2791215"/>
          </a:xfrm>
          <a:prstGeom prst="rect">
            <a:avLst/>
          </a:prstGeom>
        </p:spPr>
      </p:pic>
    </p:spTree>
    <p:extLst>
      <p:ext uri="{BB962C8B-B14F-4D97-AF65-F5344CB8AC3E}">
        <p14:creationId xmlns:p14="http://schemas.microsoft.com/office/powerpoint/2010/main" val="104553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8423C0-CD9E-417A-81CE-2B05D9F4AFC1}"/>
              </a:ext>
            </a:extLst>
          </p:cNvPr>
          <p:cNvSpPr>
            <a:spLocks noGrp="1"/>
          </p:cNvSpPr>
          <p:nvPr>
            <p:ph idx="4294967295"/>
          </p:nvPr>
        </p:nvSpPr>
        <p:spPr>
          <a:xfrm>
            <a:off x="0" y="161366"/>
            <a:ext cx="8229600" cy="5964798"/>
          </a:xfrm>
        </p:spPr>
        <p:txBody>
          <a:bodyPr/>
          <a:lstStyle/>
          <a:p>
            <a:pPr marL="0" indent="0" algn="ctr">
              <a:buNone/>
            </a:pPr>
            <a:r>
              <a:rPr lang="en-US" b="0" i="0" cap="all" dirty="0">
                <a:solidFill>
                  <a:srgbClr val="000000"/>
                </a:solidFill>
                <a:effectLst/>
                <a:latin typeface="Fira Sans Condensed" panose="020B0503050000020004" pitchFamily="34" charset="0"/>
              </a:rPr>
              <a:t>vision and mission</a:t>
            </a:r>
          </a:p>
          <a:p>
            <a:pPr marL="0" indent="0">
              <a:buNone/>
            </a:pPr>
            <a:r>
              <a:rPr lang="en-US" b="0" i="0" dirty="0">
                <a:solidFill>
                  <a:srgbClr val="404040"/>
                </a:solidFill>
                <a:effectLst/>
                <a:latin typeface="Fira Sans Condensed" panose="020B0503050000020004" pitchFamily="34" charset="0"/>
              </a:rPr>
              <a:t>Suwannee County School District will be a system of excellence ensuring all students are prepared for personal success. Suwannee County Schools will educate all students in a safe and supportive learning environment that will develop life-long learners and productive citizens.</a:t>
            </a:r>
            <a:endParaRPr lang="en-US" dirty="0"/>
          </a:p>
        </p:txBody>
      </p:sp>
      <p:pic>
        <p:nvPicPr>
          <p:cNvPr id="11" name="Picture 10">
            <a:extLst>
              <a:ext uri="{FF2B5EF4-FFF2-40B4-BE49-F238E27FC236}">
                <a16:creationId xmlns:a16="http://schemas.microsoft.com/office/drawing/2014/main" id="{34972B80-DBE2-4E78-A8D3-A8EA7781AD56}"/>
              </a:ext>
            </a:extLst>
          </p:cNvPr>
          <p:cNvPicPr>
            <a:picLocks noChangeAspect="1"/>
          </p:cNvPicPr>
          <p:nvPr/>
        </p:nvPicPr>
        <p:blipFill>
          <a:blip r:embed="rId3"/>
          <a:stretch>
            <a:fillRect/>
          </a:stretch>
        </p:blipFill>
        <p:spPr>
          <a:xfrm>
            <a:off x="3809295" y="3724419"/>
            <a:ext cx="3982006" cy="2972215"/>
          </a:xfrm>
          <a:prstGeom prst="rect">
            <a:avLst/>
          </a:prstGeom>
        </p:spPr>
      </p:pic>
    </p:spTree>
    <p:extLst>
      <p:ext uri="{BB962C8B-B14F-4D97-AF65-F5344CB8AC3E}">
        <p14:creationId xmlns:p14="http://schemas.microsoft.com/office/powerpoint/2010/main" val="188693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B2CE-BDD2-4086-AFFD-5B3186F30F49}"/>
              </a:ext>
            </a:extLst>
          </p:cNvPr>
          <p:cNvSpPr>
            <a:spLocks noGrp="1"/>
          </p:cNvSpPr>
          <p:nvPr>
            <p:ph type="title"/>
          </p:nvPr>
        </p:nvSpPr>
        <p:spPr/>
        <p:txBody>
          <a:bodyPr>
            <a:normAutofit fontScale="90000"/>
          </a:bodyPr>
          <a:lstStyle/>
          <a:p>
            <a:r>
              <a:rPr lang="en-US" dirty="0"/>
              <a:t>Being Good Stewards of Public Funds</a:t>
            </a:r>
          </a:p>
        </p:txBody>
      </p:sp>
      <p:sp>
        <p:nvSpPr>
          <p:cNvPr id="3" name="Content Placeholder 2">
            <a:extLst>
              <a:ext uri="{FF2B5EF4-FFF2-40B4-BE49-F238E27FC236}">
                <a16:creationId xmlns:a16="http://schemas.microsoft.com/office/drawing/2014/main" id="{5C0F22C7-E916-4AB8-AE25-81C2D6318007}"/>
              </a:ext>
            </a:extLst>
          </p:cNvPr>
          <p:cNvSpPr>
            <a:spLocks noGrp="1"/>
          </p:cNvSpPr>
          <p:nvPr>
            <p:ph idx="1"/>
          </p:nvPr>
        </p:nvSpPr>
        <p:spPr/>
        <p:txBody>
          <a:bodyPr>
            <a:normAutofit/>
          </a:bodyPr>
          <a:lstStyle/>
          <a:p>
            <a:r>
              <a:rPr lang="en-US" sz="1600" dirty="0"/>
              <a:t>As we look ahead, our commitment remains the same, to be transparent, responsible, and good stewards of the tax dollars entrusted to us.</a:t>
            </a:r>
          </a:p>
          <a:p>
            <a:endParaRPr lang="en-US" sz="1600" dirty="0"/>
          </a:p>
          <a:p>
            <a:r>
              <a:rPr lang="en-US" sz="1600" dirty="0"/>
              <a:t>Our job is to ensure everyone employed receives a paycheck.</a:t>
            </a:r>
          </a:p>
          <a:p>
            <a:endParaRPr lang="en-US" sz="1600" dirty="0"/>
          </a:p>
          <a:p>
            <a:r>
              <a:rPr lang="en-US" sz="1600" dirty="0"/>
              <a:t>If you have any questions or would like to learn more, please don’t hesitate to reach out. We’re always here to help you see the full picture.</a:t>
            </a:r>
          </a:p>
          <a:p>
            <a:endParaRPr lang="en-US" sz="1600" dirty="0"/>
          </a:p>
        </p:txBody>
      </p:sp>
      <p:pic>
        <p:nvPicPr>
          <p:cNvPr id="5" name="Picture 4">
            <a:extLst>
              <a:ext uri="{FF2B5EF4-FFF2-40B4-BE49-F238E27FC236}">
                <a16:creationId xmlns:a16="http://schemas.microsoft.com/office/drawing/2014/main" id="{8C7B0ED5-09E1-4019-9FD7-D9C869677E56}"/>
              </a:ext>
            </a:extLst>
          </p:cNvPr>
          <p:cNvPicPr>
            <a:picLocks noChangeAspect="1"/>
          </p:cNvPicPr>
          <p:nvPr/>
        </p:nvPicPr>
        <p:blipFill>
          <a:blip r:embed="rId3"/>
          <a:stretch>
            <a:fillRect/>
          </a:stretch>
        </p:blipFill>
        <p:spPr>
          <a:xfrm>
            <a:off x="4285130" y="3825501"/>
            <a:ext cx="4177553" cy="2483224"/>
          </a:xfrm>
          <a:prstGeom prst="rect">
            <a:avLst/>
          </a:prstGeom>
        </p:spPr>
      </p:pic>
    </p:spTree>
    <p:extLst>
      <p:ext uri="{BB962C8B-B14F-4D97-AF65-F5344CB8AC3E}">
        <p14:creationId xmlns:p14="http://schemas.microsoft.com/office/powerpoint/2010/main" val="225874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57D25-DEBB-4E21-95B7-923018ED003A}"/>
              </a:ext>
            </a:extLst>
          </p:cNvPr>
          <p:cNvSpPr>
            <a:spLocks noGrp="1"/>
          </p:cNvSpPr>
          <p:nvPr>
            <p:ph type="title"/>
          </p:nvPr>
        </p:nvSpPr>
        <p:spPr/>
        <p:txBody>
          <a:bodyPr/>
          <a:lstStyle/>
          <a:p>
            <a:r>
              <a:rPr lang="en-US" dirty="0"/>
              <a:t>Funding Sources:</a:t>
            </a:r>
          </a:p>
        </p:txBody>
      </p:sp>
      <p:pic>
        <p:nvPicPr>
          <p:cNvPr id="5" name="Content Placeholder 4">
            <a:extLst>
              <a:ext uri="{FF2B5EF4-FFF2-40B4-BE49-F238E27FC236}">
                <a16:creationId xmlns:a16="http://schemas.microsoft.com/office/drawing/2014/main" id="{86A09572-204F-4049-8344-9BF847DEEA83}"/>
              </a:ext>
            </a:extLst>
          </p:cNvPr>
          <p:cNvPicPr>
            <a:picLocks noGrp="1" noChangeAspect="1"/>
          </p:cNvPicPr>
          <p:nvPr>
            <p:ph idx="1"/>
          </p:nvPr>
        </p:nvPicPr>
        <p:blipFill>
          <a:blip r:embed="rId3"/>
          <a:stretch>
            <a:fillRect/>
          </a:stretch>
        </p:blipFill>
        <p:spPr>
          <a:xfrm>
            <a:off x="1210450" y="1600200"/>
            <a:ext cx="6723100" cy="4525963"/>
          </a:xfrm>
        </p:spPr>
      </p:pic>
    </p:spTree>
    <p:extLst>
      <p:ext uri="{BB962C8B-B14F-4D97-AF65-F5344CB8AC3E}">
        <p14:creationId xmlns:p14="http://schemas.microsoft.com/office/powerpoint/2010/main" val="379787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D7D4D-FAE4-4E07-B0EA-EE831D4C16DB}"/>
              </a:ext>
            </a:extLst>
          </p:cNvPr>
          <p:cNvSpPr>
            <a:spLocks noGrp="1"/>
          </p:cNvSpPr>
          <p:nvPr>
            <p:ph type="title"/>
          </p:nvPr>
        </p:nvSpPr>
        <p:spPr/>
        <p:txBody>
          <a:bodyPr/>
          <a:lstStyle/>
          <a:p>
            <a:r>
              <a:rPr lang="en-US" dirty="0"/>
              <a:t>Budget</a:t>
            </a:r>
          </a:p>
        </p:txBody>
      </p:sp>
      <p:graphicFrame>
        <p:nvGraphicFramePr>
          <p:cNvPr id="4" name="Content Placeholder 3">
            <a:extLst>
              <a:ext uri="{FF2B5EF4-FFF2-40B4-BE49-F238E27FC236}">
                <a16:creationId xmlns:a16="http://schemas.microsoft.com/office/drawing/2014/main" id="{B7319672-A905-42F5-B8D4-4039BD9C5CC0}"/>
              </a:ext>
            </a:extLst>
          </p:cNvPr>
          <p:cNvGraphicFramePr>
            <a:graphicFrameLocks noGrp="1"/>
          </p:cNvGraphicFramePr>
          <p:nvPr>
            <p:ph idx="1"/>
          </p:nvPr>
        </p:nvGraphicFramePr>
        <p:xfrm>
          <a:off x="457200" y="2583021"/>
          <a:ext cx="8229600" cy="2560320"/>
        </p:xfrm>
        <a:graphic>
          <a:graphicData uri="http://schemas.openxmlformats.org/drawingml/2006/table">
            <a:tbl>
              <a:tblPr/>
              <a:tblGrid>
                <a:gridCol w="2743200">
                  <a:extLst>
                    <a:ext uri="{9D8B030D-6E8A-4147-A177-3AD203B41FA5}">
                      <a16:colId xmlns:a16="http://schemas.microsoft.com/office/drawing/2014/main" val="4279986507"/>
                    </a:ext>
                  </a:extLst>
                </a:gridCol>
                <a:gridCol w="2743200">
                  <a:extLst>
                    <a:ext uri="{9D8B030D-6E8A-4147-A177-3AD203B41FA5}">
                      <a16:colId xmlns:a16="http://schemas.microsoft.com/office/drawing/2014/main" val="125891855"/>
                    </a:ext>
                  </a:extLst>
                </a:gridCol>
                <a:gridCol w="2743200">
                  <a:extLst>
                    <a:ext uri="{9D8B030D-6E8A-4147-A177-3AD203B41FA5}">
                      <a16:colId xmlns:a16="http://schemas.microsoft.com/office/drawing/2014/main" val="918712253"/>
                    </a:ext>
                  </a:extLst>
                </a:gridCol>
              </a:tblGrid>
              <a:tr h="0">
                <a:tc>
                  <a:txBody>
                    <a:bodyPr/>
                    <a:lstStyle/>
                    <a:p>
                      <a:r>
                        <a:rPr lang="en-US" b="1"/>
                        <a:t>Fund Source</a:t>
                      </a:r>
                      <a:endParaRPr lang="en-US"/>
                    </a:p>
                  </a:txBody>
                  <a:tcPr anchor="ctr">
                    <a:lnL>
                      <a:noFill/>
                    </a:lnL>
                    <a:lnR>
                      <a:noFill/>
                    </a:lnR>
                    <a:lnT>
                      <a:noFill/>
                    </a:lnT>
                    <a:lnB>
                      <a:noFill/>
                    </a:lnB>
                  </a:tcPr>
                </a:tc>
                <a:tc>
                  <a:txBody>
                    <a:bodyPr/>
                    <a:lstStyle/>
                    <a:p>
                      <a:r>
                        <a:rPr lang="en-US" b="1"/>
                        <a:t>Type of Funding</a:t>
                      </a:r>
                      <a:endParaRPr lang="en-US"/>
                    </a:p>
                  </a:txBody>
                  <a:tcPr anchor="ctr">
                    <a:lnL>
                      <a:noFill/>
                    </a:lnL>
                    <a:lnR>
                      <a:noFill/>
                    </a:lnR>
                    <a:lnT>
                      <a:noFill/>
                    </a:lnT>
                    <a:lnB>
                      <a:noFill/>
                    </a:lnB>
                  </a:tcPr>
                </a:tc>
                <a:tc>
                  <a:txBody>
                    <a:bodyPr/>
                    <a:lstStyle/>
                    <a:p>
                      <a:r>
                        <a:rPr lang="en-US" b="1"/>
                        <a:t>Estimated Total</a:t>
                      </a:r>
                      <a:endParaRPr lang="en-US"/>
                    </a:p>
                  </a:txBody>
                  <a:tcPr anchor="ctr">
                    <a:lnL>
                      <a:noFill/>
                    </a:lnL>
                    <a:lnR>
                      <a:noFill/>
                    </a:lnR>
                    <a:lnT>
                      <a:noFill/>
                    </a:lnT>
                    <a:lnB>
                      <a:noFill/>
                    </a:lnB>
                  </a:tcPr>
                </a:tc>
                <a:extLst>
                  <a:ext uri="{0D108BD9-81ED-4DB2-BD59-A6C34878D82A}">
                    <a16:rowId xmlns:a16="http://schemas.microsoft.com/office/drawing/2014/main" val="4265491374"/>
                  </a:ext>
                </a:extLst>
              </a:tr>
              <a:tr h="0">
                <a:tc>
                  <a:txBody>
                    <a:bodyPr/>
                    <a:lstStyle/>
                    <a:p>
                      <a:r>
                        <a:rPr lang="en-US"/>
                        <a:t>🟩 </a:t>
                      </a:r>
                      <a:r>
                        <a:rPr lang="en-US" b="1"/>
                        <a:t>General Fund</a:t>
                      </a:r>
                      <a:endParaRPr lang="en-US"/>
                    </a:p>
                  </a:txBody>
                  <a:tcPr anchor="ctr">
                    <a:lnL>
                      <a:noFill/>
                    </a:lnL>
                    <a:lnR>
                      <a:noFill/>
                    </a:lnR>
                    <a:lnT>
                      <a:noFill/>
                    </a:lnT>
                    <a:lnB>
                      <a:noFill/>
                    </a:lnB>
                  </a:tcPr>
                </a:tc>
                <a:tc>
                  <a:txBody>
                    <a:bodyPr/>
                    <a:lstStyle/>
                    <a:p>
                      <a:r>
                        <a:rPr lang="en-US"/>
                        <a:t>State + Local</a:t>
                      </a:r>
                    </a:p>
                  </a:txBody>
                  <a:tcPr anchor="ctr">
                    <a:lnL>
                      <a:noFill/>
                    </a:lnL>
                    <a:lnR>
                      <a:noFill/>
                    </a:lnR>
                    <a:lnT>
                      <a:noFill/>
                    </a:lnT>
                    <a:lnB>
                      <a:noFill/>
                    </a:lnB>
                  </a:tcPr>
                </a:tc>
                <a:tc>
                  <a:txBody>
                    <a:bodyPr/>
                    <a:lstStyle/>
                    <a:p>
                      <a:r>
                        <a:rPr lang="en-US" b="1"/>
                        <a:t>$69,629,390</a:t>
                      </a:r>
                      <a:endParaRPr lang="en-US"/>
                    </a:p>
                  </a:txBody>
                  <a:tcPr anchor="ctr">
                    <a:lnL>
                      <a:noFill/>
                    </a:lnL>
                    <a:lnR>
                      <a:noFill/>
                    </a:lnR>
                    <a:lnT>
                      <a:noFill/>
                    </a:lnT>
                    <a:lnB>
                      <a:noFill/>
                    </a:lnB>
                  </a:tcPr>
                </a:tc>
                <a:extLst>
                  <a:ext uri="{0D108BD9-81ED-4DB2-BD59-A6C34878D82A}">
                    <a16:rowId xmlns:a16="http://schemas.microsoft.com/office/drawing/2014/main" val="225521053"/>
                  </a:ext>
                </a:extLst>
              </a:tr>
              <a:tr h="0">
                <a:tc>
                  <a:txBody>
                    <a:bodyPr/>
                    <a:lstStyle/>
                    <a:p>
                      <a:r>
                        <a:rPr lang="en-US"/>
                        <a:t>🟦 </a:t>
                      </a:r>
                      <a:r>
                        <a:rPr lang="en-US" b="1"/>
                        <a:t>Special Revenue Fund</a:t>
                      </a:r>
                      <a:endParaRPr lang="en-US"/>
                    </a:p>
                  </a:txBody>
                  <a:tcPr anchor="ctr">
                    <a:lnL>
                      <a:noFill/>
                    </a:lnL>
                    <a:lnR>
                      <a:noFill/>
                    </a:lnR>
                    <a:lnT>
                      <a:noFill/>
                    </a:lnT>
                    <a:lnB>
                      <a:noFill/>
                    </a:lnB>
                  </a:tcPr>
                </a:tc>
                <a:tc>
                  <a:txBody>
                    <a:bodyPr/>
                    <a:lstStyle/>
                    <a:p>
                      <a:r>
                        <a:rPr lang="en-US"/>
                        <a:t>Federal (Perkins, Title, etc.)</a:t>
                      </a:r>
                    </a:p>
                  </a:txBody>
                  <a:tcPr anchor="ctr">
                    <a:lnL>
                      <a:noFill/>
                    </a:lnL>
                    <a:lnR>
                      <a:noFill/>
                    </a:lnR>
                    <a:lnT>
                      <a:noFill/>
                    </a:lnT>
                    <a:lnB>
                      <a:noFill/>
                    </a:lnB>
                  </a:tcPr>
                </a:tc>
                <a:tc>
                  <a:txBody>
                    <a:bodyPr/>
                    <a:lstStyle/>
                    <a:p>
                      <a:r>
                        <a:rPr lang="en-US" b="1"/>
                        <a:t>$12,446,613</a:t>
                      </a:r>
                      <a:endParaRPr lang="en-US"/>
                    </a:p>
                  </a:txBody>
                  <a:tcPr anchor="ctr">
                    <a:lnL>
                      <a:noFill/>
                    </a:lnL>
                    <a:lnR>
                      <a:noFill/>
                    </a:lnR>
                    <a:lnT>
                      <a:noFill/>
                    </a:lnT>
                    <a:lnB>
                      <a:noFill/>
                    </a:lnB>
                  </a:tcPr>
                </a:tc>
                <a:extLst>
                  <a:ext uri="{0D108BD9-81ED-4DB2-BD59-A6C34878D82A}">
                    <a16:rowId xmlns:a16="http://schemas.microsoft.com/office/drawing/2014/main" val="627445185"/>
                  </a:ext>
                </a:extLst>
              </a:tr>
              <a:tr h="0">
                <a:tc>
                  <a:txBody>
                    <a:bodyPr/>
                    <a:lstStyle/>
                    <a:p>
                      <a:r>
                        <a:rPr lang="en-US"/>
                        <a:t>🟥 </a:t>
                      </a:r>
                      <a:r>
                        <a:rPr lang="en-US" b="1"/>
                        <a:t>Debt Service Fund</a:t>
                      </a:r>
                      <a:endParaRPr lang="en-US"/>
                    </a:p>
                  </a:txBody>
                  <a:tcPr anchor="ctr">
                    <a:lnL>
                      <a:noFill/>
                    </a:lnL>
                    <a:lnR>
                      <a:noFill/>
                    </a:lnR>
                    <a:lnT>
                      <a:noFill/>
                    </a:lnT>
                    <a:lnB>
                      <a:noFill/>
                    </a:lnB>
                  </a:tcPr>
                </a:tc>
                <a:tc>
                  <a:txBody>
                    <a:bodyPr/>
                    <a:lstStyle/>
                    <a:p>
                      <a:r>
                        <a:rPr lang="en-US"/>
                        <a:t>Dedicated Debt Payments</a:t>
                      </a:r>
                    </a:p>
                  </a:txBody>
                  <a:tcPr anchor="ctr">
                    <a:lnL>
                      <a:noFill/>
                    </a:lnL>
                    <a:lnR>
                      <a:noFill/>
                    </a:lnR>
                    <a:lnT>
                      <a:noFill/>
                    </a:lnT>
                    <a:lnB>
                      <a:noFill/>
                    </a:lnB>
                  </a:tcPr>
                </a:tc>
                <a:tc>
                  <a:txBody>
                    <a:bodyPr/>
                    <a:lstStyle/>
                    <a:p>
                      <a:r>
                        <a:rPr lang="en-US" b="1"/>
                        <a:t>$125,000</a:t>
                      </a:r>
                      <a:endParaRPr lang="en-US"/>
                    </a:p>
                  </a:txBody>
                  <a:tcPr anchor="ctr">
                    <a:lnL>
                      <a:noFill/>
                    </a:lnL>
                    <a:lnR>
                      <a:noFill/>
                    </a:lnR>
                    <a:lnT>
                      <a:noFill/>
                    </a:lnT>
                    <a:lnB>
                      <a:noFill/>
                    </a:lnB>
                  </a:tcPr>
                </a:tc>
                <a:extLst>
                  <a:ext uri="{0D108BD9-81ED-4DB2-BD59-A6C34878D82A}">
                    <a16:rowId xmlns:a16="http://schemas.microsoft.com/office/drawing/2014/main" val="534205372"/>
                  </a:ext>
                </a:extLst>
              </a:tr>
              <a:tr h="0">
                <a:tc>
                  <a:txBody>
                    <a:bodyPr/>
                    <a:lstStyle/>
                    <a:p>
                      <a:r>
                        <a:rPr lang="en-US"/>
                        <a:t>🟨 </a:t>
                      </a:r>
                      <a:r>
                        <a:rPr lang="en-US" b="1"/>
                        <a:t>Capital Projects Fund</a:t>
                      </a:r>
                      <a:endParaRPr lang="en-US"/>
                    </a:p>
                  </a:txBody>
                  <a:tcPr anchor="ctr">
                    <a:lnL>
                      <a:noFill/>
                    </a:lnL>
                    <a:lnR>
                      <a:noFill/>
                    </a:lnR>
                    <a:lnT>
                      <a:noFill/>
                    </a:lnT>
                    <a:lnB>
                      <a:noFill/>
                    </a:lnB>
                  </a:tcPr>
                </a:tc>
                <a:tc>
                  <a:txBody>
                    <a:bodyPr/>
                    <a:lstStyle/>
                    <a:p>
                      <a:r>
                        <a:rPr lang="en-US"/>
                        <a:t>PECO, Local Capital Outlay</a:t>
                      </a:r>
                    </a:p>
                  </a:txBody>
                  <a:tcPr anchor="ctr">
                    <a:lnL>
                      <a:noFill/>
                    </a:lnL>
                    <a:lnR>
                      <a:noFill/>
                    </a:lnR>
                    <a:lnT>
                      <a:noFill/>
                    </a:lnT>
                    <a:lnB>
                      <a:noFill/>
                    </a:lnB>
                  </a:tcPr>
                </a:tc>
                <a:tc>
                  <a:txBody>
                    <a:bodyPr/>
                    <a:lstStyle/>
                    <a:p>
                      <a:r>
                        <a:rPr lang="en-US" b="1"/>
                        <a:t>$12,765,429</a:t>
                      </a:r>
                      <a:endParaRPr lang="en-US"/>
                    </a:p>
                  </a:txBody>
                  <a:tcPr anchor="ctr">
                    <a:lnL>
                      <a:noFill/>
                    </a:lnL>
                    <a:lnR>
                      <a:noFill/>
                    </a:lnR>
                    <a:lnT>
                      <a:noFill/>
                    </a:lnT>
                    <a:lnB>
                      <a:noFill/>
                    </a:lnB>
                  </a:tcPr>
                </a:tc>
                <a:extLst>
                  <a:ext uri="{0D108BD9-81ED-4DB2-BD59-A6C34878D82A}">
                    <a16:rowId xmlns:a16="http://schemas.microsoft.com/office/drawing/2014/main" val="2992063491"/>
                  </a:ext>
                </a:extLst>
              </a:tr>
              <a:tr h="0">
                <a:tc>
                  <a:txBody>
                    <a:bodyPr/>
                    <a:lstStyle/>
                    <a:p>
                      <a:r>
                        <a:rPr lang="en-US"/>
                        <a:t>🟧 </a:t>
                      </a:r>
                      <a:r>
                        <a:rPr lang="en-US" b="1"/>
                        <a:t>Internal Service Fund</a:t>
                      </a:r>
                      <a:endParaRPr lang="en-US"/>
                    </a:p>
                  </a:txBody>
                  <a:tcPr anchor="ctr">
                    <a:lnL>
                      <a:noFill/>
                    </a:lnL>
                    <a:lnR>
                      <a:noFill/>
                    </a:lnR>
                    <a:lnT>
                      <a:noFill/>
                    </a:lnT>
                    <a:lnB>
                      <a:noFill/>
                    </a:lnB>
                  </a:tcPr>
                </a:tc>
                <a:tc>
                  <a:txBody>
                    <a:bodyPr/>
                    <a:lstStyle/>
                    <a:p>
                      <a:r>
                        <a:rPr lang="en-US"/>
                        <a:t>Insurance, Self-Funded</a:t>
                      </a:r>
                    </a:p>
                  </a:txBody>
                  <a:tcPr anchor="ctr">
                    <a:lnL>
                      <a:noFill/>
                    </a:lnL>
                    <a:lnR>
                      <a:noFill/>
                    </a:lnR>
                    <a:lnT>
                      <a:noFill/>
                    </a:lnT>
                    <a:lnB>
                      <a:noFill/>
                    </a:lnB>
                  </a:tcPr>
                </a:tc>
                <a:tc>
                  <a:txBody>
                    <a:bodyPr/>
                    <a:lstStyle/>
                    <a:p>
                      <a:r>
                        <a:rPr lang="en-US" b="1"/>
                        <a:t>$17,279,246</a:t>
                      </a:r>
                      <a:endParaRPr lang="en-US"/>
                    </a:p>
                  </a:txBody>
                  <a:tcPr anchor="ctr">
                    <a:lnL>
                      <a:noFill/>
                    </a:lnL>
                    <a:lnR>
                      <a:noFill/>
                    </a:lnR>
                    <a:lnT>
                      <a:noFill/>
                    </a:lnT>
                    <a:lnB>
                      <a:noFill/>
                    </a:lnB>
                  </a:tcPr>
                </a:tc>
                <a:extLst>
                  <a:ext uri="{0D108BD9-81ED-4DB2-BD59-A6C34878D82A}">
                    <a16:rowId xmlns:a16="http://schemas.microsoft.com/office/drawing/2014/main" val="3055700821"/>
                  </a:ext>
                </a:extLst>
              </a:tr>
              <a:tr h="0">
                <a:tc>
                  <a:txBody>
                    <a:bodyPr/>
                    <a:lstStyle/>
                    <a:p>
                      <a:r>
                        <a:rPr lang="en-US" b="1"/>
                        <a:t>➡️ Total All Funds</a:t>
                      </a:r>
                      <a:endParaRPr lang="en-US"/>
                    </a:p>
                  </a:txBody>
                  <a:tcPr anchor="ctr">
                    <a:lnL>
                      <a:noFill/>
                    </a:lnL>
                    <a:lnR>
                      <a:noFill/>
                    </a:lnR>
                    <a:lnT>
                      <a:noFill/>
                    </a:lnT>
                    <a:lnB>
                      <a:noFill/>
                    </a:lnB>
                  </a:tcPr>
                </a:tc>
                <a:tc>
                  <a:txBody>
                    <a:bodyPr/>
                    <a:lstStyle/>
                    <a:p>
                      <a:r>
                        <a:rPr lang="en-US"/>
                        <a:t>Combined District Revenue</a:t>
                      </a:r>
                    </a:p>
                  </a:txBody>
                  <a:tcPr anchor="ctr">
                    <a:lnL>
                      <a:noFill/>
                    </a:lnL>
                    <a:lnR>
                      <a:noFill/>
                    </a:lnR>
                    <a:lnT>
                      <a:noFill/>
                    </a:lnT>
                    <a:lnB>
                      <a:noFill/>
                    </a:lnB>
                  </a:tcPr>
                </a:tc>
                <a:tc>
                  <a:txBody>
                    <a:bodyPr/>
                    <a:lstStyle/>
                    <a:p>
                      <a:r>
                        <a:rPr lang="en-US" b="1" dirty="0"/>
                        <a:t>$112,245,677</a:t>
                      </a:r>
                      <a:endParaRPr lang="en-US" dirty="0"/>
                    </a:p>
                  </a:txBody>
                  <a:tcPr anchor="ctr">
                    <a:lnL>
                      <a:noFill/>
                    </a:lnL>
                    <a:lnR>
                      <a:noFill/>
                    </a:lnR>
                    <a:lnT>
                      <a:noFill/>
                    </a:lnT>
                    <a:lnB>
                      <a:noFill/>
                    </a:lnB>
                  </a:tcPr>
                </a:tc>
                <a:extLst>
                  <a:ext uri="{0D108BD9-81ED-4DB2-BD59-A6C34878D82A}">
                    <a16:rowId xmlns:a16="http://schemas.microsoft.com/office/drawing/2014/main" val="322414363"/>
                  </a:ext>
                </a:extLst>
              </a:tr>
            </a:tbl>
          </a:graphicData>
        </a:graphic>
      </p:graphicFrame>
    </p:spTree>
    <p:extLst>
      <p:ext uri="{BB962C8B-B14F-4D97-AF65-F5344CB8AC3E}">
        <p14:creationId xmlns:p14="http://schemas.microsoft.com/office/powerpoint/2010/main" val="217190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ED9ADF-AC49-486B-9095-296509674EF9}"/>
              </a:ext>
            </a:extLst>
          </p:cNvPr>
          <p:cNvPicPr>
            <a:picLocks noChangeAspect="1"/>
          </p:cNvPicPr>
          <p:nvPr/>
        </p:nvPicPr>
        <p:blipFill>
          <a:blip r:embed="rId3"/>
          <a:stretch>
            <a:fillRect/>
          </a:stretch>
        </p:blipFill>
        <p:spPr>
          <a:xfrm>
            <a:off x="0" y="-224793"/>
            <a:ext cx="9144000" cy="6339398"/>
          </a:xfrm>
          <a:prstGeom prst="rect">
            <a:avLst/>
          </a:prstGeom>
        </p:spPr>
      </p:pic>
    </p:spTree>
    <p:extLst>
      <p:ext uri="{BB962C8B-B14F-4D97-AF65-F5344CB8AC3E}">
        <p14:creationId xmlns:p14="http://schemas.microsoft.com/office/powerpoint/2010/main" val="950254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Family Empowerment Scholarships</a:t>
            </a:r>
            <a:endParaRPr dirty="0"/>
          </a:p>
        </p:txBody>
      </p:sp>
      <p:sp>
        <p:nvSpPr>
          <p:cNvPr id="3" name="Content Placeholder 2"/>
          <p:cNvSpPr>
            <a:spLocks noGrp="1"/>
          </p:cNvSpPr>
          <p:nvPr>
            <p:ph idx="1"/>
          </p:nvPr>
        </p:nvSpPr>
        <p:spPr/>
        <p:txBody>
          <a:bodyPr/>
          <a:lstStyle/>
          <a:p>
            <a:r>
              <a:rPr dirty="0"/>
              <a:t> </a:t>
            </a:r>
            <a:r>
              <a:rPr lang="en-US" dirty="0"/>
              <a:t>How much does that remove from our district to fund teacher salaries?</a:t>
            </a:r>
          </a:p>
          <a:p>
            <a:endParaRPr lang="en-US" dirty="0"/>
          </a:p>
          <a:p>
            <a:endParaRPr lang="en-US" dirty="0"/>
          </a:p>
          <a:p>
            <a:pPr marL="0" indent="0">
              <a:buNone/>
            </a:pPr>
            <a:endParaRPr dirty="0"/>
          </a:p>
        </p:txBody>
      </p:sp>
      <p:pic>
        <p:nvPicPr>
          <p:cNvPr id="5" name="Picture 4">
            <a:extLst>
              <a:ext uri="{FF2B5EF4-FFF2-40B4-BE49-F238E27FC236}">
                <a16:creationId xmlns:a16="http://schemas.microsoft.com/office/drawing/2014/main" id="{20A3730D-8975-4EED-B962-9ED3B120A718}"/>
              </a:ext>
            </a:extLst>
          </p:cNvPr>
          <p:cNvPicPr>
            <a:picLocks noChangeAspect="1"/>
          </p:cNvPicPr>
          <p:nvPr/>
        </p:nvPicPr>
        <p:blipFill>
          <a:blip r:embed="rId3"/>
          <a:stretch>
            <a:fillRect/>
          </a:stretch>
        </p:blipFill>
        <p:spPr>
          <a:xfrm>
            <a:off x="2495260" y="2734234"/>
            <a:ext cx="3690387" cy="37527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F0FE4D-EA41-435B-95A9-3DB46F6F3BA3}"/>
              </a:ext>
            </a:extLst>
          </p:cNvPr>
          <p:cNvPicPr>
            <a:picLocks noChangeAspect="1"/>
          </p:cNvPicPr>
          <p:nvPr/>
        </p:nvPicPr>
        <p:blipFill>
          <a:blip r:embed="rId3"/>
          <a:stretch>
            <a:fillRect/>
          </a:stretch>
        </p:blipFill>
        <p:spPr>
          <a:xfrm>
            <a:off x="573206" y="0"/>
            <a:ext cx="7274257" cy="685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ED7D7957-287A-4CB0-910E-0ACD362E1A19}"/>
              </a:ext>
            </a:extLst>
          </p:cNvPr>
          <p:cNvPicPr>
            <a:picLocks noChangeAspect="1"/>
          </p:cNvPicPr>
          <p:nvPr/>
        </p:nvPicPr>
        <p:blipFill>
          <a:blip r:embed="rId4"/>
          <a:stretch>
            <a:fillRect/>
          </a:stretch>
        </p:blipFill>
        <p:spPr>
          <a:xfrm>
            <a:off x="1176325" y="4662965"/>
            <a:ext cx="4191585" cy="1171739"/>
          </a:xfrm>
          <a:prstGeom prst="rect">
            <a:avLst/>
          </a:prstGeom>
        </p:spPr>
      </p:pic>
    </p:spTree>
    <p:extLst>
      <p:ext uri="{BB962C8B-B14F-4D97-AF65-F5344CB8AC3E}">
        <p14:creationId xmlns:p14="http://schemas.microsoft.com/office/powerpoint/2010/main" val="1209445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ECA4BA-2E53-4E17-8EC9-96E1E840D71F}"/>
              </a:ext>
            </a:extLst>
          </p:cNvPr>
          <p:cNvPicPr>
            <a:picLocks noChangeAspect="1"/>
          </p:cNvPicPr>
          <p:nvPr/>
        </p:nvPicPr>
        <p:blipFill>
          <a:blip r:embed="rId3"/>
          <a:stretch>
            <a:fillRect/>
          </a:stretch>
        </p:blipFill>
        <p:spPr>
          <a:xfrm>
            <a:off x="0" y="0"/>
            <a:ext cx="8887567" cy="6858000"/>
          </a:xfrm>
          <a:prstGeom prst="rect">
            <a:avLst/>
          </a:prstGeom>
        </p:spPr>
      </p:pic>
    </p:spTree>
    <p:extLst>
      <p:ext uri="{BB962C8B-B14F-4D97-AF65-F5344CB8AC3E}">
        <p14:creationId xmlns:p14="http://schemas.microsoft.com/office/powerpoint/2010/main" val="3797012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518"/>
            <a:ext cx="8229600" cy="1041120"/>
          </a:xfrm>
        </p:spPr>
        <p:txBody>
          <a:bodyPr/>
          <a:lstStyle/>
          <a:p>
            <a:r>
              <a:rPr lang="en-US" dirty="0"/>
              <a:t>Declining Enrollment</a:t>
            </a:r>
            <a:endParaRPr dirty="0"/>
          </a:p>
        </p:txBody>
      </p:sp>
      <p:sp>
        <p:nvSpPr>
          <p:cNvPr id="3" name="Content Placeholder 2"/>
          <p:cNvSpPr>
            <a:spLocks noGrp="1"/>
          </p:cNvSpPr>
          <p:nvPr>
            <p:ph idx="1"/>
          </p:nvPr>
        </p:nvSpPr>
        <p:spPr/>
        <p:txBody>
          <a:bodyPr/>
          <a:lstStyle/>
          <a:p>
            <a:pPr marL="0" indent="0">
              <a:buNone/>
            </a:pPr>
            <a:endParaRPr dirty="0"/>
          </a:p>
        </p:txBody>
      </p:sp>
      <p:pic>
        <p:nvPicPr>
          <p:cNvPr id="7" name="Picture 6">
            <a:extLst>
              <a:ext uri="{FF2B5EF4-FFF2-40B4-BE49-F238E27FC236}">
                <a16:creationId xmlns:a16="http://schemas.microsoft.com/office/drawing/2014/main" id="{18A848A9-99FA-4519-AE7E-D7572EFA4002}"/>
              </a:ext>
            </a:extLst>
          </p:cNvPr>
          <p:cNvPicPr>
            <a:picLocks noChangeAspect="1"/>
          </p:cNvPicPr>
          <p:nvPr/>
        </p:nvPicPr>
        <p:blipFill>
          <a:blip r:embed="rId3"/>
          <a:stretch>
            <a:fillRect/>
          </a:stretch>
        </p:blipFill>
        <p:spPr>
          <a:xfrm>
            <a:off x="385178" y="2599764"/>
            <a:ext cx="8373644" cy="40610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endParaRPr dirty="0"/>
          </a:p>
        </p:txBody>
      </p:sp>
      <p:pic>
        <p:nvPicPr>
          <p:cNvPr id="5" name="Picture 4">
            <a:extLst>
              <a:ext uri="{FF2B5EF4-FFF2-40B4-BE49-F238E27FC236}">
                <a16:creationId xmlns:a16="http://schemas.microsoft.com/office/drawing/2014/main" id="{E5638AAC-7092-4210-ACF6-45EF0448ECF7}"/>
              </a:ext>
            </a:extLst>
          </p:cNvPr>
          <p:cNvPicPr>
            <a:picLocks noChangeAspect="1"/>
          </p:cNvPicPr>
          <p:nvPr/>
        </p:nvPicPr>
        <p:blipFill>
          <a:blip r:embed="rId3"/>
          <a:stretch>
            <a:fillRect/>
          </a:stretch>
        </p:blipFill>
        <p:spPr>
          <a:xfrm>
            <a:off x="0" y="0"/>
            <a:ext cx="9144000" cy="675564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1061</Words>
  <Application>Microsoft Office PowerPoint</Application>
  <PresentationFormat>On-screen Show (4:3)</PresentationFormat>
  <Paragraphs>160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Fira Sans Condensed</vt:lpstr>
      <vt:lpstr>Office Theme</vt:lpstr>
      <vt:lpstr>PowerPoint Presentation</vt:lpstr>
      <vt:lpstr>Funding Sources:</vt:lpstr>
      <vt:lpstr>Budget</vt:lpstr>
      <vt:lpstr>PowerPoint Presentation</vt:lpstr>
      <vt:lpstr>Family Empowerment Scholarships</vt:lpstr>
      <vt:lpstr>PowerPoint Presentation</vt:lpstr>
      <vt:lpstr>PowerPoint Presentation</vt:lpstr>
      <vt:lpstr>Declining Enrollment</vt:lpstr>
      <vt:lpstr>PowerPoint Presentation</vt:lpstr>
      <vt:lpstr>PowerPoint Presentation</vt:lpstr>
      <vt:lpstr>PowerPoint Presentation</vt:lpstr>
      <vt:lpstr>PowerPoint Presentation</vt:lpstr>
      <vt:lpstr>Nearly half of every dollar supports the people who make learning possible:</vt:lpstr>
      <vt:lpstr>From the Ground It Looks One Way… From Above, We See More</vt:lpstr>
      <vt:lpstr>PowerPoint Presentation</vt:lpstr>
      <vt:lpstr>Being Good Stewards of Public Funds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School Sales Surtax Referendum Opportunity and Next Steps</dc:title>
  <dc:subject/>
  <dc:creator>Marsha Brown</dc:creator>
  <cp:keywords/>
  <dc:description>generated using python-pptx</dc:description>
  <cp:lastModifiedBy>Kevin Watson</cp:lastModifiedBy>
  <cp:revision>77</cp:revision>
  <cp:lastPrinted>2025-11-04T17:58:42Z</cp:lastPrinted>
  <dcterms:created xsi:type="dcterms:W3CDTF">2013-01-27T09:14:16Z</dcterms:created>
  <dcterms:modified xsi:type="dcterms:W3CDTF">2026-05-08T14:44:04Z</dcterms:modified>
  <cp:category/>
</cp:coreProperties>
</file>