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64" r:id="rId5"/>
    <p:sldId id="263" r:id="rId6"/>
    <p:sldId id="259" r:id="rId7"/>
    <p:sldId id="260" r:id="rId8"/>
    <p:sldId id="265" r:id="rId9"/>
    <p:sldId id="261" r:id="rId10"/>
    <p:sldId id="276" r:id="rId11"/>
    <p:sldId id="266" r:id="rId12"/>
    <p:sldId id="272" r:id="rId13"/>
    <p:sldId id="267" r:id="rId14"/>
    <p:sldId id="277" r:id="rId15"/>
    <p:sldId id="271" r:id="rId16"/>
    <p:sldId id="278" r:id="rId17"/>
    <p:sldId id="273" r:id="rId18"/>
    <p:sldId id="279"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2498C9-7CAD-49D3-87D0-06D0A0B66E0C}" v="93" dt="2026-05-02T19:41:31.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7" autoAdjust="0"/>
    <p:restoredTop sz="85537" autoAdjust="0"/>
  </p:normalViewPr>
  <p:slideViewPr>
    <p:cSldViewPr snapToGrid="0">
      <p:cViewPr varScale="1">
        <p:scale>
          <a:sx n="78" d="100"/>
          <a:sy n="78" d="100"/>
        </p:scale>
        <p:origin x="662" y="67"/>
      </p:cViewPr>
      <p:guideLst/>
    </p:cSldViewPr>
  </p:slideViewPr>
  <p:outlineViewPr>
    <p:cViewPr>
      <p:scale>
        <a:sx n="33" d="100"/>
        <a:sy n="33" d="100"/>
      </p:scale>
      <p:origin x="0" y="-7493"/>
    </p:cViewPr>
  </p:outlineViewPr>
  <p:notesTextViewPr>
    <p:cViewPr>
      <p:scale>
        <a:sx n="1" d="1"/>
        <a:sy n="1" d="1"/>
      </p:scale>
      <p:origin x="0" y="0"/>
    </p:cViewPr>
  </p:notesTextViewPr>
  <p:sorterViewPr>
    <p:cViewPr>
      <p:scale>
        <a:sx n="100" d="100"/>
        <a:sy n="100" d="100"/>
      </p:scale>
      <p:origin x="0" y="-2856"/>
    </p:cViewPr>
  </p:sorterViewPr>
  <p:notesViewPr>
    <p:cSldViewPr snapToGrid="0">
      <p:cViewPr varScale="1">
        <p:scale>
          <a:sx n="48" d="100"/>
          <a:sy n="48" d="100"/>
        </p:scale>
        <p:origin x="273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Boyd" userId="1bfd4e51-46a2-48b4-91cd-71d0f27132aa" providerId="ADAL" clId="{E8B85E82-E59D-473F-B71D-044DD416F076}"/>
    <pc:docChg chg="undo redo custSel addSld delSld modSld sldOrd">
      <pc:chgData name="John Boyd" userId="1bfd4e51-46a2-48b4-91cd-71d0f27132aa" providerId="ADAL" clId="{E8B85E82-E59D-473F-B71D-044DD416F076}" dt="2026-05-02T19:47:35.888" v="804" actId="114"/>
      <pc:docMkLst>
        <pc:docMk/>
      </pc:docMkLst>
      <pc:sldChg chg="addSp delSp modSp new mod setBg">
        <pc:chgData name="John Boyd" userId="1bfd4e51-46a2-48b4-91cd-71d0f27132aa" providerId="ADAL" clId="{E8B85E82-E59D-473F-B71D-044DD416F076}" dt="2026-05-02T19:22:06.067" v="402" actId="20577"/>
        <pc:sldMkLst>
          <pc:docMk/>
          <pc:sldMk cId="3994012547" sldId="266"/>
        </pc:sldMkLst>
        <pc:spChg chg="del mod">
          <ac:chgData name="John Boyd" userId="1bfd4e51-46a2-48b4-91cd-71d0f27132aa" providerId="ADAL" clId="{E8B85E82-E59D-473F-B71D-044DD416F076}" dt="2026-05-02T19:12:57.259" v="330" actId="478"/>
          <ac:spMkLst>
            <pc:docMk/>
            <pc:sldMk cId="3994012547" sldId="266"/>
            <ac:spMk id="2" creationId="{887682EA-98BC-7DD4-B070-45E5E42E80FB}"/>
          </ac:spMkLst>
        </pc:spChg>
        <pc:spChg chg="add del">
          <ac:chgData name="John Boyd" userId="1bfd4e51-46a2-48b4-91cd-71d0f27132aa" providerId="ADAL" clId="{E8B85E82-E59D-473F-B71D-044DD416F076}" dt="2026-05-02T18:55:23.774" v="110"/>
          <ac:spMkLst>
            <pc:docMk/>
            <pc:sldMk cId="3994012547" sldId="266"/>
            <ac:spMk id="3" creationId="{67B8D44E-A665-CFF3-F60C-450008DDD7E0}"/>
          </ac:spMkLst>
        </pc:spChg>
        <pc:spChg chg="add del mod">
          <ac:chgData name="John Boyd" userId="1bfd4e51-46a2-48b4-91cd-71d0f27132aa" providerId="ADAL" clId="{E8B85E82-E59D-473F-B71D-044DD416F076}" dt="2026-05-02T18:55:33.064" v="113"/>
          <ac:spMkLst>
            <pc:docMk/>
            <pc:sldMk cId="3994012547" sldId="266"/>
            <ac:spMk id="6" creationId="{8D5FD5B0-1471-60C6-3E1B-4D4D019663D6}"/>
          </ac:spMkLst>
        </pc:spChg>
        <pc:spChg chg="add">
          <ac:chgData name="John Boyd" userId="1bfd4e51-46a2-48b4-91cd-71d0f27132aa" providerId="ADAL" clId="{E8B85E82-E59D-473F-B71D-044DD416F076}" dt="2026-05-02T18:55:35.459" v="114" actId="26606"/>
          <ac:spMkLst>
            <pc:docMk/>
            <pc:sldMk cId="3994012547" sldId="266"/>
            <ac:spMk id="12" creationId="{F966DD2F-FBF5-41CE-A3F4-565352D95DC3}"/>
          </ac:spMkLst>
        </pc:spChg>
        <pc:spChg chg="add">
          <ac:chgData name="John Boyd" userId="1bfd4e51-46a2-48b4-91cd-71d0f27132aa" providerId="ADAL" clId="{E8B85E82-E59D-473F-B71D-044DD416F076}" dt="2026-05-02T18:55:35.459" v="114" actId="26606"/>
          <ac:spMkLst>
            <pc:docMk/>
            <pc:sldMk cId="3994012547" sldId="266"/>
            <ac:spMk id="14" creationId="{F46FCE2B-F2D2-466E-B0AA-8E341DB4981E}"/>
          </ac:spMkLst>
        </pc:spChg>
        <pc:spChg chg="add">
          <ac:chgData name="John Boyd" userId="1bfd4e51-46a2-48b4-91cd-71d0f27132aa" providerId="ADAL" clId="{E8B85E82-E59D-473F-B71D-044DD416F076}" dt="2026-05-02T18:55:35.459" v="114" actId="26606"/>
          <ac:spMkLst>
            <pc:docMk/>
            <pc:sldMk cId="3994012547" sldId="266"/>
            <ac:spMk id="16" creationId="{2BD31C98-199A-4722-A1A5-4393A43E740B}"/>
          </ac:spMkLst>
        </pc:spChg>
        <pc:graphicFrameChg chg="add del mod modGraphic">
          <ac:chgData name="John Boyd" userId="1bfd4e51-46a2-48b4-91cd-71d0f27132aa" providerId="ADAL" clId="{E8B85E82-E59D-473F-B71D-044DD416F076}" dt="2026-05-02T18:55:29.617" v="112" actId="478"/>
          <ac:graphicFrameMkLst>
            <pc:docMk/>
            <pc:sldMk cId="3994012547" sldId="266"/>
            <ac:graphicFrameMk id="4" creationId="{892412F0-1B90-A347-014A-16BD47E22D75}"/>
          </ac:graphicFrameMkLst>
        </pc:graphicFrameChg>
        <pc:graphicFrameChg chg="add mod modGraphic">
          <ac:chgData name="John Boyd" userId="1bfd4e51-46a2-48b4-91cd-71d0f27132aa" providerId="ADAL" clId="{E8B85E82-E59D-473F-B71D-044DD416F076}" dt="2026-05-02T19:22:06.067" v="402" actId="20577"/>
          <ac:graphicFrameMkLst>
            <pc:docMk/>
            <pc:sldMk cId="3994012547" sldId="266"/>
            <ac:graphicFrameMk id="7" creationId="{EE9C9666-7FC9-D535-25A0-313848E6F4F4}"/>
          </ac:graphicFrameMkLst>
        </pc:graphicFrameChg>
      </pc:sldChg>
      <pc:sldChg chg="addSp delSp modSp new mod">
        <pc:chgData name="John Boyd" userId="1bfd4e51-46a2-48b4-91cd-71d0f27132aa" providerId="ADAL" clId="{E8B85E82-E59D-473F-B71D-044DD416F076}" dt="2026-05-02T19:12:29.706" v="328" actId="1076"/>
        <pc:sldMkLst>
          <pc:docMk/>
          <pc:sldMk cId="770503091" sldId="267"/>
        </pc:sldMkLst>
        <pc:spChg chg="del mod">
          <ac:chgData name="John Boyd" userId="1bfd4e51-46a2-48b4-91cd-71d0f27132aa" providerId="ADAL" clId="{E8B85E82-E59D-473F-B71D-044DD416F076}" dt="2026-05-02T19:11:35.623" v="319" actId="478"/>
          <ac:spMkLst>
            <pc:docMk/>
            <pc:sldMk cId="770503091" sldId="267"/>
            <ac:spMk id="2" creationId="{BA95EEF1-93BC-B688-D2A2-476E1AA9555C}"/>
          </ac:spMkLst>
        </pc:spChg>
        <pc:spChg chg="del">
          <ac:chgData name="John Boyd" userId="1bfd4e51-46a2-48b4-91cd-71d0f27132aa" providerId="ADAL" clId="{E8B85E82-E59D-473F-B71D-044DD416F076}" dt="2026-05-02T19:10:47.476" v="293"/>
          <ac:spMkLst>
            <pc:docMk/>
            <pc:sldMk cId="770503091" sldId="267"/>
            <ac:spMk id="3" creationId="{F940E89F-3E29-68FB-B92F-AB0F0A672B46}"/>
          </ac:spMkLst>
        </pc:spChg>
        <pc:spChg chg="add del mod">
          <ac:chgData name="John Boyd" userId="1bfd4e51-46a2-48b4-91cd-71d0f27132aa" providerId="ADAL" clId="{E8B85E82-E59D-473F-B71D-044DD416F076}" dt="2026-05-02T19:11:39.155" v="320" actId="478"/>
          <ac:spMkLst>
            <pc:docMk/>
            <pc:sldMk cId="770503091" sldId="267"/>
            <ac:spMk id="6" creationId="{EA96E190-42B0-2977-F9D6-38D28D707942}"/>
          </ac:spMkLst>
        </pc:spChg>
        <pc:picChg chg="add mod">
          <ac:chgData name="John Boyd" userId="1bfd4e51-46a2-48b4-91cd-71d0f27132aa" providerId="ADAL" clId="{E8B85E82-E59D-473F-B71D-044DD416F076}" dt="2026-05-02T19:12:29.706" v="328" actId="1076"/>
          <ac:picMkLst>
            <pc:docMk/>
            <pc:sldMk cId="770503091" sldId="267"/>
            <ac:picMk id="4" creationId="{4E160241-607C-6A9F-01F3-C0CA64928FC7}"/>
          </ac:picMkLst>
        </pc:picChg>
      </pc:sldChg>
      <pc:sldChg chg="modSp new del mod">
        <pc:chgData name="John Boyd" userId="1bfd4e51-46a2-48b4-91cd-71d0f27132aa" providerId="ADAL" clId="{E8B85E82-E59D-473F-B71D-044DD416F076}" dt="2026-05-02T19:36:20.016" v="549" actId="47"/>
        <pc:sldMkLst>
          <pc:docMk/>
          <pc:sldMk cId="3346668276" sldId="268"/>
        </pc:sldMkLst>
        <pc:spChg chg="mod">
          <ac:chgData name="John Boyd" userId="1bfd4e51-46a2-48b4-91cd-71d0f27132aa" providerId="ADAL" clId="{E8B85E82-E59D-473F-B71D-044DD416F076}" dt="2026-05-02T18:54:18.266" v="105" actId="20577"/>
          <ac:spMkLst>
            <pc:docMk/>
            <pc:sldMk cId="3346668276" sldId="268"/>
            <ac:spMk id="2" creationId="{23F642D0-3914-2B4B-B07C-41C328652100}"/>
          </ac:spMkLst>
        </pc:spChg>
        <pc:spChg chg="mod">
          <ac:chgData name="John Boyd" userId="1bfd4e51-46a2-48b4-91cd-71d0f27132aa" providerId="ADAL" clId="{E8B85E82-E59D-473F-B71D-044DD416F076}" dt="2026-05-02T19:34:21.751" v="536" actId="20577"/>
          <ac:spMkLst>
            <pc:docMk/>
            <pc:sldMk cId="3346668276" sldId="268"/>
            <ac:spMk id="3" creationId="{57A81D9B-0D29-20ED-55E4-B73A9308443F}"/>
          </ac:spMkLst>
        </pc:spChg>
      </pc:sldChg>
      <pc:sldChg chg="delSp modSp add del mod setBg delDesignElem">
        <pc:chgData name="John Boyd" userId="1bfd4e51-46a2-48b4-91cd-71d0f27132aa" providerId="ADAL" clId="{E8B85E82-E59D-473F-B71D-044DD416F076}" dt="2026-05-02T19:07:58.777" v="275" actId="47"/>
        <pc:sldMkLst>
          <pc:docMk/>
          <pc:sldMk cId="807307953" sldId="269"/>
        </pc:sldMkLst>
        <pc:spChg chg="mod">
          <ac:chgData name="John Boyd" userId="1bfd4e51-46a2-48b4-91cd-71d0f27132aa" providerId="ADAL" clId="{E8B85E82-E59D-473F-B71D-044DD416F076}" dt="2026-05-02T18:58:20.834" v="148" actId="20577"/>
          <ac:spMkLst>
            <pc:docMk/>
            <pc:sldMk cId="807307953" sldId="269"/>
            <ac:spMk id="2" creationId="{46369104-AF92-53FA-98B5-FC9B583F955B}"/>
          </ac:spMkLst>
        </pc:spChg>
        <pc:spChg chg="del">
          <ac:chgData name="John Boyd" userId="1bfd4e51-46a2-48b4-91cd-71d0f27132aa" providerId="ADAL" clId="{E8B85E82-E59D-473F-B71D-044DD416F076}" dt="2026-05-02T18:58:10.719" v="143"/>
          <ac:spMkLst>
            <pc:docMk/>
            <pc:sldMk cId="807307953" sldId="269"/>
            <ac:spMk id="12" creationId="{BF40FCDB-5029-93E1-8557-952967E72D9B}"/>
          </ac:spMkLst>
        </pc:spChg>
        <pc:spChg chg="del">
          <ac:chgData name="John Boyd" userId="1bfd4e51-46a2-48b4-91cd-71d0f27132aa" providerId="ADAL" clId="{E8B85E82-E59D-473F-B71D-044DD416F076}" dt="2026-05-02T18:58:10.719" v="143"/>
          <ac:spMkLst>
            <pc:docMk/>
            <pc:sldMk cId="807307953" sldId="269"/>
            <ac:spMk id="14" creationId="{62E24405-B6FC-974D-461F-CC507F40E197}"/>
          </ac:spMkLst>
        </pc:spChg>
        <pc:spChg chg="del">
          <ac:chgData name="John Boyd" userId="1bfd4e51-46a2-48b4-91cd-71d0f27132aa" providerId="ADAL" clId="{E8B85E82-E59D-473F-B71D-044DD416F076}" dt="2026-05-02T18:58:10.719" v="143"/>
          <ac:spMkLst>
            <pc:docMk/>
            <pc:sldMk cId="807307953" sldId="269"/>
            <ac:spMk id="16" creationId="{B2164EEB-0ECB-DEBD-4F59-A27594238454}"/>
          </ac:spMkLst>
        </pc:spChg>
        <pc:graphicFrameChg chg="mod modGraphic">
          <ac:chgData name="John Boyd" userId="1bfd4e51-46a2-48b4-91cd-71d0f27132aa" providerId="ADAL" clId="{E8B85E82-E59D-473F-B71D-044DD416F076}" dt="2026-05-02T19:00:50.332" v="163"/>
          <ac:graphicFrameMkLst>
            <pc:docMk/>
            <pc:sldMk cId="807307953" sldId="269"/>
            <ac:graphicFrameMk id="7" creationId="{B41175DF-1ACF-554D-AA80-8CB6AF1E2C21}"/>
          </ac:graphicFrameMkLst>
        </pc:graphicFrameChg>
      </pc:sldChg>
      <pc:sldChg chg="delSp modSp add del mod setBg delDesignElem">
        <pc:chgData name="John Boyd" userId="1bfd4e51-46a2-48b4-91cd-71d0f27132aa" providerId="ADAL" clId="{E8B85E82-E59D-473F-B71D-044DD416F076}" dt="2026-05-02T19:15:58.440" v="358" actId="47"/>
        <pc:sldMkLst>
          <pc:docMk/>
          <pc:sldMk cId="3483779125" sldId="270"/>
        </pc:sldMkLst>
        <pc:spChg chg="mod">
          <ac:chgData name="John Boyd" userId="1bfd4e51-46a2-48b4-91cd-71d0f27132aa" providerId="ADAL" clId="{E8B85E82-E59D-473F-B71D-044DD416F076}" dt="2026-05-02T19:08:10.512" v="282" actId="20577"/>
          <ac:spMkLst>
            <pc:docMk/>
            <pc:sldMk cId="3483779125" sldId="270"/>
            <ac:spMk id="2" creationId="{75FB995C-D3DA-0235-7978-AA21DAC3EF1E}"/>
          </ac:spMkLst>
        </pc:spChg>
        <pc:spChg chg="del">
          <ac:chgData name="John Boyd" userId="1bfd4e51-46a2-48b4-91cd-71d0f27132aa" providerId="ADAL" clId="{E8B85E82-E59D-473F-B71D-044DD416F076}" dt="2026-05-02T19:07:28.491" v="271"/>
          <ac:spMkLst>
            <pc:docMk/>
            <pc:sldMk cId="3483779125" sldId="270"/>
            <ac:spMk id="12" creationId="{99A01AB5-5584-F619-6679-8EC649700CF2}"/>
          </ac:spMkLst>
        </pc:spChg>
        <pc:spChg chg="del">
          <ac:chgData name="John Boyd" userId="1bfd4e51-46a2-48b4-91cd-71d0f27132aa" providerId="ADAL" clId="{E8B85E82-E59D-473F-B71D-044DD416F076}" dt="2026-05-02T19:07:28.491" v="271"/>
          <ac:spMkLst>
            <pc:docMk/>
            <pc:sldMk cId="3483779125" sldId="270"/>
            <ac:spMk id="14" creationId="{0B69A5ED-2137-8EEF-5923-7C09C923DB02}"/>
          </ac:spMkLst>
        </pc:spChg>
        <pc:spChg chg="del">
          <ac:chgData name="John Boyd" userId="1bfd4e51-46a2-48b4-91cd-71d0f27132aa" providerId="ADAL" clId="{E8B85E82-E59D-473F-B71D-044DD416F076}" dt="2026-05-02T19:07:28.491" v="271"/>
          <ac:spMkLst>
            <pc:docMk/>
            <pc:sldMk cId="3483779125" sldId="270"/>
            <ac:spMk id="16" creationId="{C2285806-F592-387E-61A5-4A345526703C}"/>
          </ac:spMkLst>
        </pc:spChg>
        <pc:graphicFrameChg chg="mod modGraphic">
          <ac:chgData name="John Boyd" userId="1bfd4e51-46a2-48b4-91cd-71d0f27132aa" providerId="ADAL" clId="{E8B85E82-E59D-473F-B71D-044DD416F076}" dt="2026-05-02T19:09:08.056" v="292" actId="12"/>
          <ac:graphicFrameMkLst>
            <pc:docMk/>
            <pc:sldMk cId="3483779125" sldId="270"/>
            <ac:graphicFrameMk id="7" creationId="{18403D7E-B2F5-B9EB-B36A-F296D94C92F0}"/>
          </ac:graphicFrameMkLst>
        </pc:graphicFrameChg>
      </pc:sldChg>
      <pc:sldChg chg="addSp delSp modSp add mod">
        <pc:chgData name="John Boyd" userId="1bfd4e51-46a2-48b4-91cd-71d0f27132aa" providerId="ADAL" clId="{E8B85E82-E59D-473F-B71D-044DD416F076}" dt="2026-05-02T19:35:24.033" v="541" actId="20577"/>
        <pc:sldMkLst>
          <pc:docMk/>
          <pc:sldMk cId="1848818731" sldId="271"/>
        </pc:sldMkLst>
        <pc:spChg chg="mod">
          <ac:chgData name="John Boyd" userId="1bfd4e51-46a2-48b4-91cd-71d0f27132aa" providerId="ADAL" clId="{E8B85E82-E59D-473F-B71D-044DD416F076}" dt="2026-05-02T19:35:24.033" v="541" actId="20577"/>
          <ac:spMkLst>
            <pc:docMk/>
            <pc:sldMk cId="1848818731" sldId="271"/>
            <ac:spMk id="2" creationId="{8F019C70-3735-A428-1098-24D1BE3136DA}"/>
          </ac:spMkLst>
        </pc:spChg>
        <pc:spChg chg="add del mod">
          <ac:chgData name="John Boyd" userId="1bfd4e51-46a2-48b4-91cd-71d0f27132aa" providerId="ADAL" clId="{E8B85E82-E59D-473F-B71D-044DD416F076}" dt="2026-05-02T19:31:47.741" v="500" actId="14100"/>
          <ac:spMkLst>
            <pc:docMk/>
            <pc:sldMk cId="1848818731" sldId="271"/>
            <ac:spMk id="5" creationId="{793FFA1D-7AB9-EECE-C8AE-DEFF13A31E8A}"/>
          </ac:spMkLst>
        </pc:spChg>
        <pc:spChg chg="add mod">
          <ac:chgData name="John Boyd" userId="1bfd4e51-46a2-48b4-91cd-71d0f27132aa" providerId="ADAL" clId="{E8B85E82-E59D-473F-B71D-044DD416F076}" dt="2026-05-02T19:23:53.122" v="407"/>
          <ac:spMkLst>
            <pc:docMk/>
            <pc:sldMk cId="1848818731" sldId="271"/>
            <ac:spMk id="6" creationId="{B1908EAC-5098-1602-305F-AC7CABCC3897}"/>
          </ac:spMkLst>
        </pc:spChg>
        <pc:picChg chg="del">
          <ac:chgData name="John Boyd" userId="1bfd4e51-46a2-48b4-91cd-71d0f27132aa" providerId="ADAL" clId="{E8B85E82-E59D-473F-B71D-044DD416F076}" dt="2026-05-02T19:11:31.166" v="318" actId="478"/>
          <ac:picMkLst>
            <pc:docMk/>
            <pc:sldMk cId="1848818731" sldId="271"/>
            <ac:picMk id="4" creationId="{FBE30561-4A8D-4DC8-417F-F0DCC1C5132F}"/>
          </ac:picMkLst>
        </pc:picChg>
      </pc:sldChg>
      <pc:sldChg chg="delSp modSp add mod setBg delDesignElem">
        <pc:chgData name="John Boyd" userId="1bfd4e51-46a2-48b4-91cd-71d0f27132aa" providerId="ADAL" clId="{E8B85E82-E59D-473F-B71D-044DD416F076}" dt="2026-05-02T19:20:17.885" v="383" actId="14100"/>
        <pc:sldMkLst>
          <pc:docMk/>
          <pc:sldMk cId="1264627759" sldId="272"/>
        </pc:sldMkLst>
        <pc:spChg chg="del">
          <ac:chgData name="John Boyd" userId="1bfd4e51-46a2-48b4-91cd-71d0f27132aa" providerId="ADAL" clId="{E8B85E82-E59D-473F-B71D-044DD416F076}" dt="2026-05-02T19:15:39.942" v="356"/>
          <ac:spMkLst>
            <pc:docMk/>
            <pc:sldMk cId="1264627759" sldId="272"/>
            <ac:spMk id="12" creationId="{0BCDE5DF-675F-EEDA-417D-2FEB104DFDB8}"/>
          </ac:spMkLst>
        </pc:spChg>
        <pc:spChg chg="del">
          <ac:chgData name="John Boyd" userId="1bfd4e51-46a2-48b4-91cd-71d0f27132aa" providerId="ADAL" clId="{E8B85E82-E59D-473F-B71D-044DD416F076}" dt="2026-05-02T19:15:39.942" v="356"/>
          <ac:spMkLst>
            <pc:docMk/>
            <pc:sldMk cId="1264627759" sldId="272"/>
            <ac:spMk id="14" creationId="{21FA0566-9C7B-1130-6074-EC55E159FC60}"/>
          </ac:spMkLst>
        </pc:spChg>
        <pc:spChg chg="del">
          <ac:chgData name="John Boyd" userId="1bfd4e51-46a2-48b4-91cd-71d0f27132aa" providerId="ADAL" clId="{E8B85E82-E59D-473F-B71D-044DD416F076}" dt="2026-05-02T19:15:39.942" v="356"/>
          <ac:spMkLst>
            <pc:docMk/>
            <pc:sldMk cId="1264627759" sldId="272"/>
            <ac:spMk id="16" creationId="{D79D88FB-0A6D-0490-CEC3-FA09E13FEAC2}"/>
          </ac:spMkLst>
        </pc:spChg>
        <pc:graphicFrameChg chg="mod modGraphic">
          <ac:chgData name="John Boyd" userId="1bfd4e51-46a2-48b4-91cd-71d0f27132aa" providerId="ADAL" clId="{E8B85E82-E59D-473F-B71D-044DD416F076}" dt="2026-05-02T19:20:17.885" v="383" actId="14100"/>
          <ac:graphicFrameMkLst>
            <pc:docMk/>
            <pc:sldMk cId="1264627759" sldId="272"/>
            <ac:graphicFrameMk id="7" creationId="{072AFD4F-4815-EF45-C6E5-9400DB963CB7}"/>
          </ac:graphicFrameMkLst>
        </pc:graphicFrameChg>
      </pc:sldChg>
      <pc:sldChg chg="modSp add mod">
        <pc:chgData name="John Boyd" userId="1bfd4e51-46a2-48b4-91cd-71d0f27132aa" providerId="ADAL" clId="{E8B85E82-E59D-473F-B71D-044DD416F076}" dt="2026-05-02T19:35:27.497" v="542" actId="20577"/>
        <pc:sldMkLst>
          <pc:docMk/>
          <pc:sldMk cId="156594378" sldId="273"/>
        </pc:sldMkLst>
        <pc:spChg chg="mod">
          <ac:chgData name="John Boyd" userId="1bfd4e51-46a2-48b4-91cd-71d0f27132aa" providerId="ADAL" clId="{E8B85E82-E59D-473F-B71D-044DD416F076}" dt="2026-05-02T19:35:27.497" v="542" actId="20577"/>
          <ac:spMkLst>
            <pc:docMk/>
            <pc:sldMk cId="156594378" sldId="273"/>
            <ac:spMk id="2" creationId="{326D308F-9A57-C746-7EA4-52BE33FDDB9F}"/>
          </ac:spMkLst>
        </pc:spChg>
        <pc:spChg chg="mod">
          <ac:chgData name="John Boyd" userId="1bfd4e51-46a2-48b4-91cd-71d0f27132aa" providerId="ADAL" clId="{E8B85E82-E59D-473F-B71D-044DD416F076}" dt="2026-05-02T19:33:44.528" v="533" actId="14100"/>
          <ac:spMkLst>
            <pc:docMk/>
            <pc:sldMk cId="156594378" sldId="273"/>
            <ac:spMk id="5" creationId="{F0945D7D-B77F-E1E4-8C12-4AFD1247C560}"/>
          </ac:spMkLst>
        </pc:spChg>
      </pc:sldChg>
      <pc:sldChg chg="modSp add del mod">
        <pc:chgData name="John Boyd" userId="1bfd4e51-46a2-48b4-91cd-71d0f27132aa" providerId="ADAL" clId="{E8B85E82-E59D-473F-B71D-044DD416F076}" dt="2026-05-02T19:35:56.005" v="547" actId="47"/>
        <pc:sldMkLst>
          <pc:docMk/>
          <pc:sldMk cId="1082525237" sldId="274"/>
        </pc:sldMkLst>
        <pc:spChg chg="mod">
          <ac:chgData name="John Boyd" userId="1bfd4e51-46a2-48b4-91cd-71d0f27132aa" providerId="ADAL" clId="{E8B85E82-E59D-473F-B71D-044DD416F076}" dt="2026-05-02T19:35:31.170" v="543" actId="20577"/>
          <ac:spMkLst>
            <pc:docMk/>
            <pc:sldMk cId="1082525237" sldId="274"/>
            <ac:spMk id="2" creationId="{BCB03BA9-8D02-8567-4ACB-A534A6A015D7}"/>
          </ac:spMkLst>
        </pc:spChg>
      </pc:sldChg>
      <pc:sldChg chg="modSp add mod">
        <pc:chgData name="John Boyd" userId="1bfd4e51-46a2-48b4-91cd-71d0f27132aa" providerId="ADAL" clId="{E8B85E82-E59D-473F-B71D-044DD416F076}" dt="2026-05-02T19:42:42.655" v="749" actId="20577"/>
        <pc:sldMkLst>
          <pc:docMk/>
          <pc:sldMk cId="1708210056" sldId="275"/>
        </pc:sldMkLst>
        <pc:spChg chg="mod">
          <ac:chgData name="John Boyd" userId="1bfd4e51-46a2-48b4-91cd-71d0f27132aa" providerId="ADAL" clId="{E8B85E82-E59D-473F-B71D-044DD416F076}" dt="2026-05-02T19:42:42.655" v="749" actId="20577"/>
          <ac:spMkLst>
            <pc:docMk/>
            <pc:sldMk cId="1708210056" sldId="275"/>
            <ac:spMk id="2" creationId="{AA0E453A-4164-28E6-E00C-3EFD8B20C5DE}"/>
          </ac:spMkLst>
        </pc:spChg>
        <pc:spChg chg="mod">
          <ac:chgData name="John Boyd" userId="1bfd4e51-46a2-48b4-91cd-71d0f27132aa" providerId="ADAL" clId="{E8B85E82-E59D-473F-B71D-044DD416F076}" dt="2026-05-02T19:37:07.014" v="560" actId="15"/>
          <ac:spMkLst>
            <pc:docMk/>
            <pc:sldMk cId="1708210056" sldId="275"/>
            <ac:spMk id="5" creationId="{0ED1EE85-6B71-CE88-AE7F-098D36CE6CF9}"/>
          </ac:spMkLst>
        </pc:spChg>
      </pc:sldChg>
      <pc:sldChg chg="modSp new mod ord">
        <pc:chgData name="John Boyd" userId="1bfd4e51-46a2-48b4-91cd-71d0f27132aa" providerId="ADAL" clId="{E8B85E82-E59D-473F-B71D-044DD416F076}" dt="2026-05-02T19:47:28.791" v="803" actId="114"/>
        <pc:sldMkLst>
          <pc:docMk/>
          <pc:sldMk cId="3889293125" sldId="276"/>
        </pc:sldMkLst>
        <pc:spChg chg="mod">
          <ac:chgData name="John Boyd" userId="1bfd4e51-46a2-48b4-91cd-71d0f27132aa" providerId="ADAL" clId="{E8B85E82-E59D-473F-B71D-044DD416F076}" dt="2026-05-02T19:38:00.369" v="577" actId="20577"/>
          <ac:spMkLst>
            <pc:docMk/>
            <pc:sldMk cId="3889293125" sldId="276"/>
            <ac:spMk id="2" creationId="{B8C40BBE-CC86-2880-9C85-D1554857AD41}"/>
          </ac:spMkLst>
        </pc:spChg>
        <pc:spChg chg="mod">
          <ac:chgData name="John Boyd" userId="1bfd4e51-46a2-48b4-91cd-71d0f27132aa" providerId="ADAL" clId="{E8B85E82-E59D-473F-B71D-044DD416F076}" dt="2026-05-02T19:47:28.791" v="803" actId="114"/>
          <ac:spMkLst>
            <pc:docMk/>
            <pc:sldMk cId="3889293125" sldId="276"/>
            <ac:spMk id="3" creationId="{78CDE3A0-48D3-3E58-C4E5-5CDC9C811035}"/>
          </ac:spMkLst>
        </pc:spChg>
      </pc:sldChg>
      <pc:sldChg chg="modSp add mod">
        <pc:chgData name="John Boyd" userId="1bfd4e51-46a2-48b4-91cd-71d0f27132aa" providerId="ADAL" clId="{E8B85E82-E59D-473F-B71D-044DD416F076}" dt="2026-05-02T19:47:35.888" v="804" actId="114"/>
        <pc:sldMkLst>
          <pc:docMk/>
          <pc:sldMk cId="1949322221" sldId="277"/>
        </pc:sldMkLst>
        <pc:spChg chg="mod">
          <ac:chgData name="John Boyd" userId="1bfd4e51-46a2-48b4-91cd-71d0f27132aa" providerId="ADAL" clId="{E8B85E82-E59D-473F-B71D-044DD416F076}" dt="2026-05-02T19:47:35.888" v="804" actId="114"/>
          <ac:spMkLst>
            <pc:docMk/>
            <pc:sldMk cId="1949322221" sldId="277"/>
            <ac:spMk id="3" creationId="{6DC63A12-ADED-F41A-79C8-ACAFC2C38E5C}"/>
          </ac:spMkLst>
        </pc:spChg>
      </pc:sldChg>
      <pc:sldChg chg="modSp add mod">
        <pc:chgData name="John Boyd" userId="1bfd4e51-46a2-48b4-91cd-71d0f27132aa" providerId="ADAL" clId="{E8B85E82-E59D-473F-B71D-044DD416F076}" dt="2026-05-02T19:42:57.726" v="750" actId="114"/>
        <pc:sldMkLst>
          <pc:docMk/>
          <pc:sldMk cId="1563138763" sldId="278"/>
        </pc:sldMkLst>
        <pc:spChg chg="mod">
          <ac:chgData name="John Boyd" userId="1bfd4e51-46a2-48b4-91cd-71d0f27132aa" providerId="ADAL" clId="{E8B85E82-E59D-473F-B71D-044DD416F076}" dt="2026-05-02T19:41:14.329" v="698" actId="20577"/>
          <ac:spMkLst>
            <pc:docMk/>
            <pc:sldMk cId="1563138763" sldId="278"/>
            <ac:spMk id="2" creationId="{DD7CF572-5E68-32B8-C52B-E37FEA65C74C}"/>
          </ac:spMkLst>
        </pc:spChg>
        <pc:spChg chg="mod">
          <ac:chgData name="John Boyd" userId="1bfd4e51-46a2-48b4-91cd-71d0f27132aa" providerId="ADAL" clId="{E8B85E82-E59D-473F-B71D-044DD416F076}" dt="2026-05-02T19:42:57.726" v="750" actId="114"/>
          <ac:spMkLst>
            <pc:docMk/>
            <pc:sldMk cId="1563138763" sldId="278"/>
            <ac:spMk id="3" creationId="{067E8559-194F-BEC3-97A6-287878E13D86}"/>
          </ac:spMkLst>
        </pc:spChg>
      </pc:sldChg>
      <pc:sldChg chg="modSp add mod">
        <pc:chgData name="John Boyd" userId="1bfd4e51-46a2-48b4-91cd-71d0f27132aa" providerId="ADAL" clId="{E8B85E82-E59D-473F-B71D-044DD416F076}" dt="2026-05-02T19:43:48.339" v="800" actId="114"/>
        <pc:sldMkLst>
          <pc:docMk/>
          <pc:sldMk cId="2730092884" sldId="279"/>
        </pc:sldMkLst>
        <pc:spChg chg="mod">
          <ac:chgData name="John Boyd" userId="1bfd4e51-46a2-48b4-91cd-71d0f27132aa" providerId="ADAL" clId="{E8B85E82-E59D-473F-B71D-044DD416F076}" dt="2026-05-02T19:43:48.339" v="800" actId="114"/>
          <ac:spMkLst>
            <pc:docMk/>
            <pc:sldMk cId="2730092884" sldId="279"/>
            <ac:spMk id="3" creationId="{75AF56BB-1E15-A4F5-A108-48B6A2DB7C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01DEA7-6E6E-4AA3-AE98-9704D929BF27}" type="datetimeFigureOut">
              <a:rPr lang="en-US" smtClean="0"/>
              <a:t>5/2/2026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479DBE-9541-4538-9DA8-91DE90E0B03E}" type="slidenum">
              <a:rPr lang="en-US" smtClean="0"/>
              <a:t>‹#›</a:t>
            </a:fld>
            <a:endParaRPr lang="en-US"/>
          </a:p>
        </p:txBody>
      </p:sp>
    </p:spTree>
    <p:extLst>
      <p:ext uri="{BB962C8B-B14F-4D97-AF65-F5344CB8AC3E}">
        <p14:creationId xmlns:p14="http://schemas.microsoft.com/office/powerpoint/2010/main" val="3919548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1</a:t>
            </a:fld>
            <a:endParaRPr lang="en-US"/>
          </a:p>
        </p:txBody>
      </p:sp>
    </p:spTree>
    <p:extLst>
      <p:ext uri="{BB962C8B-B14F-4D97-AF65-F5344CB8AC3E}">
        <p14:creationId xmlns:p14="http://schemas.microsoft.com/office/powerpoint/2010/main" val="2266506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 quickly through these first three</a:t>
            </a:r>
            <a:r>
              <a:rPr lang="en-US" baseline="0" dirty="0"/>
              <a:t> slides.</a:t>
            </a:r>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2</a:t>
            </a:fld>
            <a:endParaRPr lang="en-US"/>
          </a:p>
        </p:txBody>
      </p:sp>
    </p:spTree>
    <p:extLst>
      <p:ext uri="{BB962C8B-B14F-4D97-AF65-F5344CB8AC3E}">
        <p14:creationId xmlns:p14="http://schemas.microsoft.com/office/powerpoint/2010/main" val="2721631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I think thi</a:t>
            </a:r>
            <a:r>
              <a:rPr lang="en-US" baseline="0" dirty="0"/>
              <a:t>s is where you insert your documents from SB 1296</a:t>
            </a:r>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5</a:t>
            </a:fld>
            <a:endParaRPr lang="en-US"/>
          </a:p>
        </p:txBody>
      </p:sp>
    </p:spTree>
    <p:extLst>
      <p:ext uri="{BB962C8B-B14F-4D97-AF65-F5344CB8AC3E}">
        <p14:creationId xmlns:p14="http://schemas.microsoft.com/office/powerpoint/2010/main" val="1722619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Decide</a:t>
            </a:r>
            <a:r>
              <a:rPr lang="en-US" baseline="0" dirty="0"/>
              <a:t> whether we want to keep these next two slides or not.  I can go through them quickly.</a:t>
            </a:r>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6</a:t>
            </a:fld>
            <a:endParaRPr lang="en-US"/>
          </a:p>
        </p:txBody>
      </p:sp>
    </p:spTree>
    <p:extLst>
      <p:ext uri="{BB962C8B-B14F-4D97-AF65-F5344CB8AC3E}">
        <p14:creationId xmlns:p14="http://schemas.microsoft.com/office/powerpoint/2010/main" val="3822533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president at the time said we will not recertify.  Had other factions apply for certification – IUPAC for security, bus drivers tried to unionize</a:t>
            </a:r>
          </a:p>
          <a:p>
            <a:r>
              <a:rPr lang="en-US" baseline="0" dirty="0"/>
              <a:t>They failed 60% - had less than 20% at the time. PERC gave them the opportunity to show cause, they didn’t respond and were decertified.  </a:t>
            </a:r>
          </a:p>
          <a:p>
            <a:endParaRPr lang="en-US" baseline="0" dirty="0"/>
          </a:p>
          <a:p>
            <a:r>
              <a:rPr lang="en-US" baseline="0" dirty="0"/>
              <a:t>Communication - We knew this ahead of time and started meeting with each representative group individually.  I met with bus drivers/mechanics by area, custodians by area, maintenance workers as a group, student nutrition by area, and security officers by going out to each area and set up town hall meetings.  Specifically addressed what happens when the union is decertified.  Listened to what they wanted to have happen and any additional wants.  Most items revolved around money – Agreed to uphold incentives in the contract; </a:t>
            </a:r>
            <a:r>
              <a:rPr lang="en-US" baseline="0" dirty="0" err="1"/>
              <a:t>ie</a:t>
            </a:r>
            <a:r>
              <a:rPr lang="en-US" baseline="0" dirty="0"/>
              <a:t> – attendance incentives, longevity bonuses, uniform allowance.  Agreed to look at areas of critical need ( bus drivers and mechanics) – eventually raised hourly rate to 23.00 per hour for drivers to be competitive.  Find any way for a win.  Make sure they felt heard.  Find someone who will listen.</a:t>
            </a:r>
          </a:p>
          <a:p>
            <a:endParaRPr lang="en-US" baseline="0" dirty="0"/>
          </a:p>
          <a:p>
            <a:r>
              <a:rPr lang="en-US" baseline="0" dirty="0"/>
              <a:t>Good leadership makes for a smoother transition.  Met with supervisors and mid level managers to inform them that contract processes and procedures would continue as usual.  Any grievances would continue to be handled in the same fashion – with level 1 at the supervisor level first, then move to HR for next level, then so forth as spelled out in contract.  This aligned with board policy anyway.</a:t>
            </a:r>
          </a:p>
          <a:p>
            <a:endParaRPr lang="en-US" baseline="0" dirty="0"/>
          </a:p>
          <a:p>
            <a:r>
              <a:rPr lang="en-US" baseline="0" dirty="0"/>
              <a:t>Anticipate – Look the specific date when your unions recertify.  They may buy an additional year depending on certification date.  Anticipate them not meeting recertification.  Don’t wait to meet about potential decertification.  Work with your union on this.  </a:t>
            </a:r>
          </a:p>
          <a:p>
            <a:endParaRPr lang="en-US" baseline="0" dirty="0"/>
          </a:p>
          <a:p>
            <a:r>
              <a:rPr lang="en-US" baseline="0" dirty="0"/>
              <a:t>Final – We’ve always been the glue that has held the district together.  We’ve always been the union whisperers, the board whisperers, the principal whisperers, the superintendent whisperers, and the lawyer whisperers.  We will continue to be, but now we not only have to represent the district, we have to represent our own employees.  Just like we always have. </a:t>
            </a:r>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8</a:t>
            </a:fld>
            <a:endParaRPr lang="en-US"/>
          </a:p>
        </p:txBody>
      </p:sp>
    </p:spTree>
    <p:extLst>
      <p:ext uri="{BB962C8B-B14F-4D97-AF65-F5344CB8AC3E}">
        <p14:creationId xmlns:p14="http://schemas.microsoft.com/office/powerpoint/2010/main" val="514114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of policies – Compare to current CBA.  Identify any potential</a:t>
            </a:r>
            <a:r>
              <a:rPr lang="en-US" baseline="0" dirty="0"/>
              <a:t> gaps in policy</a:t>
            </a:r>
          </a:p>
          <a:p>
            <a:endParaRPr lang="en-US" baseline="0" dirty="0"/>
          </a:p>
          <a:p>
            <a:r>
              <a:rPr lang="en-US" baseline="0" dirty="0"/>
              <a:t>Political – Will board support union or district decisions due to political pressure from individual teachers</a:t>
            </a:r>
          </a:p>
          <a:p>
            <a:endParaRPr lang="en-US" baseline="0" dirty="0"/>
          </a:p>
          <a:p>
            <a:r>
              <a:rPr lang="en-US" baseline="0" dirty="0"/>
              <a:t>Legal – cannot individually bargain with employees; coaching supplements</a:t>
            </a:r>
          </a:p>
          <a:p>
            <a:endParaRPr lang="en-US" baseline="0" dirty="0"/>
          </a:p>
          <a:p>
            <a:r>
              <a:rPr lang="en-US" baseline="0" dirty="0"/>
              <a:t>Practical questions – employee status – should support employees remain as continuous contract or annual?</a:t>
            </a:r>
          </a:p>
          <a:p>
            <a:r>
              <a:rPr lang="en-US" baseline="0" dirty="0"/>
              <a:t>                                  How will this affect representation? – Will splinter unions want to jump into the fray?</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D0479DBE-9541-4538-9DA8-91DE90E0B03E}" type="slidenum">
              <a:rPr lang="en-US" smtClean="0"/>
              <a:t>9</a:t>
            </a:fld>
            <a:endParaRPr lang="en-US"/>
          </a:p>
        </p:txBody>
      </p:sp>
    </p:spTree>
    <p:extLst>
      <p:ext uri="{BB962C8B-B14F-4D97-AF65-F5344CB8AC3E}">
        <p14:creationId xmlns:p14="http://schemas.microsoft.com/office/powerpoint/2010/main" val="3291049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cid:image003.jpg@01DCAD47.27D33A7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6807" y="1460715"/>
            <a:ext cx="9877290" cy="2262781"/>
          </a:xfrm>
        </p:spPr>
        <p:txBody>
          <a:bodyPr>
            <a:normAutofit fontScale="90000"/>
          </a:bodyPr>
          <a:lstStyle/>
          <a:p>
            <a:r>
              <a:rPr lang="en-US" dirty="0"/>
              <a:t>Best Practices for Strengthening Employee Voice Post-Union Decertification</a:t>
            </a:r>
          </a:p>
        </p:txBody>
      </p:sp>
      <p:sp>
        <p:nvSpPr>
          <p:cNvPr id="3" name="Subtitle 2"/>
          <p:cNvSpPr>
            <a:spLocks noGrp="1"/>
          </p:cNvSpPr>
          <p:nvPr>
            <p:ph type="subTitle" idx="1"/>
          </p:nvPr>
        </p:nvSpPr>
        <p:spPr>
          <a:xfrm>
            <a:off x="1766806" y="5173942"/>
            <a:ext cx="8915399" cy="1126283"/>
          </a:xfrm>
        </p:spPr>
        <p:txBody>
          <a:bodyPr/>
          <a:lstStyle/>
          <a:p>
            <a:r>
              <a:rPr lang="en-US" b="1" dirty="0"/>
              <a:t>John Boyd, Osceola County</a:t>
            </a:r>
          </a:p>
          <a:p>
            <a:r>
              <a:rPr lang="en-US" b="1" dirty="0"/>
              <a:t>Mark West, Semi-retired</a:t>
            </a:r>
          </a:p>
        </p:txBody>
      </p:sp>
      <p:sp>
        <p:nvSpPr>
          <p:cNvPr id="4" name="Subtitle 2"/>
          <p:cNvSpPr txBox="1">
            <a:spLocks/>
          </p:cNvSpPr>
          <p:nvPr/>
        </p:nvSpPr>
        <p:spPr>
          <a:xfrm>
            <a:off x="1766806" y="4047659"/>
            <a:ext cx="8915399" cy="1126283"/>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r>
              <a:rPr lang="en-US" sz="2400" b="1" dirty="0"/>
              <a:t>Law, Process and Impact (Post 2023)</a:t>
            </a:r>
          </a:p>
        </p:txBody>
      </p:sp>
    </p:spTree>
    <p:extLst>
      <p:ext uri="{BB962C8B-B14F-4D97-AF65-F5344CB8AC3E}">
        <p14:creationId xmlns:p14="http://schemas.microsoft.com/office/powerpoint/2010/main" val="2784043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0BBE-CC86-2880-9C85-D1554857AD41}"/>
              </a:ext>
            </a:extLst>
          </p:cNvPr>
          <p:cNvSpPr>
            <a:spLocks noGrp="1"/>
          </p:cNvSpPr>
          <p:nvPr>
            <p:ph type="title"/>
          </p:nvPr>
        </p:nvSpPr>
        <p:spPr/>
        <p:txBody>
          <a:bodyPr/>
          <a:lstStyle/>
          <a:p>
            <a:r>
              <a:rPr lang="en-US" dirty="0"/>
              <a:t>Senate Bill 1296</a:t>
            </a:r>
          </a:p>
        </p:txBody>
      </p:sp>
      <p:sp>
        <p:nvSpPr>
          <p:cNvPr id="3" name="Text Placeholder 2">
            <a:extLst>
              <a:ext uri="{FF2B5EF4-FFF2-40B4-BE49-F238E27FC236}">
                <a16:creationId xmlns:a16="http://schemas.microsoft.com/office/drawing/2014/main" id="{78CDE3A0-48D3-3E58-C4E5-5CDC9C811035}"/>
              </a:ext>
            </a:extLst>
          </p:cNvPr>
          <p:cNvSpPr>
            <a:spLocks noGrp="1"/>
          </p:cNvSpPr>
          <p:nvPr>
            <p:ph type="body" idx="1"/>
          </p:nvPr>
        </p:nvSpPr>
        <p:spPr/>
        <p:txBody>
          <a:bodyPr/>
          <a:lstStyle/>
          <a:p>
            <a:r>
              <a:rPr lang="en-US" i="1" dirty="0"/>
              <a:t>Overview of Current versus New State Law</a:t>
            </a:r>
          </a:p>
        </p:txBody>
      </p:sp>
    </p:spTree>
    <p:extLst>
      <p:ext uri="{BB962C8B-B14F-4D97-AF65-F5344CB8AC3E}">
        <p14:creationId xmlns:p14="http://schemas.microsoft.com/office/powerpoint/2010/main" val="388929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graphicFrame>
        <p:nvGraphicFramePr>
          <p:cNvPr id="7" name="Content Placeholder 6">
            <a:extLst>
              <a:ext uri="{FF2B5EF4-FFF2-40B4-BE49-F238E27FC236}">
                <a16:creationId xmlns:a16="http://schemas.microsoft.com/office/drawing/2014/main" id="{EE9C9666-7FC9-D535-25A0-313848E6F4F4}"/>
              </a:ext>
            </a:extLst>
          </p:cNvPr>
          <p:cNvGraphicFramePr>
            <a:graphicFrameLocks noGrp="1"/>
          </p:cNvGraphicFramePr>
          <p:nvPr>
            <p:ph idx="1"/>
            <p:extLst>
              <p:ext uri="{D42A27DB-BD31-4B8C-83A1-F6EECF244321}">
                <p14:modId xmlns:p14="http://schemas.microsoft.com/office/powerpoint/2010/main" val="826466528"/>
              </p:ext>
            </p:extLst>
          </p:nvPr>
        </p:nvGraphicFramePr>
        <p:xfrm>
          <a:off x="1584338" y="313509"/>
          <a:ext cx="10022444" cy="6377307"/>
        </p:xfrm>
        <a:graphic>
          <a:graphicData uri="http://schemas.openxmlformats.org/drawingml/2006/table">
            <a:tbl>
              <a:tblPr firstRow="1" firstCol="1" bandRow="1"/>
              <a:tblGrid>
                <a:gridCol w="2733394">
                  <a:extLst>
                    <a:ext uri="{9D8B030D-6E8A-4147-A177-3AD203B41FA5}">
                      <a16:colId xmlns:a16="http://schemas.microsoft.com/office/drawing/2014/main" val="775425336"/>
                    </a:ext>
                  </a:extLst>
                </a:gridCol>
                <a:gridCol w="3644525">
                  <a:extLst>
                    <a:ext uri="{9D8B030D-6E8A-4147-A177-3AD203B41FA5}">
                      <a16:colId xmlns:a16="http://schemas.microsoft.com/office/drawing/2014/main" val="3668081838"/>
                    </a:ext>
                  </a:extLst>
                </a:gridCol>
                <a:gridCol w="3644525">
                  <a:extLst>
                    <a:ext uri="{9D8B030D-6E8A-4147-A177-3AD203B41FA5}">
                      <a16:colId xmlns:a16="http://schemas.microsoft.com/office/drawing/2014/main" val="1757998308"/>
                    </a:ext>
                  </a:extLst>
                </a:gridCol>
              </a:tblGrid>
              <a:tr h="519297">
                <a:tc gridSpan="3">
                  <a:txBody>
                    <a:bodyPr/>
                    <a:lstStyle/>
                    <a:p>
                      <a:pPr marL="0" marR="0" algn="ctr" fontAlgn="ctr">
                        <a:buNone/>
                      </a:pPr>
                      <a:r>
                        <a:rPr lang="en-US" sz="2400" b="1" dirty="0">
                          <a:latin typeface="Arial" panose="020B0604020202020204" pitchFamily="34" charset="0"/>
                          <a:cs typeface="Arial" panose="020B0604020202020204" pitchFamily="34" charset="0"/>
                        </a:rPr>
                        <a:t>Comparative Summary:  Existing Law versus SB 1296 Changes …</a:t>
                      </a:r>
                      <a:endParaRPr lang="en-US" sz="2400" b="1" i="0" u="none" strike="noStrike" dirty="0">
                        <a:effectLst/>
                        <a:latin typeface="Arial" panose="020B0604020202020204" pitchFamily="34" charset="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pPr marL="0" marR="0" algn="ctr" fontAlgn="ctr">
                        <a:buNone/>
                      </a:pPr>
                      <a:endParaRPr lang="en-US" sz="3600" b="0" i="0" u="none" strike="noStrike" dirty="0">
                        <a:effectLst/>
                        <a:latin typeface="Arial" panose="020B0604020202020204" pitchFamily="34" charset="0"/>
                      </a:endParaRPr>
                    </a:p>
                  </a:txBody>
                  <a:tcPr marL="25531" marR="25531" marT="25531" marB="255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pPr marL="0" marR="0" algn="ctr" fontAlgn="ctr">
                        <a:buNone/>
                      </a:pPr>
                      <a:endParaRPr lang="en-US" sz="3600" b="0" i="0" u="none" strike="noStrike" dirty="0">
                        <a:solidFill>
                          <a:schemeClr val="tx1"/>
                        </a:solidFill>
                        <a:effectLst/>
                        <a:latin typeface="Arial" panose="020B0604020202020204" pitchFamily="34" charset="0"/>
                      </a:endParaRPr>
                    </a:p>
                  </a:txBody>
                  <a:tcPr marL="25531" marR="25531" marT="25531" marB="255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extLst>
                  <a:ext uri="{0D108BD9-81ED-4DB2-BD59-A6C34878D82A}">
                    <a16:rowId xmlns:a16="http://schemas.microsoft.com/office/drawing/2014/main" val="2930997926"/>
                  </a:ext>
                </a:extLst>
              </a:tr>
              <a:tr h="519297">
                <a:tc>
                  <a:txBody>
                    <a:bodyPr/>
                    <a:lstStyle/>
                    <a:p>
                      <a:pPr marL="0" marR="0" algn="ctr" fontAlgn="ctr">
                        <a:buNone/>
                      </a:pPr>
                      <a:r>
                        <a:rPr lang="en-US" sz="1800" b="1"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Topic</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0" marR="0" algn="ctr" fontAlgn="ctr">
                        <a:buNone/>
                      </a:pPr>
                      <a:r>
                        <a:rPr lang="en-US" sz="1800" b="1"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Existing State Law</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0" marR="0" algn="ctr" fontAlgn="ctr">
                        <a:buNone/>
                      </a:pPr>
                      <a:r>
                        <a:rPr lang="en-US" sz="1800" b="1" i="0" u="none" strike="noStrike"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New Law Under SB 1296</a:t>
                      </a:r>
                      <a:endParaRPr lang="en-US" sz="3600" b="0" i="0" u="none" strike="noStrike" dirty="0">
                        <a:solidFill>
                          <a:schemeClr val="tx1"/>
                        </a:solidFill>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extLst>
                  <a:ext uri="{0D108BD9-81ED-4DB2-BD59-A6C34878D82A}">
                    <a16:rowId xmlns:a16="http://schemas.microsoft.com/office/drawing/2014/main" val="3399123769"/>
                  </a:ext>
                </a:extLst>
              </a:tr>
              <a:tr h="1669411">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Union Recertification Elections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Majority of votes cast by participating employees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lvl="0" indent="0" algn="just" defTabSz="457200" rtl="0" eaLnBrk="1" fontAlgn="ctr" latinLnBrk="0" hangingPunct="1">
                        <a:lnSpc>
                          <a:spcPct val="100000"/>
                        </a:lnSpc>
                        <a:spcBef>
                          <a:spcPts val="0"/>
                        </a:spcBef>
                        <a:spcAft>
                          <a:spcPts val="0"/>
                        </a:spcAft>
                        <a:buClrTx/>
                        <a:buSzTx/>
                        <a:buFont typeface="Arial" panose="020B0604020202020204" pitchFamily="34" charset="0"/>
                        <a:buNone/>
                        <a:tabLst/>
                        <a:defRPr/>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Majority (50% + 1) of all </a:t>
                      </a:r>
                      <a:r>
                        <a:rPr lang="en-US" sz="1800" b="1" i="1"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bargaining unit employees</a:t>
                      </a: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must vote; and  </a:t>
                      </a:r>
                      <a:endParaRPr lang="en-US" sz="1800" b="0" i="0" u="none" strike="noStrike" dirty="0">
                        <a:effectLst/>
                        <a:latin typeface="Arial" panose="020B0604020202020204" pitchFamily="34" charset="0"/>
                      </a:endParaRPr>
                    </a:p>
                    <a:p>
                      <a:pPr marL="0" marR="0"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Majority (50% + 1) of </a:t>
                      </a:r>
                      <a:r>
                        <a:rPr lang="en-US" sz="1800" b="1" i="1"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participating employees</a:t>
                      </a: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must vote in favor</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843839436"/>
                  </a:ext>
                </a:extLst>
              </a:tr>
              <a:tr h="1304310">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Membership Authorization</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Authorization valid until revoked; limited timing requirements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Organizations must revoke membership and dues collection within a specified timeframe upon withdrawal or ineligibility</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95355594"/>
                  </a:ext>
                </a:extLst>
              </a:tr>
              <a:tr h="992733">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PERC Subpoena Service</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Primarily personal service</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Service authorized by: </a:t>
                      </a:r>
                      <a:endParaRPr lang="en-US" sz="1800" b="0" i="0" u="none" strike="noStrike" dirty="0">
                        <a:effectLst/>
                        <a:latin typeface="Arial" panose="020B0604020202020204" pitchFamily="34" charset="0"/>
                      </a:endParaRPr>
                    </a:p>
                    <a:p>
                      <a:pPr marL="457200" marR="0" lvl="1" indent="0" algn="just" fontAlgn="ctr">
                        <a:buFont typeface="Courier New" panose="02070309020205020404" pitchFamily="49"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certified mail or </a:t>
                      </a:r>
                      <a:endParaRPr lang="en-US" sz="3600" b="0" i="0" u="none" strike="noStrike" dirty="0">
                        <a:effectLst/>
                        <a:latin typeface="Arial" panose="020B0604020202020204" pitchFamily="34" charset="0"/>
                      </a:endParaRPr>
                    </a:p>
                    <a:p>
                      <a:pPr marL="457200" marR="0" lvl="1" indent="0" algn="just" fontAlgn="ctr">
                        <a:buFont typeface="Courier New" panose="02070309020205020404" pitchFamily="49"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personal service</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73175822"/>
                  </a:ext>
                </a:extLst>
              </a:tr>
              <a:tr h="1304310">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Registration and Renewal</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Standard registration with limited waiver authority</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Expanded requirements for:</a:t>
                      </a:r>
                      <a:endParaRPr lang="en-US" sz="1800" b="0" i="0" u="none" strike="noStrike" dirty="0">
                        <a:effectLst/>
                        <a:latin typeface="Arial" panose="020B0604020202020204" pitchFamily="34" charset="0"/>
                      </a:endParaRPr>
                    </a:p>
                    <a:p>
                      <a:pPr marL="457200" marR="0" lvl="1"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application, </a:t>
                      </a:r>
                      <a:endParaRPr lang="en-US" sz="3600" b="0" i="0" u="none" strike="noStrike" dirty="0">
                        <a:effectLst/>
                        <a:latin typeface="Arial" panose="020B0604020202020204" pitchFamily="34" charset="0"/>
                      </a:endParaRPr>
                    </a:p>
                    <a:p>
                      <a:pPr marL="457200" marR="0" lvl="1"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annual renewal, and </a:t>
                      </a:r>
                      <a:endParaRPr lang="en-US" sz="3600" b="0" i="0" u="none" strike="noStrike" dirty="0">
                        <a:effectLst/>
                        <a:latin typeface="Arial" panose="020B0604020202020204" pitchFamily="34" charset="0"/>
                      </a:endParaRPr>
                    </a:p>
                    <a:p>
                      <a:pPr marL="457200" marR="0" lvl="1"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waiver authority</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527159176"/>
                  </a:ext>
                </a:extLst>
              </a:tr>
            </a:tbl>
          </a:graphicData>
        </a:graphic>
      </p:graphicFrame>
    </p:spTree>
    <p:extLst>
      <p:ext uri="{BB962C8B-B14F-4D97-AF65-F5344CB8AC3E}">
        <p14:creationId xmlns:p14="http://schemas.microsoft.com/office/powerpoint/2010/main" val="3994012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12F1A-B8EF-4FDA-78D6-DB7F4EF1E89B}"/>
            </a:ext>
          </a:extLst>
        </p:cNvPr>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072AFD4F-4815-EF45-C6E5-9400DB963CB7}"/>
              </a:ext>
            </a:extLst>
          </p:cNvPr>
          <p:cNvGraphicFramePr>
            <a:graphicFrameLocks noGrp="1"/>
          </p:cNvGraphicFramePr>
          <p:nvPr>
            <p:ph idx="1"/>
            <p:extLst>
              <p:ext uri="{D42A27DB-BD31-4B8C-83A1-F6EECF244321}">
                <p14:modId xmlns:p14="http://schemas.microsoft.com/office/powerpoint/2010/main" val="801293484"/>
              </p:ext>
            </p:extLst>
          </p:nvPr>
        </p:nvGraphicFramePr>
        <p:xfrm>
          <a:off x="1584338" y="313510"/>
          <a:ext cx="10022444" cy="6330298"/>
        </p:xfrm>
        <a:graphic>
          <a:graphicData uri="http://schemas.openxmlformats.org/drawingml/2006/table">
            <a:tbl>
              <a:tblPr firstRow="1" firstCol="1" bandRow="1"/>
              <a:tblGrid>
                <a:gridCol w="2733394">
                  <a:extLst>
                    <a:ext uri="{9D8B030D-6E8A-4147-A177-3AD203B41FA5}">
                      <a16:colId xmlns:a16="http://schemas.microsoft.com/office/drawing/2014/main" val="775425336"/>
                    </a:ext>
                  </a:extLst>
                </a:gridCol>
                <a:gridCol w="3644525">
                  <a:extLst>
                    <a:ext uri="{9D8B030D-6E8A-4147-A177-3AD203B41FA5}">
                      <a16:colId xmlns:a16="http://schemas.microsoft.com/office/drawing/2014/main" val="3668081838"/>
                    </a:ext>
                  </a:extLst>
                </a:gridCol>
                <a:gridCol w="3644525">
                  <a:extLst>
                    <a:ext uri="{9D8B030D-6E8A-4147-A177-3AD203B41FA5}">
                      <a16:colId xmlns:a16="http://schemas.microsoft.com/office/drawing/2014/main" val="1757998308"/>
                    </a:ext>
                  </a:extLst>
                </a:gridCol>
              </a:tblGrid>
              <a:tr h="478884">
                <a:tc gridSpan="3">
                  <a:txBody>
                    <a:bodyPr/>
                    <a:lstStyle/>
                    <a:p>
                      <a:pPr marL="0" marR="0" algn="ctr" fontAlgn="ctr">
                        <a:buNone/>
                      </a:pPr>
                      <a:r>
                        <a:rPr lang="en-US" sz="2400" b="1" dirty="0">
                          <a:latin typeface="Arial" panose="020B0604020202020204" pitchFamily="34" charset="0"/>
                          <a:cs typeface="Arial" panose="020B0604020202020204" pitchFamily="34" charset="0"/>
                        </a:rPr>
                        <a:t>… Comparative Summary:  Existing Law versus SB 1296 Changes</a:t>
                      </a:r>
                      <a:endParaRPr lang="en-US" sz="2400" b="1" i="0" u="none" strike="noStrike" dirty="0">
                        <a:effectLst/>
                        <a:latin typeface="Arial" panose="020B0604020202020204" pitchFamily="34" charset="0"/>
                        <a:cs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pPr marL="0" marR="0" algn="ctr" fontAlgn="ctr">
                        <a:buNone/>
                      </a:pPr>
                      <a:endParaRPr lang="en-US" sz="3600" b="0" i="0" u="none" strike="noStrike" dirty="0">
                        <a:effectLst/>
                        <a:latin typeface="Arial" panose="020B0604020202020204" pitchFamily="34" charset="0"/>
                      </a:endParaRPr>
                    </a:p>
                  </a:txBody>
                  <a:tcPr marL="25531" marR="25531" marT="25531" marB="255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pPr marL="0" marR="0" algn="ctr" fontAlgn="ctr">
                        <a:buNone/>
                      </a:pPr>
                      <a:endParaRPr lang="en-US" sz="3600" b="0" i="0" u="none" strike="noStrike" dirty="0">
                        <a:solidFill>
                          <a:schemeClr val="tx1"/>
                        </a:solidFill>
                        <a:effectLst/>
                        <a:latin typeface="Arial" panose="020B0604020202020204" pitchFamily="34" charset="0"/>
                      </a:endParaRPr>
                    </a:p>
                  </a:txBody>
                  <a:tcPr marL="25531" marR="25531" marT="25531" marB="255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extLst>
                  <a:ext uri="{0D108BD9-81ED-4DB2-BD59-A6C34878D82A}">
                    <a16:rowId xmlns:a16="http://schemas.microsoft.com/office/drawing/2014/main" val="2930997926"/>
                  </a:ext>
                </a:extLst>
              </a:tr>
              <a:tr h="478884">
                <a:tc>
                  <a:txBody>
                    <a:bodyPr/>
                    <a:lstStyle/>
                    <a:p>
                      <a:pPr marL="0" marR="0" algn="ctr" fontAlgn="ctr">
                        <a:buNone/>
                      </a:pPr>
                      <a:r>
                        <a:rPr lang="en-US" sz="1800" b="1"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Topic</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0" marR="0" algn="ctr" fontAlgn="ctr">
                        <a:buNone/>
                      </a:pPr>
                      <a:r>
                        <a:rPr lang="en-US" sz="1800" b="1"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Existing State Law</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0" marR="0" algn="ctr" fontAlgn="ctr">
                        <a:buNone/>
                      </a:pPr>
                      <a:r>
                        <a:rPr lang="en-US" sz="1800" b="1" i="0" u="none" strike="noStrike"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New Law Under SB 1296</a:t>
                      </a:r>
                      <a:endParaRPr lang="en-US" sz="3600" b="0" i="0" u="none" strike="noStrike" dirty="0">
                        <a:solidFill>
                          <a:schemeClr val="tx1"/>
                        </a:solidFill>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extLst>
                  <a:ext uri="{0D108BD9-81ED-4DB2-BD59-A6C34878D82A}">
                    <a16:rowId xmlns:a16="http://schemas.microsoft.com/office/drawing/2014/main" val="3399123769"/>
                  </a:ext>
                </a:extLst>
              </a:tr>
              <a:tr h="1335084">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Impasse Resolution</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More limited criteria for financial urgency</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Wingdings" panose="05000000000000000000" pitchFamily="2" charset="2"/>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Legislatively directed salary appropriations are now deemed a </a:t>
                      </a:r>
                      <a:r>
                        <a:rPr lang="en-US" sz="1800" b="1"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financial urgency</a:t>
                      </a: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843839436"/>
                  </a:ext>
                </a:extLst>
              </a:tr>
              <a:tr h="1202806">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Appeals &amp; Final Orders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Mixed statutory standards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Wingdings" panose="05000000000000000000" pitchFamily="2" charset="2"/>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Conformed to Chapter 120, Florida Statutes</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95355594"/>
                  </a:ext>
                </a:extLst>
              </a:tr>
              <a:tr h="2787576">
                <a:tc>
                  <a:txBody>
                    <a:bodyPr/>
                    <a:lstStyle/>
                    <a:p>
                      <a:pPr marL="285750" marR="0" indent="-285750" algn="l" fontAlgn="ctr">
                        <a:buClrTx/>
                        <a:buSzPts val="1200"/>
                        <a:buFont typeface="Wingdings" panose="05000000000000000000" pitchFamily="2" charset="2"/>
                        <a:buChar char="Ø"/>
                      </a:pPr>
                      <a:r>
                        <a:rPr lang="en-US" sz="1800" b="1" i="0" u="none" strike="noStrike" dirty="0">
                          <a:effectLst/>
                          <a:latin typeface="Arial" panose="020B0604020202020204" pitchFamily="34" charset="0"/>
                          <a:ea typeface="Calibri" panose="020F0502020204030204" pitchFamily="34" charset="0"/>
                          <a:cs typeface="Times New Roman" panose="02020603050405020304" pitchFamily="18" charset="0"/>
                        </a:rPr>
                        <a:t>Paid Leave Restrictions</a:t>
                      </a:r>
                      <a:endParaRPr lang="en-US" sz="18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just" fontAlgn="ctr">
                        <a:buFont typeface="Arial" panose="020B0604020202020204" pitchFamily="34" charset="0"/>
                        <a:buNone/>
                      </a:pPr>
                      <a:r>
                        <a:rPr lang="en-US" sz="18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 such prior restrictions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indent="0" algn="just" fontAlgn="ctr">
                        <a:buClrTx/>
                        <a:buSzPts val="1200"/>
                        <a:buFont typeface="Wingdings" panose="05000000000000000000" pitchFamily="2" charset="2"/>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Limits paid leave for union activities </a:t>
                      </a:r>
                      <a:r>
                        <a:rPr lang="en-US" sz="1800" b="1"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unless the union reimburses the employer</a:t>
                      </a: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per contract.</a:t>
                      </a:r>
                      <a:endParaRPr lang="en-US" sz="1800" b="0" i="0" u="none" strike="noStrike" dirty="0">
                        <a:effectLst/>
                        <a:latin typeface="Arial" panose="020B0604020202020204" pitchFamily="34" charset="0"/>
                      </a:endParaRPr>
                    </a:p>
                    <a:p>
                      <a:pPr marL="0" marR="0" indent="0" algn="just" fontAlgn="ctr">
                        <a:buFont typeface="Arial" panose="020B0604020202020204" pitchFamily="34" charset="0"/>
                        <a:buNone/>
                      </a:pPr>
                      <a:endPar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Permits paid leave for </a:t>
                      </a:r>
                      <a:r>
                        <a:rPr lang="en-US" sz="1800" b="1"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representational work</a:t>
                      </a: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per contract:</a:t>
                      </a:r>
                      <a:endParaRPr lang="en-US" sz="3600" b="0" i="0" u="none" strike="noStrike" dirty="0">
                        <a:effectLst/>
                        <a:latin typeface="Arial" panose="020B0604020202020204" pitchFamily="34" charset="0"/>
                      </a:endParaRPr>
                    </a:p>
                    <a:p>
                      <a:pPr marL="457200" marR="0" lvl="1"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Bargaining meetings</a:t>
                      </a:r>
                      <a:endParaRPr lang="en-US" sz="3600" b="0" i="0" u="none" strike="noStrike" dirty="0">
                        <a:effectLst/>
                        <a:latin typeface="Arial" panose="020B0604020202020204" pitchFamily="34" charset="0"/>
                      </a:endParaRPr>
                    </a:p>
                    <a:p>
                      <a:pPr marL="457200" marR="0" lvl="1" indent="0" algn="just" fontAlgn="ctr">
                        <a:buFont typeface="Arial" panose="020B0604020202020204" pitchFamily="34" charset="0"/>
                        <a:buNone/>
                      </a:pPr>
                      <a:r>
                        <a:rPr lang="en-US" sz="1800" b="0" i="0" u="none" strike="noStrike"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Grievance proceedings</a:t>
                      </a:r>
                      <a:endParaRPr lang="en-US" sz="3600" b="0" i="0" u="none" strike="noStrike" dirty="0">
                        <a:effectLst/>
                        <a:latin typeface="Arial" panose="020B0604020202020204"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73175822"/>
                  </a:ext>
                </a:extLst>
              </a:tr>
            </a:tbl>
          </a:graphicData>
        </a:graphic>
      </p:graphicFrame>
    </p:spTree>
    <p:extLst>
      <p:ext uri="{BB962C8B-B14F-4D97-AF65-F5344CB8AC3E}">
        <p14:creationId xmlns:p14="http://schemas.microsoft.com/office/powerpoint/2010/main" val="1264627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4E160241-607C-6A9F-01F3-C0CA64928FC7}"/>
              </a:ext>
            </a:extLst>
          </p:cNvPr>
          <p:cNvPicPr>
            <a:picLocks noGrp="1" noChangeAspect="1"/>
          </p:cNvPicPr>
          <p:nvPr>
            <p:ph idx="1"/>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662072" y="436245"/>
            <a:ext cx="9906000" cy="6191250"/>
          </a:xfrm>
          <a:prstGeom prst="rect">
            <a:avLst/>
          </a:prstGeom>
          <a:noFill/>
          <a:ln>
            <a:noFill/>
          </a:ln>
        </p:spPr>
      </p:pic>
    </p:spTree>
    <p:extLst>
      <p:ext uri="{BB962C8B-B14F-4D97-AF65-F5344CB8AC3E}">
        <p14:creationId xmlns:p14="http://schemas.microsoft.com/office/powerpoint/2010/main" val="77050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8BD22-5471-EEF6-9E02-79844DABA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093BFA-9F13-585F-EEF5-82D676116C20}"/>
              </a:ext>
            </a:extLst>
          </p:cNvPr>
          <p:cNvSpPr>
            <a:spLocks noGrp="1"/>
          </p:cNvSpPr>
          <p:nvPr>
            <p:ph type="title"/>
          </p:nvPr>
        </p:nvSpPr>
        <p:spPr/>
        <p:txBody>
          <a:bodyPr/>
          <a:lstStyle/>
          <a:p>
            <a:r>
              <a:rPr lang="en-US" dirty="0"/>
              <a:t>Senate Bill 1296</a:t>
            </a:r>
          </a:p>
        </p:txBody>
      </p:sp>
      <p:sp>
        <p:nvSpPr>
          <p:cNvPr id="3" name="Text Placeholder 2">
            <a:extLst>
              <a:ext uri="{FF2B5EF4-FFF2-40B4-BE49-F238E27FC236}">
                <a16:creationId xmlns:a16="http://schemas.microsoft.com/office/drawing/2014/main" id="{6DC63A12-ADED-F41A-79C8-ACAFC2C38E5C}"/>
              </a:ext>
            </a:extLst>
          </p:cNvPr>
          <p:cNvSpPr>
            <a:spLocks noGrp="1"/>
          </p:cNvSpPr>
          <p:nvPr>
            <p:ph type="body" idx="1"/>
          </p:nvPr>
        </p:nvSpPr>
        <p:spPr/>
        <p:txBody>
          <a:bodyPr/>
          <a:lstStyle/>
          <a:p>
            <a:r>
              <a:rPr lang="en-US" i="1" dirty="0"/>
              <a:t>Immediate Communication and Next Steps</a:t>
            </a:r>
          </a:p>
        </p:txBody>
      </p:sp>
    </p:spTree>
    <p:extLst>
      <p:ext uri="{BB962C8B-B14F-4D97-AF65-F5344CB8AC3E}">
        <p14:creationId xmlns:p14="http://schemas.microsoft.com/office/powerpoint/2010/main" val="1949322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E5C6D-242F-D2B1-6D8E-F262AAD1D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19C70-3735-A428-1098-24D1BE3136DA}"/>
              </a:ext>
            </a:extLst>
          </p:cNvPr>
          <p:cNvSpPr>
            <a:spLocks noGrp="1"/>
          </p:cNvSpPr>
          <p:nvPr>
            <p:ph type="title"/>
          </p:nvPr>
        </p:nvSpPr>
        <p:spPr/>
        <p:txBody>
          <a:bodyPr/>
          <a:lstStyle/>
          <a:p>
            <a:r>
              <a:rPr lang="en-US" dirty="0"/>
              <a:t>Tools for Changes:  SB 1296</a:t>
            </a:r>
          </a:p>
        </p:txBody>
      </p:sp>
      <p:sp>
        <p:nvSpPr>
          <p:cNvPr id="5" name="Content Placeholder 4">
            <a:extLst>
              <a:ext uri="{FF2B5EF4-FFF2-40B4-BE49-F238E27FC236}">
                <a16:creationId xmlns:a16="http://schemas.microsoft.com/office/drawing/2014/main" id="{793FFA1D-7AB9-EECE-C8AE-DEFF13A31E8A}"/>
              </a:ext>
            </a:extLst>
          </p:cNvPr>
          <p:cNvSpPr>
            <a:spLocks noGrp="1"/>
          </p:cNvSpPr>
          <p:nvPr>
            <p:ph idx="1"/>
          </p:nvPr>
        </p:nvSpPr>
        <p:spPr>
          <a:xfrm>
            <a:off x="1533833" y="1612490"/>
            <a:ext cx="10068232" cy="4298732"/>
          </a:xfrm>
        </p:spPr>
        <p:txBody>
          <a:bodyPr>
            <a:normAutofit/>
          </a:bodyPr>
          <a:lstStyle/>
          <a:p>
            <a:r>
              <a:rPr lang="en-US" sz="2800" dirty="0"/>
              <a:t>One-Page School Board Briefing: Senate Bill 1296</a:t>
            </a:r>
          </a:p>
          <a:p>
            <a:r>
              <a:rPr lang="en-US" sz="2800" dirty="0"/>
              <a:t>Sample School Board Agenda Item</a:t>
            </a:r>
          </a:p>
          <a:p>
            <a:r>
              <a:rPr lang="en-US" sz="2800" dirty="0"/>
              <a:t>Sample School Board Resolution</a:t>
            </a:r>
          </a:p>
          <a:p>
            <a:r>
              <a:rPr lang="en-US" sz="2800" dirty="0"/>
              <a:t>Principal’s One‑Pager:  Senate Bill 1296 and Next Steps</a:t>
            </a:r>
          </a:p>
          <a:p>
            <a:r>
              <a:rPr lang="en-US" sz="2800" dirty="0"/>
              <a:t>Staff FAQ: Senate Bill 1296 and Next Steps</a:t>
            </a:r>
          </a:p>
          <a:p>
            <a:r>
              <a:rPr lang="en-US" sz="2800" dirty="0"/>
              <a:t>Sample District-Specific Implementation Timeline</a:t>
            </a:r>
            <a:endParaRPr lang="en-US" dirty="0"/>
          </a:p>
        </p:txBody>
      </p:sp>
    </p:spTree>
    <p:extLst>
      <p:ext uri="{BB962C8B-B14F-4D97-AF65-F5344CB8AC3E}">
        <p14:creationId xmlns:p14="http://schemas.microsoft.com/office/powerpoint/2010/main" val="1848818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FAF31-8212-1C3E-2470-57F36C44E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CF572-5E68-32B8-C52B-E37FEA65C74C}"/>
              </a:ext>
            </a:extLst>
          </p:cNvPr>
          <p:cNvSpPr>
            <a:spLocks noGrp="1"/>
          </p:cNvSpPr>
          <p:nvPr>
            <p:ph type="title"/>
          </p:nvPr>
        </p:nvSpPr>
        <p:spPr/>
        <p:txBody>
          <a:bodyPr/>
          <a:lstStyle/>
          <a:p>
            <a:r>
              <a:rPr lang="en-US" dirty="0"/>
              <a:t>Post Union-Decertification</a:t>
            </a:r>
          </a:p>
        </p:txBody>
      </p:sp>
      <p:sp>
        <p:nvSpPr>
          <p:cNvPr id="3" name="Text Placeholder 2">
            <a:extLst>
              <a:ext uri="{FF2B5EF4-FFF2-40B4-BE49-F238E27FC236}">
                <a16:creationId xmlns:a16="http://schemas.microsoft.com/office/drawing/2014/main" id="{067E8559-194F-BEC3-97A6-287878E13D86}"/>
              </a:ext>
            </a:extLst>
          </p:cNvPr>
          <p:cNvSpPr>
            <a:spLocks noGrp="1"/>
          </p:cNvSpPr>
          <p:nvPr>
            <p:ph type="body" idx="1"/>
          </p:nvPr>
        </p:nvSpPr>
        <p:spPr/>
        <p:txBody>
          <a:bodyPr/>
          <a:lstStyle/>
          <a:p>
            <a:r>
              <a:rPr lang="en-US" i="1" dirty="0"/>
              <a:t>Immediate Communication and Next Steps</a:t>
            </a:r>
          </a:p>
        </p:txBody>
      </p:sp>
    </p:spTree>
    <p:extLst>
      <p:ext uri="{BB962C8B-B14F-4D97-AF65-F5344CB8AC3E}">
        <p14:creationId xmlns:p14="http://schemas.microsoft.com/office/powerpoint/2010/main" val="1563138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70CED-BA7A-F029-BE6E-DD434FAE4C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D308F-9A57-C746-7EA4-52BE33FDDB9F}"/>
              </a:ext>
            </a:extLst>
          </p:cNvPr>
          <p:cNvSpPr>
            <a:spLocks noGrp="1"/>
          </p:cNvSpPr>
          <p:nvPr>
            <p:ph type="title"/>
          </p:nvPr>
        </p:nvSpPr>
        <p:spPr/>
        <p:txBody>
          <a:bodyPr>
            <a:normAutofit fontScale="90000"/>
          </a:bodyPr>
          <a:lstStyle/>
          <a:p>
            <a:r>
              <a:rPr lang="en-US" dirty="0"/>
              <a:t>Tools for Changes:  </a:t>
            </a:r>
            <a:br>
              <a:rPr lang="en-US" dirty="0"/>
            </a:br>
            <a:r>
              <a:rPr lang="en-US" dirty="0"/>
              <a:t>Post-Union Decertification Communications</a:t>
            </a:r>
          </a:p>
        </p:txBody>
      </p:sp>
      <p:sp>
        <p:nvSpPr>
          <p:cNvPr id="5" name="Content Placeholder 4">
            <a:extLst>
              <a:ext uri="{FF2B5EF4-FFF2-40B4-BE49-F238E27FC236}">
                <a16:creationId xmlns:a16="http://schemas.microsoft.com/office/drawing/2014/main" id="{F0945D7D-B77F-E1E4-8C12-4AFD1247C560}"/>
              </a:ext>
            </a:extLst>
          </p:cNvPr>
          <p:cNvSpPr>
            <a:spLocks noGrp="1"/>
          </p:cNvSpPr>
          <p:nvPr>
            <p:ph idx="1"/>
          </p:nvPr>
        </p:nvSpPr>
        <p:spPr>
          <a:xfrm>
            <a:off x="1524000" y="2133600"/>
            <a:ext cx="10068231" cy="4562168"/>
          </a:xfrm>
        </p:spPr>
        <p:txBody>
          <a:bodyPr>
            <a:normAutofit/>
          </a:bodyPr>
          <a:lstStyle/>
          <a:p>
            <a:r>
              <a:rPr lang="en-US" sz="3200" dirty="0"/>
              <a:t>Post-Union Decertification:  Now What?</a:t>
            </a:r>
          </a:p>
          <a:p>
            <a:r>
              <a:rPr lang="en-US" sz="3200" dirty="0"/>
              <a:t>Post-Union Decertification Risk‑Mitigation Strategies</a:t>
            </a:r>
          </a:p>
          <a:p>
            <a:r>
              <a:rPr lang="en-US" sz="3200" dirty="0"/>
              <a:t>Post-Union Decertification Implementation Checklist</a:t>
            </a:r>
          </a:p>
          <a:p>
            <a:r>
              <a:rPr lang="en-US" sz="3200" dirty="0"/>
              <a:t>Neutral Employee Communication Template</a:t>
            </a:r>
          </a:p>
        </p:txBody>
      </p:sp>
    </p:spTree>
    <p:extLst>
      <p:ext uri="{BB962C8B-B14F-4D97-AF65-F5344CB8AC3E}">
        <p14:creationId xmlns:p14="http://schemas.microsoft.com/office/powerpoint/2010/main" val="156594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B1894-9D8D-1F0D-BB3D-3639E68C0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5EA9DD-CBD5-A8A6-98B8-BD61BCAE8CBC}"/>
              </a:ext>
            </a:extLst>
          </p:cNvPr>
          <p:cNvSpPr>
            <a:spLocks noGrp="1"/>
          </p:cNvSpPr>
          <p:nvPr>
            <p:ph type="title"/>
          </p:nvPr>
        </p:nvSpPr>
        <p:spPr/>
        <p:txBody>
          <a:bodyPr/>
          <a:lstStyle/>
          <a:p>
            <a:r>
              <a:rPr lang="en-US" dirty="0"/>
              <a:t>Post Union-Decertification</a:t>
            </a:r>
          </a:p>
        </p:txBody>
      </p:sp>
      <p:sp>
        <p:nvSpPr>
          <p:cNvPr id="3" name="Text Placeholder 2">
            <a:extLst>
              <a:ext uri="{FF2B5EF4-FFF2-40B4-BE49-F238E27FC236}">
                <a16:creationId xmlns:a16="http://schemas.microsoft.com/office/drawing/2014/main" id="{75AF56BB-1E15-A4F5-A108-48B6A2DB7C5E}"/>
              </a:ext>
            </a:extLst>
          </p:cNvPr>
          <p:cNvSpPr>
            <a:spLocks noGrp="1"/>
          </p:cNvSpPr>
          <p:nvPr>
            <p:ph type="body" idx="1"/>
          </p:nvPr>
        </p:nvSpPr>
        <p:spPr/>
        <p:txBody>
          <a:bodyPr/>
          <a:lstStyle/>
          <a:p>
            <a:r>
              <a:rPr lang="en-US" i="1" dirty="0"/>
              <a:t>Strategies to Operationalize Employee Voice</a:t>
            </a:r>
          </a:p>
        </p:txBody>
      </p:sp>
    </p:spTree>
    <p:extLst>
      <p:ext uri="{BB962C8B-B14F-4D97-AF65-F5344CB8AC3E}">
        <p14:creationId xmlns:p14="http://schemas.microsoft.com/office/powerpoint/2010/main" val="2730092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858A2-FC7A-70B5-EDA0-D3807D8FA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E453A-4164-28E6-E00C-3EFD8B20C5DE}"/>
              </a:ext>
            </a:extLst>
          </p:cNvPr>
          <p:cNvSpPr>
            <a:spLocks noGrp="1"/>
          </p:cNvSpPr>
          <p:nvPr>
            <p:ph type="title"/>
          </p:nvPr>
        </p:nvSpPr>
        <p:spPr/>
        <p:txBody>
          <a:bodyPr>
            <a:normAutofit/>
          </a:bodyPr>
          <a:lstStyle/>
          <a:p>
            <a:r>
              <a:rPr lang="en-US" dirty="0"/>
              <a:t>Tools for Changes:  </a:t>
            </a:r>
            <a:br>
              <a:rPr lang="en-US" dirty="0"/>
            </a:br>
            <a:r>
              <a:rPr lang="en-US" dirty="0"/>
              <a:t>Post-Union Decertification Strategies</a:t>
            </a:r>
          </a:p>
        </p:txBody>
      </p:sp>
      <p:sp>
        <p:nvSpPr>
          <p:cNvPr id="5" name="Content Placeholder 4">
            <a:extLst>
              <a:ext uri="{FF2B5EF4-FFF2-40B4-BE49-F238E27FC236}">
                <a16:creationId xmlns:a16="http://schemas.microsoft.com/office/drawing/2014/main" id="{0ED1EE85-6B71-CE88-AE7F-098D36CE6CF9}"/>
              </a:ext>
            </a:extLst>
          </p:cNvPr>
          <p:cNvSpPr>
            <a:spLocks noGrp="1"/>
          </p:cNvSpPr>
          <p:nvPr>
            <p:ph idx="1"/>
          </p:nvPr>
        </p:nvSpPr>
        <p:spPr>
          <a:xfrm>
            <a:off x="1524000" y="2133600"/>
            <a:ext cx="10068231" cy="4562168"/>
          </a:xfrm>
        </p:spPr>
        <p:txBody>
          <a:bodyPr>
            <a:normAutofit/>
          </a:bodyPr>
          <a:lstStyle/>
          <a:p>
            <a:r>
              <a:rPr lang="en-US" sz="3200" dirty="0"/>
              <a:t>How to Operationalize Teacher Voice Without a Bargaining Agent</a:t>
            </a:r>
          </a:p>
          <a:p>
            <a:r>
              <a:rPr lang="en-US" sz="3200" dirty="0"/>
              <a:t>Research-Based Strategies for Teacher Voice</a:t>
            </a:r>
          </a:p>
          <a:p>
            <a:r>
              <a:rPr lang="en-US" sz="3200" dirty="0"/>
              <a:t>Related Sample Policy Drafts</a:t>
            </a:r>
          </a:p>
          <a:p>
            <a:pPr lvl="1"/>
            <a:r>
              <a:rPr lang="en-US" sz="3000" dirty="0"/>
              <a:t>DRAFT POLICY: Employee Communications</a:t>
            </a:r>
          </a:p>
          <a:p>
            <a:pPr lvl="1"/>
            <a:r>
              <a:rPr lang="en-US" sz="3000" dirty="0"/>
              <a:t>DRAFT POLICY: Teacher Voice Framework</a:t>
            </a:r>
          </a:p>
        </p:txBody>
      </p:sp>
    </p:spTree>
    <p:extLst>
      <p:ext uri="{BB962C8B-B14F-4D97-AF65-F5344CB8AC3E}">
        <p14:creationId xmlns:p14="http://schemas.microsoft.com/office/powerpoint/2010/main" val="1708210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Union Decertification?</a:t>
            </a:r>
          </a:p>
        </p:txBody>
      </p:sp>
      <p:sp>
        <p:nvSpPr>
          <p:cNvPr id="4" name="Rectangle 1"/>
          <p:cNvSpPr>
            <a:spLocks noGrp="1" noChangeArrowheads="1"/>
          </p:cNvSpPr>
          <p:nvPr>
            <p:ph idx="1"/>
          </p:nvPr>
        </p:nvSpPr>
        <p:spPr bwMode="auto">
          <a:xfrm>
            <a:off x="2705752" y="1626492"/>
            <a:ext cx="7848623"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Removal of a union as exclusive representative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Ends collective bargaining authority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Employees lose union representation </a:t>
            </a:r>
          </a:p>
        </p:txBody>
      </p:sp>
    </p:spTree>
    <p:extLst>
      <p:ext uri="{BB962C8B-B14F-4D97-AF65-F5344CB8AC3E}">
        <p14:creationId xmlns:p14="http://schemas.microsoft.com/office/powerpoint/2010/main" val="143451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Framework in Florida</a:t>
            </a:r>
          </a:p>
        </p:txBody>
      </p:sp>
      <p:sp>
        <p:nvSpPr>
          <p:cNvPr id="4" name="Rectangle 1"/>
          <p:cNvSpPr>
            <a:spLocks noGrp="1" noChangeArrowheads="1"/>
          </p:cNvSpPr>
          <p:nvPr>
            <p:ph idx="1"/>
          </p:nvPr>
        </p:nvSpPr>
        <p:spPr bwMode="auto">
          <a:xfrm>
            <a:off x="1519364" y="2431343"/>
            <a:ext cx="10285188"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Governed by Florida Public Employees Relations Act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Overseen by Florida Public Employees Relations Commission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Applies to most public-sector workers </a:t>
            </a:r>
          </a:p>
        </p:txBody>
      </p:sp>
    </p:spTree>
    <p:extLst>
      <p:ext uri="{BB962C8B-B14F-4D97-AF65-F5344CB8AC3E}">
        <p14:creationId xmlns:p14="http://schemas.microsoft.com/office/powerpoint/2010/main" val="188719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Traditional Decertification (Pre-2023)</a:t>
            </a:r>
          </a:p>
        </p:txBody>
      </p:sp>
      <p:sp>
        <p:nvSpPr>
          <p:cNvPr id="3" name="Content Placeholder 2"/>
          <p:cNvSpPr>
            <a:spLocks noGrp="1"/>
          </p:cNvSpPr>
          <p:nvPr>
            <p:ph idx="1"/>
          </p:nvPr>
        </p:nvSpPr>
        <p:spPr/>
        <p:txBody>
          <a:bodyPr/>
          <a:lstStyle/>
          <a:p>
            <a:r>
              <a:rPr lang="en-US" sz="2400" dirty="0"/>
              <a:t>Employee-driven process </a:t>
            </a:r>
          </a:p>
          <a:p>
            <a:r>
              <a:rPr lang="en-US" sz="2400" dirty="0"/>
              <a:t>Petition required (~30% of workers) </a:t>
            </a:r>
          </a:p>
          <a:p>
            <a:r>
              <a:rPr lang="en-US" sz="2400" dirty="0"/>
              <a:t>Secret-ballot election </a:t>
            </a:r>
          </a:p>
          <a:p>
            <a:r>
              <a:rPr lang="en-US" sz="2400" dirty="0"/>
              <a:t>Majority vote determines outcome </a:t>
            </a:r>
          </a:p>
          <a:p>
            <a:endParaRPr lang="en-US" dirty="0"/>
          </a:p>
        </p:txBody>
      </p:sp>
    </p:spTree>
    <p:extLst>
      <p:ext uri="{BB962C8B-B14F-4D97-AF65-F5344CB8AC3E}">
        <p14:creationId xmlns:p14="http://schemas.microsoft.com/office/powerpoint/2010/main" val="2645665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2023 Law: SB 256</a:t>
            </a:r>
          </a:p>
        </p:txBody>
      </p:sp>
      <p:sp>
        <p:nvSpPr>
          <p:cNvPr id="4" name="Rectangle 1"/>
          <p:cNvSpPr>
            <a:spLocks noGrp="1" noChangeArrowheads="1"/>
          </p:cNvSpPr>
          <p:nvPr>
            <p:ph idx="1"/>
          </p:nvPr>
        </p:nvSpPr>
        <p:spPr bwMode="auto">
          <a:xfrm>
            <a:off x="2589212" y="2473269"/>
            <a:ext cx="7357463" cy="3098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defTabSz="914400" eaLnBrk="0" fontAlgn="base" hangingPunct="0">
              <a:spcBef>
                <a:spcPct val="0"/>
              </a:spcBef>
              <a:spcAft>
                <a:spcPct val="0"/>
              </a:spcAft>
              <a:buClrTx/>
            </a:pPr>
            <a:r>
              <a:rPr kumimoji="0" lang="en-US" altLang="en-US" b="0" i="0" u="none" strike="noStrike" cap="none" normalizeH="0" baseline="0" dirty="0">
                <a:ln>
                  <a:noFill/>
                </a:ln>
                <a:solidFill>
                  <a:schemeClr val="tx1"/>
                </a:solidFill>
                <a:effectLst/>
                <a:latin typeface="Arial Black" panose="020B0A04020102020204" pitchFamily="34" charset="0"/>
              </a:rPr>
              <a:t>Introduced major changes to union requirements </a:t>
            </a:r>
          </a:p>
          <a:p>
            <a:pPr marL="0" indent="0" defTabSz="914400" eaLnBrk="0" fontAlgn="base" hangingPunct="0">
              <a:spcBef>
                <a:spcPct val="0"/>
              </a:spcBef>
              <a:spcAft>
                <a:spcPct val="0"/>
              </a:spcAft>
              <a:buClrTx/>
              <a:buNone/>
            </a:pPr>
            <a:endParaRPr kumimoji="0" lang="en-US" altLang="en-US" b="0" i="0" u="none" strike="noStrike" cap="none" normalizeH="0" baseline="0" dirty="0">
              <a:ln>
                <a:noFill/>
              </a:ln>
              <a:solidFill>
                <a:schemeClr val="tx1"/>
              </a:solidFill>
              <a:effectLst/>
              <a:latin typeface="Arial Black" panose="020B0A04020102020204" pitchFamily="34" charset="0"/>
            </a:endParaRPr>
          </a:p>
          <a:p>
            <a:pPr defTabSz="914400" eaLnBrk="0" fontAlgn="base" hangingPunct="0">
              <a:spcBef>
                <a:spcPct val="0"/>
              </a:spcBef>
              <a:spcAft>
                <a:spcPct val="0"/>
              </a:spcAft>
              <a:buClrTx/>
            </a:pPr>
            <a:r>
              <a:rPr kumimoji="0" lang="en-US" altLang="en-US" b="0" i="0" u="none" strike="noStrike" cap="none" normalizeH="0" baseline="0" dirty="0">
                <a:ln>
                  <a:noFill/>
                </a:ln>
                <a:solidFill>
                  <a:schemeClr val="tx1"/>
                </a:solidFill>
                <a:effectLst/>
                <a:latin typeface="Arial Black" panose="020B0A04020102020204" pitchFamily="34" charset="0"/>
              </a:rPr>
              <a:t>Focus on membership levels and accountability </a:t>
            </a:r>
          </a:p>
          <a:p>
            <a:r>
              <a:rPr lang="en-US" b="1" dirty="0">
                <a:latin typeface="Arial Black" panose="020B0A04020102020204" pitchFamily="34" charset="0"/>
              </a:rPr>
              <a:t>Key Provision: 60% Membership Rule</a:t>
            </a:r>
          </a:p>
          <a:p>
            <a:r>
              <a:rPr lang="en-US" dirty="0">
                <a:latin typeface="Arial Black" panose="020B0A04020102020204" pitchFamily="34" charset="0"/>
              </a:rPr>
              <a:t>Unions must maintain ≥60% dues-paying membership </a:t>
            </a:r>
          </a:p>
          <a:p>
            <a:r>
              <a:rPr lang="en-US" dirty="0">
                <a:latin typeface="Arial Black" panose="020B0A04020102020204" pitchFamily="34" charset="0"/>
              </a:rPr>
              <a:t>Applies to most public-sector unions </a:t>
            </a:r>
          </a:p>
          <a:p>
            <a:r>
              <a:rPr lang="en-US" dirty="0">
                <a:latin typeface="Arial Black" panose="020B0A04020102020204" pitchFamily="34" charset="0"/>
              </a:rPr>
              <a:t>Verified by PERC</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7918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Perspective of Supporters and Critics</a:t>
            </a:r>
          </a:p>
        </p:txBody>
      </p:sp>
      <p:sp>
        <p:nvSpPr>
          <p:cNvPr id="3" name="Content Placeholder 2"/>
          <p:cNvSpPr>
            <a:spLocks noGrp="1"/>
          </p:cNvSpPr>
          <p:nvPr>
            <p:ph idx="1"/>
          </p:nvPr>
        </p:nvSpPr>
        <p:spPr>
          <a:xfrm>
            <a:off x="2374059" y="2116203"/>
            <a:ext cx="8915400" cy="3777622"/>
          </a:xfrm>
        </p:spPr>
        <p:txBody>
          <a:bodyPr/>
          <a:lstStyle/>
          <a:p>
            <a:r>
              <a:rPr lang="en-US" dirty="0"/>
              <a:t>Supporters</a:t>
            </a:r>
          </a:p>
          <a:p>
            <a:endParaRPr lang="en-US" dirty="0"/>
          </a:p>
          <a:p>
            <a:endParaRPr lang="en-US" dirty="0"/>
          </a:p>
          <a:p>
            <a:endParaRPr lang="en-US" dirty="0"/>
          </a:p>
          <a:p>
            <a:r>
              <a:rPr lang="en-US" dirty="0"/>
              <a:t>Critics</a:t>
            </a:r>
          </a:p>
        </p:txBody>
      </p:sp>
      <p:sp>
        <p:nvSpPr>
          <p:cNvPr id="4" name="Rectangle 1"/>
          <p:cNvSpPr>
            <a:spLocks noChangeArrowheads="1"/>
          </p:cNvSpPr>
          <p:nvPr/>
        </p:nvSpPr>
        <p:spPr bwMode="auto">
          <a:xfrm>
            <a:off x="3244923" y="2410238"/>
            <a:ext cx="298350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Promotes accountability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Prevents “inactive” unions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Ensures majority support </a:t>
            </a:r>
          </a:p>
        </p:txBody>
      </p:sp>
      <p:sp>
        <p:nvSpPr>
          <p:cNvPr id="6" name="Rectangle 3"/>
          <p:cNvSpPr>
            <a:spLocks noChangeArrowheads="1"/>
          </p:cNvSpPr>
          <p:nvPr/>
        </p:nvSpPr>
        <p:spPr bwMode="auto">
          <a:xfrm>
            <a:off x="3244923" y="456285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Weakens unions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Removes worker voting step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Unequal treatment due to exemptions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Administrative burden on unions </a:t>
            </a:r>
          </a:p>
        </p:txBody>
      </p:sp>
    </p:spTree>
    <p:extLst>
      <p:ext uri="{BB962C8B-B14F-4D97-AF65-F5344CB8AC3E}">
        <p14:creationId xmlns:p14="http://schemas.microsoft.com/office/powerpoint/2010/main" val="1202880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 World Effects</a:t>
            </a:r>
          </a:p>
        </p:txBody>
      </p:sp>
      <p:sp>
        <p:nvSpPr>
          <p:cNvPr id="3" name="Content Placeholder 2"/>
          <p:cNvSpPr>
            <a:spLocks noGrp="1"/>
          </p:cNvSpPr>
          <p:nvPr>
            <p:ph idx="1"/>
          </p:nvPr>
        </p:nvSpPr>
        <p:spPr/>
        <p:txBody>
          <a:bodyPr/>
          <a:lstStyle/>
          <a:p>
            <a:r>
              <a:rPr lang="en-US" dirty="0"/>
              <a:t>For Unions</a:t>
            </a:r>
          </a:p>
          <a:p>
            <a:endParaRPr lang="en-US" dirty="0"/>
          </a:p>
          <a:p>
            <a:endParaRPr lang="en-US" dirty="0"/>
          </a:p>
          <a:p>
            <a:endParaRPr lang="en-US" dirty="0"/>
          </a:p>
          <a:p>
            <a:endParaRPr lang="en-US" dirty="0"/>
          </a:p>
          <a:p>
            <a:r>
              <a:rPr lang="en-US" dirty="0"/>
              <a:t>For Districts</a:t>
            </a:r>
          </a:p>
        </p:txBody>
      </p:sp>
      <p:sp>
        <p:nvSpPr>
          <p:cNvPr id="4" name="Rectangle 1"/>
          <p:cNvSpPr>
            <a:spLocks noChangeArrowheads="1"/>
          </p:cNvSpPr>
          <p:nvPr/>
        </p:nvSpPr>
        <p:spPr bwMode="auto">
          <a:xfrm>
            <a:off x="3163824" y="2324577"/>
            <a:ext cx="380424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Increased membership drives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Some unions decertified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Ongoing legal and political debate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More recertification elections </a:t>
            </a:r>
          </a:p>
        </p:txBody>
      </p:sp>
      <p:sp>
        <p:nvSpPr>
          <p:cNvPr id="6" name="Rectangle 2"/>
          <p:cNvSpPr>
            <a:spLocks noChangeArrowheads="1"/>
          </p:cNvSpPr>
          <p:nvPr/>
        </p:nvSpPr>
        <p:spPr bwMode="auto">
          <a:xfrm>
            <a:off x="3163824" y="4572393"/>
            <a:ext cx="698466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latin typeface="Arial" panose="020B0604020202020204" pitchFamily="34" charset="0"/>
              </a:rPr>
              <a:t>Requirement to review policies and procedures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latin typeface="Arial" panose="020B0604020202020204" pitchFamily="34" charset="0"/>
              </a:rPr>
              <a:t>Communication with all employees</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dirty="0">
                <a:latin typeface="Arial" panose="020B0604020202020204" pitchFamily="34" charset="0"/>
              </a:rPr>
              <a:t>Coordination with Administrative teams and representative groups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8810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application</a:t>
            </a:r>
          </a:p>
        </p:txBody>
      </p:sp>
      <p:sp>
        <p:nvSpPr>
          <p:cNvPr id="3" name="Content Placeholder 2"/>
          <p:cNvSpPr>
            <a:spLocks noGrp="1"/>
          </p:cNvSpPr>
          <p:nvPr>
            <p:ph idx="1"/>
          </p:nvPr>
        </p:nvSpPr>
        <p:spPr/>
        <p:txBody>
          <a:bodyPr>
            <a:normAutofit lnSpcReduction="10000"/>
          </a:bodyPr>
          <a:lstStyle/>
          <a:p>
            <a:r>
              <a:rPr lang="en-US" dirty="0"/>
              <a:t>Volusia example of ASCFME decertification:</a:t>
            </a:r>
          </a:p>
          <a:p>
            <a:pPr lvl="1"/>
            <a:r>
              <a:rPr lang="en-US" dirty="0"/>
              <a:t>Jan 24 – Failed to comply with 60% rule</a:t>
            </a:r>
          </a:p>
          <a:p>
            <a:pPr lvl="1"/>
            <a:r>
              <a:rPr lang="en-US" dirty="0"/>
              <a:t>Chose not to recertify</a:t>
            </a:r>
          </a:p>
          <a:p>
            <a:pPr lvl="1"/>
            <a:r>
              <a:rPr lang="en-US" dirty="0"/>
              <a:t>Did not respond to show cause order</a:t>
            </a:r>
          </a:p>
          <a:p>
            <a:r>
              <a:rPr lang="en-US" dirty="0"/>
              <a:t>Result – Decertification of ASCFME union</a:t>
            </a:r>
          </a:p>
          <a:p>
            <a:r>
              <a:rPr lang="en-US" dirty="0"/>
              <a:t>Next steps</a:t>
            </a:r>
          </a:p>
          <a:p>
            <a:pPr lvl="1"/>
            <a:r>
              <a:rPr lang="en-US" dirty="0"/>
              <a:t>Communication</a:t>
            </a:r>
          </a:p>
          <a:p>
            <a:pPr lvl="1"/>
            <a:r>
              <a:rPr lang="en-US" dirty="0"/>
              <a:t>Good Leadership </a:t>
            </a:r>
          </a:p>
          <a:p>
            <a:pPr lvl="1"/>
            <a:r>
              <a:rPr lang="en-US" dirty="0"/>
              <a:t>Anticipate timeline</a:t>
            </a:r>
          </a:p>
          <a:p>
            <a:r>
              <a:rPr lang="en-US" dirty="0"/>
              <a:t>Final – You are the most important part of this process.</a:t>
            </a:r>
          </a:p>
        </p:txBody>
      </p:sp>
    </p:spTree>
    <p:extLst>
      <p:ext uri="{BB962C8B-B14F-4D97-AF65-F5344CB8AC3E}">
        <p14:creationId xmlns:p14="http://schemas.microsoft.com/office/powerpoint/2010/main" val="4234643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this mean for you… potentially	</a:t>
            </a:r>
          </a:p>
        </p:txBody>
      </p:sp>
      <p:sp>
        <p:nvSpPr>
          <p:cNvPr id="3" name="Content Placeholder 2"/>
          <p:cNvSpPr>
            <a:spLocks noGrp="1"/>
          </p:cNvSpPr>
          <p:nvPr>
            <p:ph idx="1"/>
          </p:nvPr>
        </p:nvSpPr>
        <p:spPr/>
        <p:txBody>
          <a:bodyPr/>
          <a:lstStyle/>
          <a:p>
            <a:r>
              <a:rPr lang="en-US" dirty="0"/>
              <a:t>Town hall meetings</a:t>
            </a:r>
          </a:p>
          <a:p>
            <a:r>
              <a:rPr lang="en-US" dirty="0"/>
              <a:t>Review of alignment of CBA with current policies and procedures</a:t>
            </a:r>
          </a:p>
          <a:p>
            <a:r>
              <a:rPr lang="en-US" dirty="0"/>
              <a:t>Political Implications</a:t>
            </a:r>
          </a:p>
          <a:p>
            <a:r>
              <a:rPr lang="en-US" dirty="0"/>
              <a:t>Legal Implications</a:t>
            </a:r>
          </a:p>
          <a:p>
            <a:r>
              <a:rPr lang="en-US" dirty="0"/>
              <a:t>Convincing administrative team that current processes remain </a:t>
            </a:r>
          </a:p>
          <a:p>
            <a:pPr lvl="1"/>
            <a:r>
              <a:rPr lang="en-US" dirty="0"/>
              <a:t>Fairness</a:t>
            </a:r>
          </a:p>
          <a:p>
            <a:pPr lvl="1"/>
            <a:r>
              <a:rPr lang="en-US" dirty="0"/>
              <a:t>Representation</a:t>
            </a:r>
          </a:p>
          <a:p>
            <a:pPr lvl="1"/>
            <a:r>
              <a:rPr lang="en-US" dirty="0"/>
              <a:t>Appeal process for grievances</a:t>
            </a:r>
          </a:p>
        </p:txBody>
      </p:sp>
    </p:spTree>
    <p:extLst>
      <p:ext uri="{BB962C8B-B14F-4D97-AF65-F5344CB8AC3E}">
        <p14:creationId xmlns:p14="http://schemas.microsoft.com/office/powerpoint/2010/main" val="29846752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d30f33f-8bbb-4685-804b-9afcd2d1658d}" enabled="0" method="" siteId="{7d30f33f-8bbb-4685-804b-9afcd2d1658d}" removed="1"/>
</clbl:labelList>
</file>

<file path=docProps/app.xml><?xml version="1.0" encoding="utf-8"?>
<Properties xmlns="http://schemas.openxmlformats.org/officeDocument/2006/extended-properties" xmlns:vt="http://schemas.openxmlformats.org/officeDocument/2006/docPropsVTypes">
  <Template>Wisp</Template>
  <TotalTime>185</TotalTime>
  <Words>1164</Words>
  <Application>Microsoft Office PowerPoint</Application>
  <PresentationFormat>Widescreen</PresentationFormat>
  <Paragraphs>175</Paragraphs>
  <Slides>19</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Arial Black</vt:lpstr>
      <vt:lpstr>Calibri</vt:lpstr>
      <vt:lpstr>Century Gothic</vt:lpstr>
      <vt:lpstr>Courier New</vt:lpstr>
      <vt:lpstr>Wingdings</vt:lpstr>
      <vt:lpstr>Wingdings 3</vt:lpstr>
      <vt:lpstr>Wisp</vt:lpstr>
      <vt:lpstr>Best Practices for Strengthening Employee Voice Post-Union Decertification</vt:lpstr>
      <vt:lpstr>What Is Union Decertification?</vt:lpstr>
      <vt:lpstr>Legal Framework in Florida</vt:lpstr>
      <vt:lpstr>Traditional Decertification (Pre-2023)</vt:lpstr>
      <vt:lpstr>2023 Law: SB 256</vt:lpstr>
      <vt:lpstr>Perspective of Supporters and Critics</vt:lpstr>
      <vt:lpstr>Real World Effects</vt:lpstr>
      <vt:lpstr>Practical application</vt:lpstr>
      <vt:lpstr>What does this mean for you… potentially </vt:lpstr>
      <vt:lpstr>Senate Bill 1296</vt:lpstr>
      <vt:lpstr>PowerPoint Presentation</vt:lpstr>
      <vt:lpstr>PowerPoint Presentation</vt:lpstr>
      <vt:lpstr>PowerPoint Presentation</vt:lpstr>
      <vt:lpstr>Senate Bill 1296</vt:lpstr>
      <vt:lpstr>Tools for Changes:  SB 1296</vt:lpstr>
      <vt:lpstr>Post Union-Decertification</vt:lpstr>
      <vt:lpstr>Tools for Changes:   Post-Union Decertification Communications</vt:lpstr>
      <vt:lpstr>Post Union-Decertification</vt:lpstr>
      <vt:lpstr>Tools for Changes:   Post-Union Decertification Strategies</vt:lpstr>
    </vt:vector>
  </TitlesOfParts>
  <Company>Troup County School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Florida Public Employee Union Decertification</dc:title>
  <dc:creator>West, Joseph M.</dc:creator>
  <cp:lastModifiedBy>John Boyd</cp:lastModifiedBy>
  <cp:revision>8</cp:revision>
  <dcterms:created xsi:type="dcterms:W3CDTF">2026-04-28T13:16:38Z</dcterms:created>
  <dcterms:modified xsi:type="dcterms:W3CDTF">2026-05-02T19:47:37Z</dcterms:modified>
</cp:coreProperties>
</file>