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80" r:id="rId5"/>
    <p:sldId id="265" r:id="rId6"/>
    <p:sldId id="276" r:id="rId7"/>
    <p:sldId id="281" r:id="rId8"/>
    <p:sldId id="282" r:id="rId9"/>
    <p:sldId id="283" r:id="rId10"/>
    <p:sldId id="284" r:id="rId11"/>
    <p:sldId id="285" r:id="rId12"/>
    <p:sldId id="286" r:id="rId13"/>
    <p:sldId id="290" r:id="rId14"/>
    <p:sldId id="288" r:id="rId15"/>
    <p:sldId id="289" r:id="rId16"/>
    <p:sldId id="28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689"/>
    <a:srgbClr val="7EB2EF"/>
    <a:srgbClr val="696D97"/>
    <a:srgbClr val="FDC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81691-89DF-4FF3-88D5-258F8848E22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8C5FF-C3A2-4679-8397-041D2DE4D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00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9B7D1-749A-497F-A9AA-B541E00706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65100-B180-4036-B5A0-419A21492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09994-8735-4D93-8A2A-9DE63E522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447B6-1514-4513-AE89-7A039DB69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D171C-E7BB-4FC4-B4D2-2AF520DAD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38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D7160-7DD5-4A6D-B3C9-15B57CF78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D952F-86E0-42FE-A66F-867674380F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5A844-C836-4FD8-B3DE-3206FA6A8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56EA8-1A62-4FED-AAE6-079249AC0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4D8A1-0D73-4B8A-B9F2-8C6C3AAD5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9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42DA3B-74CF-4E41-99DE-EF731D9468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8A5D40-211A-461A-A59C-5029DC9B9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89BFA-0BD7-41DA-82AE-22E9B7634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E976D-11AF-400B-96F7-0EAF493C6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E869C-8428-4E7E-85D0-DE25AFF40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68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4CD7F-ECA0-453B-AD5B-29B08D753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CB927-414B-463D-9C81-0D6AFD2FC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C21B6-533E-4A55-B423-7470874FB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A80DD-7061-417E-925A-3CC629E0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9E86D-DCF2-4B0B-83A9-33FD670CE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39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D86A-5A74-4749-9732-88D9117DF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F3E06-4D55-4FAB-B0D3-87F758AD3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2A8D8-50A7-4517-8DB6-C92EA7171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EF97B-B8A7-412E-A276-96AFA108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1968B-C26A-4ADE-93FF-B22FEE81A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688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53BE0-1EF6-470C-A4E5-C586606B4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509BE-9079-48A1-A645-6B54AE6D89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BD0DD-CF81-4FC1-AF6D-9EFB2D0FAB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4FE3B-E76D-4D96-9F16-30927069B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522D1-8E71-4CA8-94C2-6C8B0D9E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B2C997-47AD-42DD-8C68-066DF3D6C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65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67C87-8092-44F1-9345-D14298E05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688F69-31C9-407B-8D28-D4B569809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C55910-16D4-440C-B609-EAC6C57E5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C1B85A-45CB-4ED8-8E3B-789DE9D074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E081F-BB5C-431E-AE57-B1FC09A79E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746D70-A897-4D6B-B6F7-6DB40E33D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17B437-672C-4115-9103-66073A7E4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15B23E-CED4-41FF-93E0-6FC416E6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45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0929D-4634-4327-993F-322C27125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EFDF52-6747-47F4-AF72-C3BF2808A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E60555-C609-480C-AD58-67735EB44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48A85-4C89-43DB-A62F-72CC306EC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0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61E123-CC0D-4A92-9D46-D99E5A684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E7A7EE-D95C-49D3-9070-E9FDB6E40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AFC38C-EFDF-42EC-BB8B-0313BAF90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99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8C8C7-0CAD-49D6-884C-42F400EF1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D4973-F21C-4AF9-9925-6BE0FB0E9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53AD9-2C52-41B9-9D16-D8AABB46A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4E6FEA-785D-479E-AB13-90A04359E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CECB53-151A-429A-9AC5-609DA6ABE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51F63-09E2-45ED-AB72-7C4DADA9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D39C6-3570-4B63-8505-BD757B21D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705AA-7601-4A09-A389-B39C835F15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6DBB8-895B-4D6F-95C0-79C3919375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6F4D33-53D5-4B54-9AFA-003600DB0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D77DD-422E-4E2D-8000-F13880C16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25F4CF-1908-4325-AEDB-F0880188D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45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EB2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0085AC-B4D3-47C9-80E3-CECE7B4AF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A2FE71-197B-4BA7-BA62-D8EB5DA85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7A140-EA85-4D59-9A3E-102F078D4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478F5-5F1E-49F9-8981-133EFFF8F76B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33EA2-95D3-47F0-AA12-38195EFBBB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774B8-B666-4515-AB59-6182EC6BA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7BCFD-C09A-45FA-B02E-7B775F59D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4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C8F1B-010A-8B04-4909-BB4818393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C05D39D-6630-4BE8-274E-7658353D6B3F}"/>
              </a:ext>
            </a:extLst>
          </p:cNvPr>
          <p:cNvSpPr txBox="1"/>
          <p:nvPr/>
        </p:nvSpPr>
        <p:spPr>
          <a:xfrm>
            <a:off x="3070168" y="1453012"/>
            <a:ext cx="8290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Schools of Hope and Federal Funding Update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20EF6B-7995-6457-B56A-7781C99B1765}"/>
              </a:ext>
            </a:extLst>
          </p:cNvPr>
          <p:cNvSpPr txBox="1"/>
          <p:nvPr/>
        </p:nvSpPr>
        <p:spPr>
          <a:xfrm>
            <a:off x="3070168" y="2600000"/>
            <a:ext cx="800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Rule Amendments, Federal Funding Updates &amp; Impacts on School Districts</a:t>
            </a:r>
          </a:p>
          <a:p>
            <a:endParaRPr lang="en-US" dirty="0"/>
          </a:p>
        </p:txBody>
      </p:sp>
      <p:sp>
        <p:nvSpPr>
          <p:cNvPr id="3" name="Diagonal Stripe 2">
            <a:extLst>
              <a:ext uri="{FF2B5EF4-FFF2-40B4-BE49-F238E27FC236}">
                <a16:creationId xmlns:a16="http://schemas.microsoft.com/office/drawing/2014/main" id="{C79E6500-3568-DA34-7A5F-B9B3BA34A4E5}"/>
              </a:ext>
            </a:extLst>
          </p:cNvPr>
          <p:cNvSpPr/>
          <p:nvPr/>
        </p:nvSpPr>
        <p:spPr>
          <a:xfrm>
            <a:off x="1" y="0"/>
            <a:ext cx="3962400" cy="2274834"/>
          </a:xfrm>
          <a:prstGeom prst="diagStrip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FB480F1E-BDA6-FCC3-593A-B4CD9B0D520B}"/>
              </a:ext>
            </a:extLst>
          </p:cNvPr>
          <p:cNvSpPr/>
          <p:nvPr/>
        </p:nvSpPr>
        <p:spPr>
          <a:xfrm>
            <a:off x="0" y="0"/>
            <a:ext cx="1958109" cy="3936834"/>
          </a:xfrm>
          <a:prstGeom prst="diagStripe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11" descr="Logo  Description automatically generated">
            <a:extLst>
              <a:ext uri="{FF2B5EF4-FFF2-40B4-BE49-F238E27FC236}">
                <a16:creationId xmlns:a16="http://schemas.microsoft.com/office/drawing/2014/main" id="{AEF64077-A5AC-3EF6-CE39-B30E16002E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2" y="345398"/>
            <a:ext cx="1584037" cy="1584037"/>
          </a:xfrm>
          <a:prstGeom prst="rect">
            <a:avLst/>
          </a:prstGeom>
        </p:spPr>
      </p:pic>
      <p:sp>
        <p:nvSpPr>
          <p:cNvPr id="15" name="Diagonal Stripe 14">
            <a:extLst>
              <a:ext uri="{FF2B5EF4-FFF2-40B4-BE49-F238E27FC236}">
                <a16:creationId xmlns:a16="http://schemas.microsoft.com/office/drawing/2014/main" id="{1B0A7109-45D4-4568-8A86-5A28218BD269}"/>
              </a:ext>
            </a:extLst>
          </p:cNvPr>
          <p:cNvSpPr/>
          <p:nvPr/>
        </p:nvSpPr>
        <p:spPr>
          <a:xfrm rot="10800000">
            <a:off x="8229600" y="4583166"/>
            <a:ext cx="3962400" cy="2274834"/>
          </a:xfrm>
          <a:prstGeom prst="diagStrip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Diagonal Stripe 15">
            <a:extLst>
              <a:ext uri="{FF2B5EF4-FFF2-40B4-BE49-F238E27FC236}">
                <a16:creationId xmlns:a16="http://schemas.microsoft.com/office/drawing/2014/main" id="{5FAD7C0C-5BCA-8DBB-9600-1CA0DB3C1AB5}"/>
              </a:ext>
            </a:extLst>
          </p:cNvPr>
          <p:cNvSpPr/>
          <p:nvPr/>
        </p:nvSpPr>
        <p:spPr>
          <a:xfrm rot="10800000">
            <a:off x="10233891" y="2921165"/>
            <a:ext cx="1958109" cy="3936834"/>
          </a:xfrm>
          <a:prstGeom prst="diagStripe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168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FAF9126-89CB-4BB5-9196-203AD7161B7D}"/>
              </a:ext>
            </a:extLst>
          </p:cNvPr>
          <p:cNvSpPr txBox="1"/>
          <p:nvPr/>
        </p:nvSpPr>
        <p:spPr>
          <a:xfrm>
            <a:off x="3070168" y="1453012"/>
            <a:ext cx="8290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FY2026 Funding: Title I &amp; Title II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B9925A-0251-4C34-81EC-C1349D6538E0}"/>
              </a:ext>
            </a:extLst>
          </p:cNvPr>
          <p:cNvSpPr txBox="1"/>
          <p:nvPr/>
        </p:nvSpPr>
        <p:spPr>
          <a:xfrm>
            <a:off x="3070168" y="2274834"/>
            <a:ext cx="8500000" cy="42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Congress passed a funding package in early 2026 that generally maintained level funding for core education programs, rejecting proposed deeper cuts.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Title I Grants to LEAs: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Approximately $18.43 billion (serving low-income students)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Title II State Grants: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$2.19 billion (professional development and educator support)</a:t>
            </a:r>
          </a:p>
          <a:p>
            <a:endParaRPr lang="en-US" dirty="0"/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7B66576E-4DCE-F17E-3468-E7E0BE4A5DDF}"/>
              </a:ext>
            </a:extLst>
          </p:cNvPr>
          <p:cNvSpPr/>
          <p:nvPr/>
        </p:nvSpPr>
        <p:spPr>
          <a:xfrm>
            <a:off x="221672" y="0"/>
            <a:ext cx="1865745" cy="6858000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C16E1A9F-D0F4-4BD7-0642-2F8928148204}"/>
              </a:ext>
            </a:extLst>
          </p:cNvPr>
          <p:cNvSpPr/>
          <p:nvPr/>
        </p:nvSpPr>
        <p:spPr>
          <a:xfrm>
            <a:off x="421708" y="0"/>
            <a:ext cx="1865745" cy="6858000"/>
          </a:xfrm>
          <a:prstGeom prst="parallelogram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 Description automatically generated">
            <a:extLst>
              <a:ext uri="{FF2B5EF4-FFF2-40B4-BE49-F238E27FC236}">
                <a16:creationId xmlns:a16="http://schemas.microsoft.com/office/drawing/2014/main" id="{060F8ADD-3532-1765-E7F8-BF72BD754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976" y="5413643"/>
            <a:ext cx="1275352" cy="127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478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C8F1B-010A-8B04-4909-BB4818393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C05D39D-6630-4BE8-274E-7658353D6B3F}"/>
              </a:ext>
            </a:extLst>
          </p:cNvPr>
          <p:cNvSpPr txBox="1"/>
          <p:nvPr/>
        </p:nvSpPr>
        <p:spPr>
          <a:xfrm>
            <a:off x="3070168" y="1100000"/>
            <a:ext cx="8290559" cy="11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Title I: Schoolwide Fund Consolidation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20EF6B-7995-6457-B56A-7781C99B1765}"/>
              </a:ext>
            </a:extLst>
          </p:cNvPr>
          <p:cNvSpPr txBox="1"/>
          <p:nvPr/>
        </p:nvSpPr>
        <p:spPr>
          <a:xfrm>
            <a:off x="3070168" y="2400000"/>
            <a:ext cx="8500000" cy="42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January 21, 2026, Dear Colleague letter from Assistant Secretary Kirsten Baesler highlights schoolwide program fund consolidation under ESEA s. 1114: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Consolidation Flexibility: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Schools operating schoolwide programs may consolidate Title I funds with other federal, state, and local funds and use them for any activity in the schoolwide plan without regard to the original funding source.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Underutilized: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Only 6% of schoolwide programs consolidated funds in 2015-16. Barriers include state accounting rules (47%), lack of information (37%), and audit concerns (37%).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Reduced Accounting Burden: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Schools do not need to maintain separate fiscal accounting by program for consolidated funds, though they must show the plan addresses each program’s intent and purposes.</a:t>
            </a:r>
          </a:p>
          <a:p>
            <a:endParaRPr lang="en-US" dirty="0"/>
          </a:p>
        </p:txBody>
      </p:sp>
      <p:sp>
        <p:nvSpPr>
          <p:cNvPr id="3" name="Diagonal Stripe 2">
            <a:extLst>
              <a:ext uri="{FF2B5EF4-FFF2-40B4-BE49-F238E27FC236}">
                <a16:creationId xmlns:a16="http://schemas.microsoft.com/office/drawing/2014/main" id="{C79E6500-3568-DA34-7A5F-B9B3BA34A4E5}"/>
              </a:ext>
            </a:extLst>
          </p:cNvPr>
          <p:cNvSpPr/>
          <p:nvPr/>
        </p:nvSpPr>
        <p:spPr>
          <a:xfrm>
            <a:off x="1" y="0"/>
            <a:ext cx="3962400" cy="2274834"/>
          </a:xfrm>
          <a:prstGeom prst="diagStrip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FB480F1E-BDA6-FCC3-593A-B4CD9B0D520B}"/>
              </a:ext>
            </a:extLst>
          </p:cNvPr>
          <p:cNvSpPr/>
          <p:nvPr/>
        </p:nvSpPr>
        <p:spPr>
          <a:xfrm>
            <a:off x="0" y="0"/>
            <a:ext cx="1958109" cy="3936834"/>
          </a:xfrm>
          <a:prstGeom prst="diagStripe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11" descr="Logo  Description automatically generated">
            <a:extLst>
              <a:ext uri="{FF2B5EF4-FFF2-40B4-BE49-F238E27FC236}">
                <a16:creationId xmlns:a16="http://schemas.microsoft.com/office/drawing/2014/main" id="{AEF64077-A5AC-3EF6-CE39-B30E16002E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2" y="345398"/>
            <a:ext cx="1584037" cy="1584037"/>
          </a:xfrm>
          <a:prstGeom prst="rect">
            <a:avLst/>
          </a:prstGeom>
        </p:spPr>
      </p:pic>
      <p:sp>
        <p:nvSpPr>
          <p:cNvPr id="15" name="Diagonal Stripe 14">
            <a:extLst>
              <a:ext uri="{FF2B5EF4-FFF2-40B4-BE49-F238E27FC236}">
                <a16:creationId xmlns:a16="http://schemas.microsoft.com/office/drawing/2014/main" id="{1B0A7109-45D4-4568-8A86-5A28218BD269}"/>
              </a:ext>
            </a:extLst>
          </p:cNvPr>
          <p:cNvSpPr/>
          <p:nvPr/>
        </p:nvSpPr>
        <p:spPr>
          <a:xfrm rot="10800000">
            <a:off x="8229600" y="4583166"/>
            <a:ext cx="3962400" cy="2274834"/>
          </a:xfrm>
          <a:prstGeom prst="diagStrip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Diagonal Stripe 15">
            <a:extLst>
              <a:ext uri="{FF2B5EF4-FFF2-40B4-BE49-F238E27FC236}">
                <a16:creationId xmlns:a16="http://schemas.microsoft.com/office/drawing/2014/main" id="{5FAD7C0C-5BCA-8DBB-9600-1CA0DB3C1AB5}"/>
              </a:ext>
            </a:extLst>
          </p:cNvPr>
          <p:cNvSpPr/>
          <p:nvPr/>
        </p:nvSpPr>
        <p:spPr>
          <a:xfrm rot="10800000">
            <a:off x="10233891" y="2921165"/>
            <a:ext cx="1958109" cy="3936834"/>
          </a:xfrm>
          <a:prstGeom prst="diagStripe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168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438373FE-076D-174E-83E5-280985446572}"/>
              </a:ext>
            </a:extLst>
          </p:cNvPr>
          <p:cNvSpPr/>
          <p:nvPr/>
        </p:nvSpPr>
        <p:spPr>
          <a:xfrm>
            <a:off x="9302864" y="0"/>
            <a:ext cx="3500582" cy="6858000"/>
          </a:xfrm>
          <a:prstGeom prst="parallelogram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E82368-3D26-163B-3C56-55CDA4B5E047}"/>
              </a:ext>
            </a:extLst>
          </p:cNvPr>
          <p:cNvSpPr txBox="1"/>
          <p:nvPr/>
        </p:nvSpPr>
        <p:spPr>
          <a:xfrm>
            <a:off x="385893" y="352338"/>
            <a:ext cx="7919208" cy="11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Title II: Strategic Staffing Guidance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50251F-7F58-80B4-E984-CCEDE400D567}"/>
              </a:ext>
            </a:extLst>
          </p:cNvPr>
          <p:cNvSpPr txBox="1"/>
          <p:nvPr/>
        </p:nvSpPr>
        <p:spPr>
          <a:xfrm>
            <a:off x="385893" y="1500000"/>
            <a:ext cx="8000000" cy="48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February 9, 2026, Dear Colleague letter encourages SEAs and LEAs to use Title II funds to support strategic staffing — a team-based approach where 2+ educators share a common roster of students.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Allowable Uses of Title II Funds: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• Differential/incentive pay for educators taking on additional responsibilities (ESEA s. 2103(b)(3)(B)(ii))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• Induction and mentoring for novice educators (ESEA s. 2103(b)(3)(B)(iv))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• Teacher residencies, Grow Your Own programs, and apprenticeships (ESEA s. 2101(c)(4)(B))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• Job-embedded professional learning: coaching, mentoring, and common planning time (ESEA s. 8101(42))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• School leader development for building instructional teams (ESEA s. 2001(2-4))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Note: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Title I schoolwide program schools may also use Title I funds or consolidated funds to support strategic staffing activities.</a:t>
            </a: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F4950AF2-BAFF-1490-CB93-176740246E76}"/>
              </a:ext>
            </a:extLst>
          </p:cNvPr>
          <p:cNvSpPr/>
          <p:nvPr/>
        </p:nvSpPr>
        <p:spPr>
          <a:xfrm>
            <a:off x="9459494" y="0"/>
            <a:ext cx="3733991" cy="6858000"/>
          </a:xfrm>
          <a:prstGeom prst="parallelogram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ogo  Description automatically generated">
            <a:extLst>
              <a:ext uri="{FF2B5EF4-FFF2-40B4-BE49-F238E27FC236}">
                <a16:creationId xmlns:a16="http://schemas.microsoft.com/office/drawing/2014/main" id="{BA143B5A-F36D-BB3A-B136-CE3E9361DB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59" y="5443461"/>
            <a:ext cx="1275352" cy="127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676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438373FE-076D-174E-83E5-280985446572}"/>
              </a:ext>
            </a:extLst>
          </p:cNvPr>
          <p:cNvSpPr/>
          <p:nvPr/>
        </p:nvSpPr>
        <p:spPr>
          <a:xfrm>
            <a:off x="9302864" y="0"/>
            <a:ext cx="3500582" cy="6858000"/>
          </a:xfrm>
          <a:prstGeom prst="parallelogram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E82368-3D26-163B-3C56-55CDA4B5E047}"/>
              </a:ext>
            </a:extLst>
          </p:cNvPr>
          <p:cNvSpPr txBox="1"/>
          <p:nvPr/>
        </p:nvSpPr>
        <p:spPr>
          <a:xfrm>
            <a:off x="385893" y="2500000"/>
            <a:ext cx="850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Questions &amp; Discussion</a:t>
            </a:r>
          </a:p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Joe McGehee</a:t>
            </a:r>
          </a:p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850-933-1103</a:t>
            </a:r>
          </a:p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mcgehee@fsba.org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50251F-7F58-80B4-E984-CCEDE400D567}"/>
              </a:ext>
            </a:extLst>
          </p:cNvPr>
          <p:cNvSpPr txBox="1"/>
          <p:nvPr/>
        </p:nvSpPr>
        <p:spPr>
          <a:xfrm>
            <a:off x="385893" y="1500000"/>
            <a:ext cx="6358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/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F4950AF2-BAFF-1490-CB93-176740246E76}"/>
              </a:ext>
            </a:extLst>
          </p:cNvPr>
          <p:cNvSpPr/>
          <p:nvPr/>
        </p:nvSpPr>
        <p:spPr>
          <a:xfrm>
            <a:off x="9459494" y="0"/>
            <a:ext cx="3733991" cy="6858000"/>
          </a:xfrm>
          <a:prstGeom prst="parallelogram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ogo  Description automatically generated">
            <a:extLst>
              <a:ext uri="{FF2B5EF4-FFF2-40B4-BE49-F238E27FC236}">
                <a16:creationId xmlns:a16="http://schemas.microsoft.com/office/drawing/2014/main" id="{BA143B5A-F36D-BB3A-B136-CE3E9361DB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59" y="5443461"/>
            <a:ext cx="1275352" cy="127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676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438373FE-076D-174E-83E5-280985446572}"/>
              </a:ext>
            </a:extLst>
          </p:cNvPr>
          <p:cNvSpPr/>
          <p:nvPr/>
        </p:nvSpPr>
        <p:spPr>
          <a:xfrm>
            <a:off x="9302864" y="0"/>
            <a:ext cx="3500582" cy="6858000"/>
          </a:xfrm>
          <a:prstGeom prst="parallelogram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E82368-3D26-163B-3C56-55CDA4B5E047}"/>
              </a:ext>
            </a:extLst>
          </p:cNvPr>
          <p:cNvSpPr txBox="1"/>
          <p:nvPr/>
        </p:nvSpPr>
        <p:spPr>
          <a:xfrm>
            <a:off x="385893" y="352338"/>
            <a:ext cx="7919208" cy="11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Schools of Hope: Program 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50251F-7F58-80B4-E984-CCEDE400D567}"/>
              </a:ext>
            </a:extLst>
          </p:cNvPr>
          <p:cNvSpPr txBox="1"/>
          <p:nvPr/>
        </p:nvSpPr>
        <p:spPr>
          <a:xfrm>
            <a:off x="385893" y="1500000"/>
            <a:ext cx="8000000" cy="48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Statutory Authority: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Section 1002.333, Florida Statutes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Administrative Rule: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Rule 6A-1.0998271, F.A.C.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Purpose: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Authorizes the State Board of Education to designate certain charter school operators as “Hope Operators” to establish Schools of Hope in or near persistently low-performing public schools or in Florida Opportunity Zones.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Co-Location: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The rule permits Hope Operators to co-locate in any underused district facility, requiring districts to provide space and operational services without compensation.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Rule History: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Originally adopted February 2018; substantially amended September 24, 2025 (effective October 28, 2025); further amended February 20, 2026.</a:t>
            </a: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F4950AF2-BAFF-1490-CB93-176740246E76}"/>
              </a:ext>
            </a:extLst>
          </p:cNvPr>
          <p:cNvSpPr/>
          <p:nvPr/>
        </p:nvSpPr>
        <p:spPr>
          <a:xfrm>
            <a:off x="9459494" y="0"/>
            <a:ext cx="3733991" cy="6858000"/>
          </a:xfrm>
          <a:prstGeom prst="parallelogram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ogo  Description automatically generated">
            <a:extLst>
              <a:ext uri="{FF2B5EF4-FFF2-40B4-BE49-F238E27FC236}">
                <a16:creationId xmlns:a16="http://schemas.microsoft.com/office/drawing/2014/main" id="{BA143B5A-F36D-BB3A-B136-CE3E9361DB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59" y="5443461"/>
            <a:ext cx="1275352" cy="127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67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FAF9126-89CB-4BB5-9196-203AD7161B7D}"/>
              </a:ext>
            </a:extLst>
          </p:cNvPr>
          <p:cNvSpPr txBox="1"/>
          <p:nvPr/>
        </p:nvSpPr>
        <p:spPr>
          <a:xfrm>
            <a:off x="3070168" y="1453012"/>
            <a:ext cx="8290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Key Terms &amp; District Concerns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B9925A-0251-4C34-81EC-C1349D6538E0}"/>
              </a:ext>
            </a:extLst>
          </p:cNvPr>
          <p:cNvSpPr txBox="1"/>
          <p:nvPr/>
        </p:nvSpPr>
        <p:spPr>
          <a:xfrm>
            <a:off x="3070168" y="2274834"/>
            <a:ext cx="8500000" cy="42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Hope Operator: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 charter school operator designated by the State Board of Education that meets specific academic and financial criteria.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School of Hope Building Notice: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Letter submitted to the Superintendent identifying the facility a Hope Operator intends to use, at least one year prior to opening.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Material Impracticability: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The only basis for district objection — not defined in rule or statute, creating interpretive challenges.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Affected Districts: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Brevard, Broward, Duval, Hillsborough, Pasco, Pinellas, Polk, Manatee, Miami-Dade, and Sarasota have received notices.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Key Concern: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No geographical limit on co-location; broad discretion granted to Hope Operators; narrow district recourse; potential impacts on declining enrollment and voter-approved facility referenda.</a:t>
            </a:r>
          </a:p>
          <a:p>
            <a:endParaRPr lang="en-US" dirty="0"/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7B66576E-4DCE-F17E-3468-E7E0BE4A5DDF}"/>
              </a:ext>
            </a:extLst>
          </p:cNvPr>
          <p:cNvSpPr/>
          <p:nvPr/>
        </p:nvSpPr>
        <p:spPr>
          <a:xfrm>
            <a:off x="221672" y="0"/>
            <a:ext cx="1865745" cy="6858000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C16E1A9F-D0F4-4BD7-0642-2F8928148204}"/>
              </a:ext>
            </a:extLst>
          </p:cNvPr>
          <p:cNvSpPr/>
          <p:nvPr/>
        </p:nvSpPr>
        <p:spPr>
          <a:xfrm>
            <a:off x="421708" y="0"/>
            <a:ext cx="1865745" cy="6858000"/>
          </a:xfrm>
          <a:prstGeom prst="parallelogram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 Description automatically generated">
            <a:extLst>
              <a:ext uri="{FF2B5EF4-FFF2-40B4-BE49-F238E27FC236}">
                <a16:creationId xmlns:a16="http://schemas.microsoft.com/office/drawing/2014/main" id="{060F8ADD-3532-1765-E7F8-BF72BD754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976" y="5413643"/>
            <a:ext cx="1275352" cy="127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478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438373FE-076D-174E-83E5-280985446572}"/>
              </a:ext>
            </a:extLst>
          </p:cNvPr>
          <p:cNvSpPr/>
          <p:nvPr/>
        </p:nvSpPr>
        <p:spPr>
          <a:xfrm>
            <a:off x="9302864" y="0"/>
            <a:ext cx="3500582" cy="6858000"/>
          </a:xfrm>
          <a:prstGeom prst="parallelogram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E82368-3D26-163B-3C56-55CDA4B5E047}"/>
              </a:ext>
            </a:extLst>
          </p:cNvPr>
          <p:cNvSpPr txBox="1"/>
          <p:nvPr/>
        </p:nvSpPr>
        <p:spPr>
          <a:xfrm>
            <a:off x="385893" y="352338"/>
            <a:ext cx="7919208" cy="11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February 2026 Amendments: New Definitions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50251F-7F58-80B4-E984-CCEDE400D567}"/>
              </a:ext>
            </a:extLst>
          </p:cNvPr>
          <p:cNvSpPr txBox="1"/>
          <p:nvPr/>
        </p:nvSpPr>
        <p:spPr>
          <a:xfrm>
            <a:off x="385893" y="1500000"/>
            <a:ext cx="8000000" cy="48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“Fully Used” Redefined (Section 1(i))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Old: A facility with no unused student stations.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New: A facility using at least 90% or more of its student stations. This provides a 10% buffer and makes it harder for a Hope Operator to claim a facility is “underused.”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“Business Day” Defined (Section 1(m))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Monday through Friday, excluding legal holidays (s. 683.01, F.S.) and days districts are closed due to natural disasters. Replaces “calendar days” throughout the rule.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“Facility Utilization Rate” (Section 1(n))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Total COFTE enrollment divided by total student stations per the most recent FISH report. Students receiving Level IV or Level V ESE supports in self-contained classrooms (50%+ of instructional day) count as 2.0 COFTE.</a:t>
            </a: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F4950AF2-BAFF-1490-CB93-176740246E76}"/>
              </a:ext>
            </a:extLst>
          </p:cNvPr>
          <p:cNvSpPr/>
          <p:nvPr/>
        </p:nvSpPr>
        <p:spPr>
          <a:xfrm>
            <a:off x="9459494" y="0"/>
            <a:ext cx="3733991" cy="6858000"/>
          </a:xfrm>
          <a:prstGeom prst="parallelogram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ogo  Description automatically generated">
            <a:extLst>
              <a:ext uri="{FF2B5EF4-FFF2-40B4-BE49-F238E27FC236}">
                <a16:creationId xmlns:a16="http://schemas.microsoft.com/office/drawing/2014/main" id="{BA143B5A-F36D-BB3A-B136-CE3E9361DB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59" y="5443461"/>
            <a:ext cx="1275352" cy="127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676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C8F1B-010A-8B04-4909-BB4818393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C05D39D-6630-4BE8-274E-7658353D6B3F}"/>
              </a:ext>
            </a:extLst>
          </p:cNvPr>
          <p:cNvSpPr txBox="1"/>
          <p:nvPr/>
        </p:nvSpPr>
        <p:spPr>
          <a:xfrm>
            <a:off x="3070168" y="1100000"/>
            <a:ext cx="8290559" cy="11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Timeline Changes: Days to Business Days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20EF6B-7995-6457-B56A-7781C99B1765}"/>
              </a:ext>
            </a:extLst>
          </p:cNvPr>
          <p:cNvSpPr txBox="1"/>
          <p:nvPr/>
        </p:nvSpPr>
        <p:spPr>
          <a:xfrm>
            <a:off x="3070168" y="2400000"/>
            <a:ext cx="8500000" cy="42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Multiple deadlines changed from calendar days to business days, giving districts more operational time: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Notice of Intent Review (Sec. 3(d)):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10 days → 10 business days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Performance-Based Agreement (Sec. 4(b)):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10 days → 10 business days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Facility Reports (Sec. 5(c)):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10 days → 10 business days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Facility Access Requests (Sec. 5(d)):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5 calendar days → 5 business days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District Objection Period (Sec. 6(a)(3)):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 calendar days → 20 business days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Consolidation After School Year (Sec. 6(b)(1)(b)):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7 days → 10 business days</a:t>
            </a:r>
          </a:p>
          <a:p>
            <a:endParaRPr lang="en-US" dirty="0"/>
          </a:p>
        </p:txBody>
      </p:sp>
      <p:sp>
        <p:nvSpPr>
          <p:cNvPr id="3" name="Diagonal Stripe 2">
            <a:extLst>
              <a:ext uri="{FF2B5EF4-FFF2-40B4-BE49-F238E27FC236}">
                <a16:creationId xmlns:a16="http://schemas.microsoft.com/office/drawing/2014/main" id="{C79E6500-3568-DA34-7A5F-B9B3BA34A4E5}"/>
              </a:ext>
            </a:extLst>
          </p:cNvPr>
          <p:cNvSpPr/>
          <p:nvPr/>
        </p:nvSpPr>
        <p:spPr>
          <a:xfrm>
            <a:off x="1" y="0"/>
            <a:ext cx="3962400" cy="2274834"/>
          </a:xfrm>
          <a:prstGeom prst="diagStrip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FB480F1E-BDA6-FCC3-593A-B4CD9B0D520B}"/>
              </a:ext>
            </a:extLst>
          </p:cNvPr>
          <p:cNvSpPr/>
          <p:nvPr/>
        </p:nvSpPr>
        <p:spPr>
          <a:xfrm>
            <a:off x="0" y="0"/>
            <a:ext cx="1958109" cy="3936834"/>
          </a:xfrm>
          <a:prstGeom prst="diagStripe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11" descr="Logo  Description automatically generated">
            <a:extLst>
              <a:ext uri="{FF2B5EF4-FFF2-40B4-BE49-F238E27FC236}">
                <a16:creationId xmlns:a16="http://schemas.microsoft.com/office/drawing/2014/main" id="{AEF64077-A5AC-3EF6-CE39-B30E16002E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2" y="345398"/>
            <a:ext cx="1584037" cy="1584037"/>
          </a:xfrm>
          <a:prstGeom prst="rect">
            <a:avLst/>
          </a:prstGeom>
        </p:spPr>
      </p:pic>
      <p:sp>
        <p:nvSpPr>
          <p:cNvPr id="15" name="Diagonal Stripe 14">
            <a:extLst>
              <a:ext uri="{FF2B5EF4-FFF2-40B4-BE49-F238E27FC236}">
                <a16:creationId xmlns:a16="http://schemas.microsoft.com/office/drawing/2014/main" id="{1B0A7109-45D4-4568-8A86-5A28218BD269}"/>
              </a:ext>
            </a:extLst>
          </p:cNvPr>
          <p:cNvSpPr/>
          <p:nvPr/>
        </p:nvSpPr>
        <p:spPr>
          <a:xfrm rot="10800000">
            <a:off x="8229600" y="4583166"/>
            <a:ext cx="3962400" cy="2274834"/>
          </a:xfrm>
          <a:prstGeom prst="diagStrip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Diagonal Stripe 15">
            <a:extLst>
              <a:ext uri="{FF2B5EF4-FFF2-40B4-BE49-F238E27FC236}">
                <a16:creationId xmlns:a16="http://schemas.microsoft.com/office/drawing/2014/main" id="{5FAD7C0C-5BCA-8DBB-9600-1CA0DB3C1AB5}"/>
              </a:ext>
            </a:extLst>
          </p:cNvPr>
          <p:cNvSpPr/>
          <p:nvPr/>
        </p:nvSpPr>
        <p:spPr>
          <a:xfrm rot="10800000">
            <a:off x="10233891" y="2921165"/>
            <a:ext cx="1958109" cy="3936834"/>
          </a:xfrm>
          <a:prstGeom prst="diagStripe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168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FAF9126-89CB-4BB5-9196-203AD7161B7D}"/>
              </a:ext>
            </a:extLst>
          </p:cNvPr>
          <p:cNvSpPr txBox="1"/>
          <p:nvPr/>
        </p:nvSpPr>
        <p:spPr>
          <a:xfrm>
            <a:off x="3070168" y="1100000"/>
            <a:ext cx="8290559" cy="11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Building Notice Limits &amp; Facility Eligibility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B9925A-0251-4C34-81EC-C1349D6538E0}"/>
              </a:ext>
            </a:extLst>
          </p:cNvPr>
          <p:cNvSpPr txBox="1"/>
          <p:nvPr/>
        </p:nvSpPr>
        <p:spPr>
          <a:xfrm>
            <a:off x="3070168" y="2400000"/>
            <a:ext cx="8500000" cy="42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5-Notice Cap (Sec. 6(a)(2)):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 Hope Operator may not submit more than 5 Building Notices in a 12-month period statewide. Must rescind one to submit another. The operator has 10 calendar days to designate which 5 to keep.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Attestation Requirement (Sec. 6(a)(1)(e)):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Building Notices must now include an attestation that the notice is not speculative, along with a governing board resolution and a draft staffing and enrollment plan.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Facility Utilization Rate Threshold (Sec. 5(e)):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 facility is eligible for co-location only if it has a Facility Utilization Rate of no more than 75%, or a surplus of at least 400 student stations.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4-Year Protection for New Facilities (Sec. 5(f)):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 School of Hope may not co-locate at a facility that first received occupancy or was placed into service within the previous 4 years.</a:t>
            </a:r>
          </a:p>
          <a:p>
            <a:endParaRPr lang="en-US" dirty="0"/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7B66576E-4DCE-F17E-3468-E7E0BE4A5DDF}"/>
              </a:ext>
            </a:extLst>
          </p:cNvPr>
          <p:cNvSpPr/>
          <p:nvPr/>
        </p:nvSpPr>
        <p:spPr>
          <a:xfrm>
            <a:off x="221672" y="0"/>
            <a:ext cx="1865745" cy="6858000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C16E1A9F-D0F4-4BD7-0642-2F8928148204}"/>
              </a:ext>
            </a:extLst>
          </p:cNvPr>
          <p:cNvSpPr/>
          <p:nvPr/>
        </p:nvSpPr>
        <p:spPr>
          <a:xfrm>
            <a:off x="421708" y="0"/>
            <a:ext cx="1865745" cy="6858000"/>
          </a:xfrm>
          <a:prstGeom prst="parallelogram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 Description automatically generated">
            <a:extLst>
              <a:ext uri="{FF2B5EF4-FFF2-40B4-BE49-F238E27FC236}">
                <a16:creationId xmlns:a16="http://schemas.microsoft.com/office/drawing/2014/main" id="{060F8ADD-3532-1765-E7F8-BF72BD754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976" y="5413643"/>
            <a:ext cx="1275352" cy="127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478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438373FE-076D-174E-83E5-280985446572}"/>
              </a:ext>
            </a:extLst>
          </p:cNvPr>
          <p:cNvSpPr/>
          <p:nvPr/>
        </p:nvSpPr>
        <p:spPr>
          <a:xfrm>
            <a:off x="9302864" y="0"/>
            <a:ext cx="3500582" cy="6858000"/>
          </a:xfrm>
          <a:prstGeom prst="parallelogram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E82368-3D26-163B-3C56-55CDA4B5E047}"/>
              </a:ext>
            </a:extLst>
          </p:cNvPr>
          <p:cNvSpPr txBox="1"/>
          <p:nvPr/>
        </p:nvSpPr>
        <p:spPr>
          <a:xfrm>
            <a:off x="385893" y="352338"/>
            <a:ext cx="7919208" cy="11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Mutual Management Plan &amp; Cost Provisions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50251F-7F58-80B4-E984-CCEDE400D567}"/>
              </a:ext>
            </a:extLst>
          </p:cNvPr>
          <p:cNvSpPr txBox="1"/>
          <p:nvPr/>
        </p:nvSpPr>
        <p:spPr>
          <a:xfrm>
            <a:off x="385893" y="1500000"/>
            <a:ext cx="8000000" cy="48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New Mutual Management Plan (Sec. 6(c)(1)):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Must include agreements for facility-related services including maintenance, school safety, transportation, custodial, nursing, and food services.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Districts May Now Charge for: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• Additional incremental utility costs from Hope Operator use (Sec. 6(c)(1)(a))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• Additional incremental costs for custodial, nursing, and food services (Sec. 6(c)(1)(c))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Safety &amp; Transportation: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Hope Operators must remit state allocations for safety and transportation services (Safe Schools Allocation, Student Transportation Allocation) (Sec. 6(c)(1)(b)).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Cost Methodology: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Incremental costs must exclude costs the district would incur regardless. Districts must provide cost estimates, methodology, and supporting documentation upon request. Parties may agree on a fixed per-student amount (Sec. 6(c)(1)(d)-(e)).</a:t>
            </a: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F4950AF2-BAFF-1490-CB93-176740246E76}"/>
              </a:ext>
            </a:extLst>
          </p:cNvPr>
          <p:cNvSpPr/>
          <p:nvPr/>
        </p:nvSpPr>
        <p:spPr>
          <a:xfrm>
            <a:off x="9459494" y="0"/>
            <a:ext cx="3733991" cy="6858000"/>
          </a:xfrm>
          <a:prstGeom prst="parallelogram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ogo  Description automatically generated">
            <a:extLst>
              <a:ext uri="{FF2B5EF4-FFF2-40B4-BE49-F238E27FC236}">
                <a16:creationId xmlns:a16="http://schemas.microsoft.com/office/drawing/2014/main" id="{BA143B5A-F36D-BB3A-B136-CE3E9361DB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59" y="5443461"/>
            <a:ext cx="1275352" cy="127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676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C8F1B-010A-8B04-4909-BB4818393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C05D39D-6630-4BE8-274E-7658353D6B3F}"/>
              </a:ext>
            </a:extLst>
          </p:cNvPr>
          <p:cNvSpPr txBox="1"/>
          <p:nvPr/>
        </p:nvSpPr>
        <p:spPr>
          <a:xfrm>
            <a:off x="3070168" y="1100000"/>
            <a:ext cx="8290559" cy="11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Safety, Dispute Resolution &amp; Other Changes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20EF6B-7995-6457-B56A-7781C99B1765}"/>
              </a:ext>
            </a:extLst>
          </p:cNvPr>
          <p:cNvSpPr txBox="1"/>
          <p:nvPr/>
        </p:nvSpPr>
        <p:spPr>
          <a:xfrm>
            <a:off x="3070168" y="2400000"/>
            <a:ext cx="8500000" cy="42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School Safety Requirements (Sec. 6(c)(3)):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The Mutual Management Plan must require Schools of Hope to comply with charter school safety requirements. Co-located schools must coordinate with district safety procedures for access control, emergency drills, reunification plans, and incident reporting.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Expanded Dispute Resolution (Sec. 7(a)):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Now covers disputes related to the Mutual Management Plan and Performance-Based Agreements, in addition to Building Notices and Shared Facility Plans.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Hope Operator Designation (Sec. 2):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New criteria added — operators must demonstrate student achievement exceeding district/state averages, 80%+ college attendance, 70%+ free/reduced lunch enrollment, good authorizer standing, and clean audited financials.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SOH Funds (Sec. 9):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Performance-based funds may now be used for facility-related services paid to the school district.</a:t>
            </a:r>
          </a:p>
          <a:p>
            <a:endParaRPr lang="en-US" dirty="0"/>
          </a:p>
        </p:txBody>
      </p:sp>
      <p:sp>
        <p:nvSpPr>
          <p:cNvPr id="3" name="Diagonal Stripe 2">
            <a:extLst>
              <a:ext uri="{FF2B5EF4-FFF2-40B4-BE49-F238E27FC236}">
                <a16:creationId xmlns:a16="http://schemas.microsoft.com/office/drawing/2014/main" id="{C79E6500-3568-DA34-7A5F-B9B3BA34A4E5}"/>
              </a:ext>
            </a:extLst>
          </p:cNvPr>
          <p:cNvSpPr/>
          <p:nvPr/>
        </p:nvSpPr>
        <p:spPr>
          <a:xfrm>
            <a:off x="1" y="0"/>
            <a:ext cx="3962400" cy="2274834"/>
          </a:xfrm>
          <a:prstGeom prst="diagStrip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FB480F1E-BDA6-FCC3-593A-B4CD9B0D520B}"/>
              </a:ext>
            </a:extLst>
          </p:cNvPr>
          <p:cNvSpPr/>
          <p:nvPr/>
        </p:nvSpPr>
        <p:spPr>
          <a:xfrm>
            <a:off x="0" y="0"/>
            <a:ext cx="1958109" cy="3936834"/>
          </a:xfrm>
          <a:prstGeom prst="diagStripe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11" descr="Logo  Description automatically generated">
            <a:extLst>
              <a:ext uri="{FF2B5EF4-FFF2-40B4-BE49-F238E27FC236}">
                <a16:creationId xmlns:a16="http://schemas.microsoft.com/office/drawing/2014/main" id="{AEF64077-A5AC-3EF6-CE39-B30E16002E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2" y="345398"/>
            <a:ext cx="1584037" cy="1584037"/>
          </a:xfrm>
          <a:prstGeom prst="rect">
            <a:avLst/>
          </a:prstGeom>
        </p:spPr>
      </p:pic>
      <p:sp>
        <p:nvSpPr>
          <p:cNvPr id="15" name="Diagonal Stripe 14">
            <a:extLst>
              <a:ext uri="{FF2B5EF4-FFF2-40B4-BE49-F238E27FC236}">
                <a16:creationId xmlns:a16="http://schemas.microsoft.com/office/drawing/2014/main" id="{1B0A7109-45D4-4568-8A86-5A28218BD269}"/>
              </a:ext>
            </a:extLst>
          </p:cNvPr>
          <p:cNvSpPr/>
          <p:nvPr/>
        </p:nvSpPr>
        <p:spPr>
          <a:xfrm rot="10800000">
            <a:off x="8229600" y="4583166"/>
            <a:ext cx="3962400" cy="2274834"/>
          </a:xfrm>
          <a:prstGeom prst="diagStrip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Diagonal Stripe 15">
            <a:extLst>
              <a:ext uri="{FF2B5EF4-FFF2-40B4-BE49-F238E27FC236}">
                <a16:creationId xmlns:a16="http://schemas.microsoft.com/office/drawing/2014/main" id="{5FAD7C0C-5BCA-8DBB-9600-1CA0DB3C1AB5}"/>
              </a:ext>
            </a:extLst>
          </p:cNvPr>
          <p:cNvSpPr/>
          <p:nvPr/>
        </p:nvSpPr>
        <p:spPr>
          <a:xfrm rot="10800000">
            <a:off x="10233891" y="2921165"/>
            <a:ext cx="1958109" cy="3936834"/>
          </a:xfrm>
          <a:prstGeom prst="diagStripe">
            <a:avLst/>
          </a:prstGeom>
          <a:solidFill>
            <a:srgbClr val="FDC94B"/>
          </a:solidFill>
          <a:ln>
            <a:solidFill>
              <a:srgbClr val="FDC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168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FAF9126-89CB-4BB5-9196-203AD7161B7D}"/>
              </a:ext>
            </a:extLst>
          </p:cNvPr>
          <p:cNvSpPr txBox="1"/>
          <p:nvPr/>
        </p:nvSpPr>
        <p:spPr>
          <a:xfrm>
            <a:off x="3070168" y="1100000"/>
            <a:ext cx="8290559" cy="11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Federal Funding Updates: Title I &amp; Title II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B9925A-0251-4C34-81EC-C1349D6538E0}"/>
              </a:ext>
            </a:extLst>
          </p:cNvPr>
          <p:cNvSpPr txBox="1"/>
          <p:nvPr/>
        </p:nvSpPr>
        <p:spPr>
          <a:xfrm>
            <a:off x="3070168" y="2274834"/>
            <a:ext cx="8500000" cy="42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Title I, Part A (ESEA s. 1114):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Provides formula funding to LEAs to improve academic achievement in high-poverty schools. Schools where 40%+ of students are from low-income families may operate schoolwide programs. 86% of Title I schools operated schoolwide programs in 2022-23.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Title II, Part A (ESEA s. 2001-2103):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Provides formula funding to SEAs and LEAs to improve teaching and learning through educator and leadership support, including teacher recruitment, training, placement, and compensation.</a:t>
            </a:r>
          </a:p>
          <a:p>
            <a:endParaRPr lang="en-US" sz="1600" dirty="0"/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Recent Guidance: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The U.S. Department of Education issued two Dear Colleague letters in January and February 2026 emphasizing flexibility in the use of these funds.</a:t>
            </a:r>
          </a:p>
          <a:p>
            <a:endParaRPr lang="en-US" dirty="0"/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7B66576E-4DCE-F17E-3468-E7E0BE4A5DDF}"/>
              </a:ext>
            </a:extLst>
          </p:cNvPr>
          <p:cNvSpPr/>
          <p:nvPr/>
        </p:nvSpPr>
        <p:spPr>
          <a:xfrm>
            <a:off x="221672" y="0"/>
            <a:ext cx="1865745" cy="6858000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C16E1A9F-D0F4-4BD7-0642-2F8928148204}"/>
              </a:ext>
            </a:extLst>
          </p:cNvPr>
          <p:cNvSpPr/>
          <p:nvPr/>
        </p:nvSpPr>
        <p:spPr>
          <a:xfrm>
            <a:off x="421708" y="0"/>
            <a:ext cx="1865745" cy="6858000"/>
          </a:xfrm>
          <a:prstGeom prst="parallelogram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 Description automatically generated">
            <a:extLst>
              <a:ext uri="{FF2B5EF4-FFF2-40B4-BE49-F238E27FC236}">
                <a16:creationId xmlns:a16="http://schemas.microsoft.com/office/drawing/2014/main" id="{060F8ADD-3532-1765-E7F8-BF72BD754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976" y="5413643"/>
            <a:ext cx="1275352" cy="1275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478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87832C85291D468612A8A291B3DA73" ma:contentTypeVersion="20" ma:contentTypeDescription="Create a new document." ma:contentTypeScope="" ma:versionID="9710ab7e0dc68e6bbab0434ea9df74ed">
  <xsd:schema xmlns:xsd="http://www.w3.org/2001/XMLSchema" xmlns:xs="http://www.w3.org/2001/XMLSchema" xmlns:p="http://schemas.microsoft.com/office/2006/metadata/properties" xmlns:ns2="d114d91c-7274-4b56-9e2e-d398b5ee57b8" xmlns:ns3="69e0fc5c-99e3-4cfe-bfdc-e9bc398c7a75" targetNamespace="http://schemas.microsoft.com/office/2006/metadata/properties" ma:root="true" ma:fieldsID="9ef4d867594a20e213bf8d4fa3a1d579" ns2:_="" ns3:_="">
    <xsd:import namespace="d114d91c-7274-4b56-9e2e-d398b5ee57b8"/>
    <xsd:import namespace="69e0fc5c-99e3-4cfe-bfdc-e9bc398c7a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14d91c-7274-4b56-9e2e-d398b5ee57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bca8aae-780e-459a-b88c-6aceb98d0a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e0fc5c-99e3-4cfe-bfdc-e9bc398c7a7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4df29cc-bf71-4658-be83-89b8559d6861}" ma:internalName="TaxCatchAll" ma:showField="CatchAllData" ma:web="69e0fc5c-99e3-4cfe-bfdc-e9bc398c7a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14d91c-7274-4b56-9e2e-d398b5ee57b8">
      <Terms xmlns="http://schemas.microsoft.com/office/infopath/2007/PartnerControls"/>
    </lcf76f155ced4ddcb4097134ff3c332f>
    <TaxCatchAll xmlns="69e0fc5c-99e3-4cfe-bfdc-e9bc398c7a7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7AAEE1-6358-472D-A7A9-9A4A4A4E3F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14d91c-7274-4b56-9e2e-d398b5ee57b8"/>
    <ds:schemaRef ds:uri="69e0fc5c-99e3-4cfe-bfdc-e9bc398c7a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7136E3-4841-4697-B666-18B8CF26D88D}">
  <ds:schemaRefs>
    <ds:schemaRef ds:uri="69e0fc5c-99e3-4cfe-bfdc-e9bc398c7a75"/>
    <ds:schemaRef ds:uri="d114d91c-7274-4b56-9e2e-d398b5ee57b8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4FD03A3-32B3-4549-8573-5596621D94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1580</Words>
  <Application>Microsoft Office PowerPoint</Application>
  <PresentationFormat>Widescreen</PresentationFormat>
  <Paragraphs>95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Amie Williamson</dc:creator>
  <cp:lastModifiedBy>Kevin Watson</cp:lastModifiedBy>
  <cp:revision>6</cp:revision>
  <dcterms:created xsi:type="dcterms:W3CDTF">2021-10-17T20:31:23Z</dcterms:created>
  <dcterms:modified xsi:type="dcterms:W3CDTF">2026-02-27T14:38:17Z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0x0101003887832C85291D468612A8A291B3DA73</vt:lpwstr>
  </property>
  <property fmtid="{D5CDD505-2E9C-101B-9397-08002B2CF9AE}" pid="3" name="Order">
    <vt:r8>3685800</vt:r8>
  </property>
  <property fmtid="{D5CDD505-2E9C-101B-9397-08002B2CF9AE}" pid="4" name="MediaServiceImageTags">
    <vt:lpwstr/>
  </property>
</Properties>
</file>