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147476731" r:id="rId3"/>
    <p:sldId id="258" r:id="rId4"/>
    <p:sldId id="259" r:id="rId5"/>
    <p:sldId id="2147476748" r:id="rId6"/>
    <p:sldId id="2147476732" r:id="rId7"/>
    <p:sldId id="2147476729" r:id="rId8"/>
    <p:sldId id="7782" r:id="rId9"/>
    <p:sldId id="7781" r:id="rId10"/>
    <p:sldId id="2147471189" r:id="rId11"/>
    <p:sldId id="2147476739" r:id="rId12"/>
    <p:sldId id="2147476741" r:id="rId13"/>
    <p:sldId id="2147476753" r:id="rId14"/>
    <p:sldId id="2147476749" r:id="rId15"/>
    <p:sldId id="2147476733" r:id="rId16"/>
    <p:sldId id="7793" r:id="rId17"/>
    <p:sldId id="2147476740" r:id="rId18"/>
    <p:sldId id="2147476750" r:id="rId19"/>
    <p:sldId id="2147476742" r:id="rId20"/>
    <p:sldId id="214747675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73" autoAdjust="0"/>
  </p:normalViewPr>
  <p:slideViewPr>
    <p:cSldViewPr snapToGrid="0">
      <p:cViewPr varScale="1">
        <p:scale>
          <a:sx n="70" d="100"/>
          <a:sy n="70" d="100"/>
        </p:scale>
        <p:origin x="536" y="52"/>
      </p:cViewPr>
      <p:guideLst/>
    </p:cSldViewPr>
  </p:slideViewPr>
  <p:notesTextViewPr>
    <p:cViewPr>
      <p:scale>
        <a:sx n="1" d="1"/>
        <a:sy n="1" d="1"/>
      </p:scale>
      <p:origin x="0" y="0"/>
    </p:cViewPr>
  </p:notesTextViewPr>
  <p:sorterViewPr>
    <p:cViewPr>
      <p:scale>
        <a:sx n="130" d="100"/>
        <a:sy n="130" d="100"/>
      </p:scale>
      <p:origin x="0" y="-34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quot;$&quot;#,###&quot;M&quot;" sourceLinked="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Sheet1!$B$2:$B$17</c:f>
              <c:numCache>
                <c:formatCode>"$"#,##0_);[Red]\("$"#,##0\)</c:formatCode>
                <c:ptCount val="16"/>
                <c:pt idx="0">
                  <c:v>30</c:v>
                </c:pt>
                <c:pt idx="1">
                  <c:v>30</c:v>
                </c:pt>
                <c:pt idx="2">
                  <c:v>25</c:v>
                </c:pt>
                <c:pt idx="3">
                  <c:v>24</c:v>
                </c:pt>
                <c:pt idx="4">
                  <c:v>36</c:v>
                </c:pt>
                <c:pt idx="5">
                  <c:v>52</c:v>
                </c:pt>
                <c:pt idx="6">
                  <c:v>24</c:v>
                </c:pt>
                <c:pt idx="7">
                  <c:v>89</c:v>
                </c:pt>
                <c:pt idx="8">
                  <c:v>29</c:v>
                </c:pt>
                <c:pt idx="9">
                  <c:v>28</c:v>
                </c:pt>
                <c:pt idx="10">
                  <c:v>30</c:v>
                </c:pt>
                <c:pt idx="11">
                  <c:v>35</c:v>
                </c:pt>
                <c:pt idx="12">
                  <c:v>98</c:v>
                </c:pt>
                <c:pt idx="13">
                  <c:v>117</c:v>
                </c:pt>
                <c:pt idx="14">
                  <c:v>54</c:v>
                </c:pt>
                <c:pt idx="15">
                  <c:v>80</c:v>
                </c:pt>
              </c:numCache>
            </c:numRef>
          </c:val>
          <c:extLst>
            <c:ext xmlns:c16="http://schemas.microsoft.com/office/drawing/2014/chart" uri="{C3380CC4-5D6E-409C-BE32-E72D297353CC}">
              <c16:uniqueId val="{00000000-529A-4D44-8DE1-EE20CB20316F}"/>
            </c:ext>
          </c:extLst>
        </c:ser>
        <c:dLbls>
          <c:dLblPos val="outEnd"/>
          <c:showLegendKey val="0"/>
          <c:showVal val="1"/>
          <c:showCatName val="0"/>
          <c:showSerName val="0"/>
          <c:showPercent val="0"/>
          <c:showBubbleSize val="0"/>
        </c:dLbls>
        <c:gapWidth val="59"/>
        <c:overlap val="-27"/>
        <c:axId val="905499112"/>
        <c:axId val="905499440"/>
      </c:barChart>
      <c:catAx>
        <c:axId val="90549911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905499440"/>
        <c:crosses val="autoZero"/>
        <c:auto val="1"/>
        <c:lblAlgn val="ctr"/>
        <c:lblOffset val="100"/>
        <c:noMultiLvlLbl val="0"/>
      </c:catAx>
      <c:valAx>
        <c:axId val="905499440"/>
        <c:scaling>
          <c:orientation val="minMax"/>
          <c:max val="120"/>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i="0" dirty="0"/>
                  <a:t>Average Amount (FY)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quot;$&quot;#,##0&quot;M&quot;"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9054991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7CD9D4-DA40-4A66-A6A7-103CC9B0AAE3}" type="datetimeFigureOut">
              <a:rPr lang="en-US" smtClean="0"/>
              <a:t>2/27/2026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6B97C0-23C8-4EA4-8DAA-FB213B8634C8}" type="slidenum">
              <a:rPr lang="en-US" smtClean="0"/>
              <a:t>‹#›</a:t>
            </a:fld>
            <a:endParaRPr lang="en-US"/>
          </a:p>
        </p:txBody>
      </p:sp>
    </p:spTree>
    <p:extLst>
      <p:ext uri="{BB962C8B-B14F-4D97-AF65-F5344CB8AC3E}">
        <p14:creationId xmlns:p14="http://schemas.microsoft.com/office/powerpoint/2010/main" val="1876656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93E44-1137-B075-19B0-A6AF014917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FCD01-FF37-573D-72D5-656461AD56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138DC7-0FD6-4313-D90F-9DA2107DD2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CE6383-6091-91F4-CF84-56EF1C5BFC7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E6C388-636A-4AFC-B221-C31B4E2E33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5863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6B97C0-23C8-4EA4-8DAA-FB213B8634C8}" type="slidenum">
              <a:rPr lang="en-US" smtClean="0"/>
              <a:t>6</a:t>
            </a:fld>
            <a:endParaRPr lang="en-US"/>
          </a:p>
        </p:txBody>
      </p:sp>
    </p:spTree>
    <p:extLst>
      <p:ext uri="{BB962C8B-B14F-4D97-AF65-F5344CB8AC3E}">
        <p14:creationId xmlns:p14="http://schemas.microsoft.com/office/powerpoint/2010/main" val="2804358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E6C388-636A-4AFC-B221-C31B4E2E33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058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0ECCA-C46C-B1DA-3B25-F8DF49F060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A9E307-536E-4BB6-43F6-4C38061012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9F4913-16D3-7708-E062-3937CFA9FB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23CC16-5E9D-03F7-EA92-1520B34BF0A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E6C388-636A-4AFC-B221-C31B4E2E33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6220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Cyber security prompt injection is a type of attack where malicious actors trick AI systems. These attacks can cause various threats, including sensitive data exfiltration, manipulation of AI-powered workflows, unauthorized command execution, and generation of harmful content. Defenders can use techniques like input validation, prompt layering, anomaly detection, and human oversight to mitigate these risks. </a:t>
            </a:r>
            <a:endParaRPr lang="en-US" dirty="0"/>
          </a:p>
        </p:txBody>
      </p:sp>
      <p:sp>
        <p:nvSpPr>
          <p:cNvPr id="4" name="Slide Number Placeholder 3"/>
          <p:cNvSpPr>
            <a:spLocks noGrp="1"/>
          </p:cNvSpPr>
          <p:nvPr>
            <p:ph type="sldNum" sz="quarter" idx="5"/>
          </p:nvPr>
        </p:nvSpPr>
        <p:spPr/>
        <p:txBody>
          <a:bodyPr/>
          <a:lstStyle/>
          <a:p>
            <a:fld id="{29149DEC-6A84-49C4-88AE-12B57F5BD7A2}" type="slidenum">
              <a:rPr lang="en-US" smtClean="0"/>
              <a:t>16</a:t>
            </a:fld>
            <a:endParaRPr lang="en-US" dirty="0"/>
          </a:p>
        </p:txBody>
      </p:sp>
    </p:spTree>
    <p:extLst>
      <p:ext uri="{BB962C8B-B14F-4D97-AF65-F5344CB8AC3E}">
        <p14:creationId xmlns:p14="http://schemas.microsoft.com/office/powerpoint/2010/main" val="77868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750A3-1D6C-A4D1-3C76-1099BAFCFC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DAE795-3E92-DA67-B09F-2279AD9A4D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2680EE-297A-E278-B10A-029D056C26DA}"/>
              </a:ext>
            </a:extLst>
          </p:cNvPr>
          <p:cNvSpPr>
            <a:spLocks noGrp="1"/>
          </p:cNvSpPr>
          <p:nvPr>
            <p:ph type="dt" sz="half" idx="10"/>
          </p:nvPr>
        </p:nvSpPr>
        <p:spPr/>
        <p:txBody>
          <a:bodyPr/>
          <a:lstStyle/>
          <a:p>
            <a:fld id="{95C9099B-9D7E-4DB9-BA71-22E9F03E4E25}" type="datetimeFigureOut">
              <a:rPr lang="en-US" smtClean="0"/>
              <a:t>2/27/2026</a:t>
            </a:fld>
            <a:endParaRPr lang="en-US"/>
          </a:p>
        </p:txBody>
      </p:sp>
      <p:sp>
        <p:nvSpPr>
          <p:cNvPr id="5" name="Footer Placeholder 4">
            <a:extLst>
              <a:ext uri="{FF2B5EF4-FFF2-40B4-BE49-F238E27FC236}">
                <a16:creationId xmlns:a16="http://schemas.microsoft.com/office/drawing/2014/main" id="{C0ADB090-2FE5-53D3-F591-60236108C4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50E9C7-2E4E-26AE-3A8A-37E7D9C1EB27}"/>
              </a:ext>
            </a:extLst>
          </p:cNvPr>
          <p:cNvSpPr>
            <a:spLocks noGrp="1"/>
          </p:cNvSpPr>
          <p:nvPr>
            <p:ph type="sldNum" sz="quarter" idx="12"/>
          </p:nvPr>
        </p:nvSpPr>
        <p:spPr/>
        <p:txBody>
          <a:bodyPr/>
          <a:lstStyle/>
          <a:p>
            <a:fld id="{F433CA09-9FFA-4F44-8EB2-B8764762EE41}" type="slidenum">
              <a:rPr lang="en-US" smtClean="0"/>
              <a:t>‹#›</a:t>
            </a:fld>
            <a:endParaRPr lang="en-US"/>
          </a:p>
        </p:txBody>
      </p:sp>
    </p:spTree>
    <p:extLst>
      <p:ext uri="{BB962C8B-B14F-4D97-AF65-F5344CB8AC3E}">
        <p14:creationId xmlns:p14="http://schemas.microsoft.com/office/powerpoint/2010/main" val="416165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865C3-DEF0-3251-29B9-1278759EAB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F0A9D1-79A1-6CC3-23ED-9A975A4371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BEAE66-8426-5C0B-4115-A0A461A3B9BE}"/>
              </a:ext>
            </a:extLst>
          </p:cNvPr>
          <p:cNvSpPr>
            <a:spLocks noGrp="1"/>
          </p:cNvSpPr>
          <p:nvPr>
            <p:ph type="dt" sz="half" idx="10"/>
          </p:nvPr>
        </p:nvSpPr>
        <p:spPr/>
        <p:txBody>
          <a:bodyPr/>
          <a:lstStyle/>
          <a:p>
            <a:fld id="{95C9099B-9D7E-4DB9-BA71-22E9F03E4E25}" type="datetimeFigureOut">
              <a:rPr lang="en-US" smtClean="0"/>
              <a:t>2/27/2026</a:t>
            </a:fld>
            <a:endParaRPr lang="en-US"/>
          </a:p>
        </p:txBody>
      </p:sp>
      <p:sp>
        <p:nvSpPr>
          <p:cNvPr id="5" name="Footer Placeholder 4">
            <a:extLst>
              <a:ext uri="{FF2B5EF4-FFF2-40B4-BE49-F238E27FC236}">
                <a16:creationId xmlns:a16="http://schemas.microsoft.com/office/drawing/2014/main" id="{14F6C055-0D08-A442-855F-2D8C2F1870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D8D98C-0893-CF31-BDBD-742E170262EB}"/>
              </a:ext>
            </a:extLst>
          </p:cNvPr>
          <p:cNvSpPr>
            <a:spLocks noGrp="1"/>
          </p:cNvSpPr>
          <p:nvPr>
            <p:ph type="sldNum" sz="quarter" idx="12"/>
          </p:nvPr>
        </p:nvSpPr>
        <p:spPr/>
        <p:txBody>
          <a:bodyPr/>
          <a:lstStyle/>
          <a:p>
            <a:fld id="{F433CA09-9FFA-4F44-8EB2-B8764762EE41}" type="slidenum">
              <a:rPr lang="en-US" smtClean="0"/>
              <a:t>‹#›</a:t>
            </a:fld>
            <a:endParaRPr lang="en-US"/>
          </a:p>
        </p:txBody>
      </p:sp>
    </p:spTree>
    <p:extLst>
      <p:ext uri="{BB962C8B-B14F-4D97-AF65-F5344CB8AC3E}">
        <p14:creationId xmlns:p14="http://schemas.microsoft.com/office/powerpoint/2010/main" val="1727732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D399AE-1FA5-AA92-269C-521F224619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31BD2E-5F91-486E-4145-36D16B0A4E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1D6E88-CF6C-9EC4-9779-8B59035E865C}"/>
              </a:ext>
            </a:extLst>
          </p:cNvPr>
          <p:cNvSpPr>
            <a:spLocks noGrp="1"/>
          </p:cNvSpPr>
          <p:nvPr>
            <p:ph type="dt" sz="half" idx="10"/>
          </p:nvPr>
        </p:nvSpPr>
        <p:spPr/>
        <p:txBody>
          <a:bodyPr/>
          <a:lstStyle/>
          <a:p>
            <a:fld id="{95C9099B-9D7E-4DB9-BA71-22E9F03E4E25}" type="datetimeFigureOut">
              <a:rPr lang="en-US" smtClean="0"/>
              <a:t>2/27/2026</a:t>
            </a:fld>
            <a:endParaRPr lang="en-US"/>
          </a:p>
        </p:txBody>
      </p:sp>
      <p:sp>
        <p:nvSpPr>
          <p:cNvPr id="5" name="Footer Placeholder 4">
            <a:extLst>
              <a:ext uri="{FF2B5EF4-FFF2-40B4-BE49-F238E27FC236}">
                <a16:creationId xmlns:a16="http://schemas.microsoft.com/office/drawing/2014/main" id="{D7895638-405F-ED72-6A6B-D1318A85C4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35F627-6E27-F407-3FF3-6AE76796A4C5}"/>
              </a:ext>
            </a:extLst>
          </p:cNvPr>
          <p:cNvSpPr>
            <a:spLocks noGrp="1"/>
          </p:cNvSpPr>
          <p:nvPr>
            <p:ph type="sldNum" sz="quarter" idx="12"/>
          </p:nvPr>
        </p:nvSpPr>
        <p:spPr/>
        <p:txBody>
          <a:bodyPr/>
          <a:lstStyle/>
          <a:p>
            <a:fld id="{F433CA09-9FFA-4F44-8EB2-B8764762EE41}" type="slidenum">
              <a:rPr lang="en-US" smtClean="0"/>
              <a:t>‹#›</a:t>
            </a:fld>
            <a:endParaRPr lang="en-US"/>
          </a:p>
        </p:txBody>
      </p:sp>
    </p:spTree>
    <p:extLst>
      <p:ext uri="{BB962C8B-B14F-4D97-AF65-F5344CB8AC3E}">
        <p14:creationId xmlns:p14="http://schemas.microsoft.com/office/powerpoint/2010/main" val="1553701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_1-turq">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56525B1-14D3-4043-96C3-3E66F944D188}" type="slidenum">
              <a:rPr lang="en-US" smtClean="0"/>
              <a:t>‹#›</a:t>
            </a:fld>
            <a:endParaRPr lang="en-US" dirty="0"/>
          </a:p>
        </p:txBody>
      </p:sp>
      <p:sp>
        <p:nvSpPr>
          <p:cNvPr id="22" name="Footer Placeholder 37"/>
          <p:cNvSpPr>
            <a:spLocks noGrp="1"/>
          </p:cNvSpPr>
          <p:nvPr>
            <p:ph type="ftr" sz="quarter" idx="3"/>
          </p:nvPr>
        </p:nvSpPr>
        <p:spPr>
          <a:xfrm>
            <a:off x="633984" y="6324224"/>
            <a:ext cx="6864552" cy="276999"/>
          </a:xfrm>
          <a:prstGeom prst="rect">
            <a:avLst/>
          </a:prstGeom>
        </p:spPr>
        <p:txBody>
          <a:bodyPr wrap="square" lIns="0">
            <a:spAutoFit/>
          </a:bodyPr>
          <a:lstStyle>
            <a:lvl1pPr>
              <a:defRPr lang="en-US">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60787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5488" y="58159"/>
            <a:ext cx="11277600" cy="834473"/>
          </a:xfrm>
        </p:spPr>
        <p:txBody>
          <a:bodyPr lIns="0" tIns="0" rIns="0" bIns="0" anchor="b">
            <a:normAutofit/>
          </a:bodyPr>
          <a:lstStyle>
            <a:lvl1pPr>
              <a:defRPr sz="2100"/>
            </a:lvl1pPr>
          </a:lstStyle>
          <a:p>
            <a:r>
              <a:rPr lang="en-US" dirty="0"/>
              <a:t>Click to edit Master title style</a:t>
            </a:r>
          </a:p>
        </p:txBody>
      </p:sp>
      <p:cxnSp>
        <p:nvCxnSpPr>
          <p:cNvPr id="20" name="Straight Connector 19"/>
          <p:cNvCxnSpPr/>
          <p:nvPr userDrawn="1"/>
        </p:nvCxnSpPr>
        <p:spPr>
          <a:xfrm>
            <a:off x="475489" y="1001371"/>
            <a:ext cx="1145771" cy="0"/>
          </a:xfrm>
          <a:prstGeom prst="line">
            <a:avLst/>
          </a:prstGeom>
          <a:ln w="76200">
            <a:solidFill>
              <a:schemeClr val="accent1"/>
            </a:solidFill>
            <a:headEnd type="none" w="sm" len="sm"/>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64D3DCFD-E91E-E8F8-6E31-678423A6807B}"/>
              </a:ext>
            </a:extLst>
          </p:cNvPr>
          <p:cNvSpPr>
            <a:spLocks noGrp="1"/>
          </p:cNvSpPr>
          <p:nvPr>
            <p:ph type="sldNum" sz="quarter" idx="12"/>
          </p:nvPr>
        </p:nvSpPr>
        <p:spPr>
          <a:xfrm>
            <a:off x="4755336" y="6472714"/>
            <a:ext cx="2743200" cy="187367"/>
          </a:xfrm>
        </p:spPr>
        <p:txBody>
          <a:bodyPr/>
          <a:lstStyle/>
          <a:p>
            <a:fld id="{856525B1-14D3-4043-96C3-3E66F944D188}" type="slidenum">
              <a:rPr lang="en-US" smtClean="0"/>
              <a:t>‹#›</a:t>
            </a:fld>
            <a:endParaRPr lang="en-US" dirty="0"/>
          </a:p>
        </p:txBody>
      </p:sp>
    </p:spTree>
    <p:extLst>
      <p:ext uri="{BB962C8B-B14F-4D97-AF65-F5344CB8AC3E}">
        <p14:creationId xmlns:p14="http://schemas.microsoft.com/office/powerpoint/2010/main" val="1528981103"/>
      </p:ext>
    </p:extLst>
  </p:cSld>
  <p:clrMapOvr>
    <a:masterClrMapping/>
  </p:clrMapOvr>
  <p:extLst>
    <p:ext uri="{DCECCB84-F9BA-43D5-87BE-67443E8EF086}">
      <p15:sldGuideLst xmlns:p15="http://schemas.microsoft.com/office/powerpoint/2012/main">
        <p15:guide id="1" orient="horz" pos="33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7695-78D2-84E6-DF93-AE20A40A40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587ECE-B8E0-679D-CE0B-D055E7B5C4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48C039-3F67-B89B-92D7-CE3B77F72AC7}"/>
              </a:ext>
            </a:extLst>
          </p:cNvPr>
          <p:cNvSpPr>
            <a:spLocks noGrp="1"/>
          </p:cNvSpPr>
          <p:nvPr>
            <p:ph type="dt" sz="half" idx="10"/>
          </p:nvPr>
        </p:nvSpPr>
        <p:spPr/>
        <p:txBody>
          <a:bodyPr/>
          <a:lstStyle/>
          <a:p>
            <a:fld id="{95C9099B-9D7E-4DB9-BA71-22E9F03E4E25}" type="datetimeFigureOut">
              <a:rPr lang="en-US" smtClean="0"/>
              <a:t>2/27/2026</a:t>
            </a:fld>
            <a:endParaRPr lang="en-US"/>
          </a:p>
        </p:txBody>
      </p:sp>
      <p:sp>
        <p:nvSpPr>
          <p:cNvPr id="5" name="Footer Placeholder 4">
            <a:extLst>
              <a:ext uri="{FF2B5EF4-FFF2-40B4-BE49-F238E27FC236}">
                <a16:creationId xmlns:a16="http://schemas.microsoft.com/office/drawing/2014/main" id="{456243A9-77A7-4AE6-BD3D-DB6F69DF27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5E201C-B7A9-6908-1E12-819D33CE2ECB}"/>
              </a:ext>
            </a:extLst>
          </p:cNvPr>
          <p:cNvSpPr>
            <a:spLocks noGrp="1"/>
          </p:cNvSpPr>
          <p:nvPr>
            <p:ph type="sldNum" sz="quarter" idx="12"/>
          </p:nvPr>
        </p:nvSpPr>
        <p:spPr/>
        <p:txBody>
          <a:bodyPr/>
          <a:lstStyle/>
          <a:p>
            <a:fld id="{F433CA09-9FFA-4F44-8EB2-B8764762EE41}" type="slidenum">
              <a:rPr lang="en-US" smtClean="0"/>
              <a:t>‹#›</a:t>
            </a:fld>
            <a:endParaRPr lang="en-US"/>
          </a:p>
        </p:txBody>
      </p:sp>
    </p:spTree>
    <p:extLst>
      <p:ext uri="{BB962C8B-B14F-4D97-AF65-F5344CB8AC3E}">
        <p14:creationId xmlns:p14="http://schemas.microsoft.com/office/powerpoint/2010/main" val="345304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94A68-46C1-90C7-3EF8-22F2587C81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B087E3-BF2C-5AC0-6ED4-766721ADE50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CC8AD9-752C-794B-8EAA-F14BC027B8B2}"/>
              </a:ext>
            </a:extLst>
          </p:cNvPr>
          <p:cNvSpPr>
            <a:spLocks noGrp="1"/>
          </p:cNvSpPr>
          <p:nvPr>
            <p:ph type="dt" sz="half" idx="10"/>
          </p:nvPr>
        </p:nvSpPr>
        <p:spPr/>
        <p:txBody>
          <a:bodyPr/>
          <a:lstStyle/>
          <a:p>
            <a:fld id="{95C9099B-9D7E-4DB9-BA71-22E9F03E4E25}" type="datetimeFigureOut">
              <a:rPr lang="en-US" smtClean="0"/>
              <a:t>2/27/2026</a:t>
            </a:fld>
            <a:endParaRPr lang="en-US"/>
          </a:p>
        </p:txBody>
      </p:sp>
      <p:sp>
        <p:nvSpPr>
          <p:cNvPr id="5" name="Footer Placeholder 4">
            <a:extLst>
              <a:ext uri="{FF2B5EF4-FFF2-40B4-BE49-F238E27FC236}">
                <a16:creationId xmlns:a16="http://schemas.microsoft.com/office/drawing/2014/main" id="{98295311-7B2D-AB18-53F3-B65AA46A3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21AAB-AF6D-4876-BA31-4FA29294E98C}"/>
              </a:ext>
            </a:extLst>
          </p:cNvPr>
          <p:cNvSpPr>
            <a:spLocks noGrp="1"/>
          </p:cNvSpPr>
          <p:nvPr>
            <p:ph type="sldNum" sz="quarter" idx="12"/>
          </p:nvPr>
        </p:nvSpPr>
        <p:spPr/>
        <p:txBody>
          <a:bodyPr/>
          <a:lstStyle/>
          <a:p>
            <a:fld id="{F433CA09-9FFA-4F44-8EB2-B8764762EE41}" type="slidenum">
              <a:rPr lang="en-US" smtClean="0"/>
              <a:t>‹#›</a:t>
            </a:fld>
            <a:endParaRPr lang="en-US"/>
          </a:p>
        </p:txBody>
      </p:sp>
    </p:spTree>
    <p:extLst>
      <p:ext uri="{BB962C8B-B14F-4D97-AF65-F5344CB8AC3E}">
        <p14:creationId xmlns:p14="http://schemas.microsoft.com/office/powerpoint/2010/main" val="3835531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F3054-F316-5EB2-2AB7-A04C7BEA01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3BD7F3-54C6-6F43-513A-71C9ADD768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1C15DF-A425-21B3-805D-2A34EEFACC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F5FAB3-A3FC-FD4D-710D-ADB03045F869}"/>
              </a:ext>
            </a:extLst>
          </p:cNvPr>
          <p:cNvSpPr>
            <a:spLocks noGrp="1"/>
          </p:cNvSpPr>
          <p:nvPr>
            <p:ph type="dt" sz="half" idx="10"/>
          </p:nvPr>
        </p:nvSpPr>
        <p:spPr/>
        <p:txBody>
          <a:bodyPr/>
          <a:lstStyle/>
          <a:p>
            <a:fld id="{95C9099B-9D7E-4DB9-BA71-22E9F03E4E25}" type="datetimeFigureOut">
              <a:rPr lang="en-US" smtClean="0"/>
              <a:t>2/27/2026</a:t>
            </a:fld>
            <a:endParaRPr lang="en-US"/>
          </a:p>
        </p:txBody>
      </p:sp>
      <p:sp>
        <p:nvSpPr>
          <p:cNvPr id="6" name="Footer Placeholder 5">
            <a:extLst>
              <a:ext uri="{FF2B5EF4-FFF2-40B4-BE49-F238E27FC236}">
                <a16:creationId xmlns:a16="http://schemas.microsoft.com/office/drawing/2014/main" id="{35BEAA92-AE7D-1BAC-A567-0BD4DA5875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495BFB-0A82-5BE2-2FC3-A5117B0FB446}"/>
              </a:ext>
            </a:extLst>
          </p:cNvPr>
          <p:cNvSpPr>
            <a:spLocks noGrp="1"/>
          </p:cNvSpPr>
          <p:nvPr>
            <p:ph type="sldNum" sz="quarter" idx="12"/>
          </p:nvPr>
        </p:nvSpPr>
        <p:spPr/>
        <p:txBody>
          <a:bodyPr/>
          <a:lstStyle/>
          <a:p>
            <a:fld id="{F433CA09-9FFA-4F44-8EB2-B8764762EE41}" type="slidenum">
              <a:rPr lang="en-US" smtClean="0"/>
              <a:t>‹#›</a:t>
            </a:fld>
            <a:endParaRPr lang="en-US"/>
          </a:p>
        </p:txBody>
      </p:sp>
    </p:spTree>
    <p:extLst>
      <p:ext uri="{BB962C8B-B14F-4D97-AF65-F5344CB8AC3E}">
        <p14:creationId xmlns:p14="http://schemas.microsoft.com/office/powerpoint/2010/main" val="3083683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4B063-E025-4517-6853-D94C8F7B59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D057E7-DAA9-1192-EDCA-068744929F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748346-6CF4-9690-6E86-5A84C459C5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03DF54-18AE-3602-ED44-3EAFB1466C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D146C6-9878-F278-753E-CB20B950A5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F7362A-2755-B4F5-13AE-7C2C3FE759F0}"/>
              </a:ext>
            </a:extLst>
          </p:cNvPr>
          <p:cNvSpPr>
            <a:spLocks noGrp="1"/>
          </p:cNvSpPr>
          <p:nvPr>
            <p:ph type="dt" sz="half" idx="10"/>
          </p:nvPr>
        </p:nvSpPr>
        <p:spPr/>
        <p:txBody>
          <a:bodyPr/>
          <a:lstStyle/>
          <a:p>
            <a:fld id="{95C9099B-9D7E-4DB9-BA71-22E9F03E4E25}" type="datetimeFigureOut">
              <a:rPr lang="en-US" smtClean="0"/>
              <a:t>2/27/2026</a:t>
            </a:fld>
            <a:endParaRPr lang="en-US"/>
          </a:p>
        </p:txBody>
      </p:sp>
      <p:sp>
        <p:nvSpPr>
          <p:cNvPr id="8" name="Footer Placeholder 7">
            <a:extLst>
              <a:ext uri="{FF2B5EF4-FFF2-40B4-BE49-F238E27FC236}">
                <a16:creationId xmlns:a16="http://schemas.microsoft.com/office/drawing/2014/main" id="{7D280E91-614E-FC59-1C9F-7C13FD66CF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BE459D-1AF2-F4ED-9C0E-A386FC772348}"/>
              </a:ext>
            </a:extLst>
          </p:cNvPr>
          <p:cNvSpPr>
            <a:spLocks noGrp="1"/>
          </p:cNvSpPr>
          <p:nvPr>
            <p:ph type="sldNum" sz="quarter" idx="12"/>
          </p:nvPr>
        </p:nvSpPr>
        <p:spPr/>
        <p:txBody>
          <a:bodyPr/>
          <a:lstStyle/>
          <a:p>
            <a:fld id="{F433CA09-9FFA-4F44-8EB2-B8764762EE41}" type="slidenum">
              <a:rPr lang="en-US" smtClean="0"/>
              <a:t>‹#›</a:t>
            </a:fld>
            <a:endParaRPr lang="en-US"/>
          </a:p>
        </p:txBody>
      </p:sp>
    </p:spTree>
    <p:extLst>
      <p:ext uri="{BB962C8B-B14F-4D97-AF65-F5344CB8AC3E}">
        <p14:creationId xmlns:p14="http://schemas.microsoft.com/office/powerpoint/2010/main" val="3141733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9762C-B434-9FD9-0C09-C49B9FBEA5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DCED6C-5044-B69F-2585-2C0EFD1D7CA6}"/>
              </a:ext>
            </a:extLst>
          </p:cNvPr>
          <p:cNvSpPr>
            <a:spLocks noGrp="1"/>
          </p:cNvSpPr>
          <p:nvPr>
            <p:ph type="dt" sz="half" idx="10"/>
          </p:nvPr>
        </p:nvSpPr>
        <p:spPr/>
        <p:txBody>
          <a:bodyPr/>
          <a:lstStyle/>
          <a:p>
            <a:fld id="{95C9099B-9D7E-4DB9-BA71-22E9F03E4E25}" type="datetimeFigureOut">
              <a:rPr lang="en-US" smtClean="0"/>
              <a:t>2/27/2026</a:t>
            </a:fld>
            <a:endParaRPr lang="en-US"/>
          </a:p>
        </p:txBody>
      </p:sp>
      <p:sp>
        <p:nvSpPr>
          <p:cNvPr id="4" name="Footer Placeholder 3">
            <a:extLst>
              <a:ext uri="{FF2B5EF4-FFF2-40B4-BE49-F238E27FC236}">
                <a16:creationId xmlns:a16="http://schemas.microsoft.com/office/drawing/2014/main" id="{268A2BCB-1730-39B7-F63B-3341D256FA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EDDB22-7DA1-DB62-1638-33850ED70C8C}"/>
              </a:ext>
            </a:extLst>
          </p:cNvPr>
          <p:cNvSpPr>
            <a:spLocks noGrp="1"/>
          </p:cNvSpPr>
          <p:nvPr>
            <p:ph type="sldNum" sz="quarter" idx="12"/>
          </p:nvPr>
        </p:nvSpPr>
        <p:spPr/>
        <p:txBody>
          <a:bodyPr/>
          <a:lstStyle/>
          <a:p>
            <a:fld id="{F433CA09-9FFA-4F44-8EB2-B8764762EE41}" type="slidenum">
              <a:rPr lang="en-US" smtClean="0"/>
              <a:t>‹#›</a:t>
            </a:fld>
            <a:endParaRPr lang="en-US"/>
          </a:p>
        </p:txBody>
      </p:sp>
    </p:spTree>
    <p:extLst>
      <p:ext uri="{BB962C8B-B14F-4D97-AF65-F5344CB8AC3E}">
        <p14:creationId xmlns:p14="http://schemas.microsoft.com/office/powerpoint/2010/main" val="3569999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7FA873-81A8-466D-81BF-0B72DAFBABE4}"/>
              </a:ext>
            </a:extLst>
          </p:cNvPr>
          <p:cNvSpPr>
            <a:spLocks noGrp="1"/>
          </p:cNvSpPr>
          <p:nvPr>
            <p:ph type="dt" sz="half" idx="10"/>
          </p:nvPr>
        </p:nvSpPr>
        <p:spPr/>
        <p:txBody>
          <a:bodyPr/>
          <a:lstStyle/>
          <a:p>
            <a:fld id="{95C9099B-9D7E-4DB9-BA71-22E9F03E4E25}" type="datetimeFigureOut">
              <a:rPr lang="en-US" smtClean="0"/>
              <a:t>2/27/2026</a:t>
            </a:fld>
            <a:endParaRPr lang="en-US"/>
          </a:p>
        </p:txBody>
      </p:sp>
      <p:sp>
        <p:nvSpPr>
          <p:cNvPr id="3" name="Footer Placeholder 2">
            <a:extLst>
              <a:ext uri="{FF2B5EF4-FFF2-40B4-BE49-F238E27FC236}">
                <a16:creationId xmlns:a16="http://schemas.microsoft.com/office/drawing/2014/main" id="{372C3474-F47B-BB5C-0C18-D613D6FC6F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FBB305-056B-A065-0048-DF09BACD456C}"/>
              </a:ext>
            </a:extLst>
          </p:cNvPr>
          <p:cNvSpPr>
            <a:spLocks noGrp="1"/>
          </p:cNvSpPr>
          <p:nvPr>
            <p:ph type="sldNum" sz="quarter" idx="12"/>
          </p:nvPr>
        </p:nvSpPr>
        <p:spPr/>
        <p:txBody>
          <a:bodyPr/>
          <a:lstStyle/>
          <a:p>
            <a:fld id="{F433CA09-9FFA-4F44-8EB2-B8764762EE41}" type="slidenum">
              <a:rPr lang="en-US" smtClean="0"/>
              <a:t>‹#›</a:t>
            </a:fld>
            <a:endParaRPr lang="en-US"/>
          </a:p>
        </p:txBody>
      </p:sp>
    </p:spTree>
    <p:extLst>
      <p:ext uri="{BB962C8B-B14F-4D97-AF65-F5344CB8AC3E}">
        <p14:creationId xmlns:p14="http://schemas.microsoft.com/office/powerpoint/2010/main" val="988928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45613-A15C-BB67-14D0-8C957FC475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C15AFF-D16A-3B42-7373-9D7C6A1C48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7EDB17-1215-FFE9-4964-C207393134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F27E09-5E6D-7792-3CDE-B99D642403DB}"/>
              </a:ext>
            </a:extLst>
          </p:cNvPr>
          <p:cNvSpPr>
            <a:spLocks noGrp="1"/>
          </p:cNvSpPr>
          <p:nvPr>
            <p:ph type="dt" sz="half" idx="10"/>
          </p:nvPr>
        </p:nvSpPr>
        <p:spPr/>
        <p:txBody>
          <a:bodyPr/>
          <a:lstStyle/>
          <a:p>
            <a:fld id="{95C9099B-9D7E-4DB9-BA71-22E9F03E4E25}" type="datetimeFigureOut">
              <a:rPr lang="en-US" smtClean="0"/>
              <a:t>2/27/2026</a:t>
            </a:fld>
            <a:endParaRPr lang="en-US"/>
          </a:p>
        </p:txBody>
      </p:sp>
      <p:sp>
        <p:nvSpPr>
          <p:cNvPr id="6" name="Footer Placeholder 5">
            <a:extLst>
              <a:ext uri="{FF2B5EF4-FFF2-40B4-BE49-F238E27FC236}">
                <a16:creationId xmlns:a16="http://schemas.microsoft.com/office/drawing/2014/main" id="{55DBE5FF-E408-3931-76E2-236C1F2D3F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1121F-7F09-C089-A265-81E416709837}"/>
              </a:ext>
            </a:extLst>
          </p:cNvPr>
          <p:cNvSpPr>
            <a:spLocks noGrp="1"/>
          </p:cNvSpPr>
          <p:nvPr>
            <p:ph type="sldNum" sz="quarter" idx="12"/>
          </p:nvPr>
        </p:nvSpPr>
        <p:spPr/>
        <p:txBody>
          <a:bodyPr/>
          <a:lstStyle/>
          <a:p>
            <a:fld id="{F433CA09-9FFA-4F44-8EB2-B8764762EE41}" type="slidenum">
              <a:rPr lang="en-US" smtClean="0"/>
              <a:t>‹#›</a:t>
            </a:fld>
            <a:endParaRPr lang="en-US"/>
          </a:p>
        </p:txBody>
      </p:sp>
    </p:spTree>
    <p:extLst>
      <p:ext uri="{BB962C8B-B14F-4D97-AF65-F5344CB8AC3E}">
        <p14:creationId xmlns:p14="http://schemas.microsoft.com/office/powerpoint/2010/main" val="2914882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15239-5A44-D1D1-0CBB-D8408A0A77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27176B-DDA6-60C6-8DA2-568588010E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A3BF90-0209-DAF8-A9DF-04F2334687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DC0B54-AC37-5D99-82FE-448F453073E1}"/>
              </a:ext>
            </a:extLst>
          </p:cNvPr>
          <p:cNvSpPr>
            <a:spLocks noGrp="1"/>
          </p:cNvSpPr>
          <p:nvPr>
            <p:ph type="dt" sz="half" idx="10"/>
          </p:nvPr>
        </p:nvSpPr>
        <p:spPr/>
        <p:txBody>
          <a:bodyPr/>
          <a:lstStyle/>
          <a:p>
            <a:fld id="{95C9099B-9D7E-4DB9-BA71-22E9F03E4E25}" type="datetimeFigureOut">
              <a:rPr lang="en-US" smtClean="0"/>
              <a:t>2/27/2026</a:t>
            </a:fld>
            <a:endParaRPr lang="en-US"/>
          </a:p>
        </p:txBody>
      </p:sp>
      <p:sp>
        <p:nvSpPr>
          <p:cNvPr id="6" name="Footer Placeholder 5">
            <a:extLst>
              <a:ext uri="{FF2B5EF4-FFF2-40B4-BE49-F238E27FC236}">
                <a16:creationId xmlns:a16="http://schemas.microsoft.com/office/drawing/2014/main" id="{E7B938D2-EBCF-AAEF-BD52-D022D9277E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405665-E13B-A1C7-8FC9-07FC446B2FD7}"/>
              </a:ext>
            </a:extLst>
          </p:cNvPr>
          <p:cNvSpPr>
            <a:spLocks noGrp="1"/>
          </p:cNvSpPr>
          <p:nvPr>
            <p:ph type="sldNum" sz="quarter" idx="12"/>
          </p:nvPr>
        </p:nvSpPr>
        <p:spPr/>
        <p:txBody>
          <a:bodyPr/>
          <a:lstStyle/>
          <a:p>
            <a:fld id="{F433CA09-9FFA-4F44-8EB2-B8764762EE41}" type="slidenum">
              <a:rPr lang="en-US" smtClean="0"/>
              <a:t>‹#›</a:t>
            </a:fld>
            <a:endParaRPr lang="en-US"/>
          </a:p>
        </p:txBody>
      </p:sp>
    </p:spTree>
    <p:extLst>
      <p:ext uri="{BB962C8B-B14F-4D97-AF65-F5344CB8AC3E}">
        <p14:creationId xmlns:p14="http://schemas.microsoft.com/office/powerpoint/2010/main" val="1785590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2C0374-2534-7B33-79A9-CC56C5A100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410652-5AD6-ECE3-AB38-BD3CB64190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C1386D-B024-CCF1-216B-41FC78EDAA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5C9099B-9D7E-4DB9-BA71-22E9F03E4E25}" type="datetimeFigureOut">
              <a:rPr lang="en-US" smtClean="0"/>
              <a:t>2/27/2026</a:t>
            </a:fld>
            <a:endParaRPr lang="en-US"/>
          </a:p>
        </p:txBody>
      </p:sp>
      <p:sp>
        <p:nvSpPr>
          <p:cNvPr id="5" name="Footer Placeholder 4">
            <a:extLst>
              <a:ext uri="{FF2B5EF4-FFF2-40B4-BE49-F238E27FC236}">
                <a16:creationId xmlns:a16="http://schemas.microsoft.com/office/drawing/2014/main" id="{362ECFA4-7A99-169B-F099-A1C50CF1C2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FB4089F-688E-F382-4FD6-ADBE1ABAA9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433CA09-9FFA-4F44-8EB2-B8764762EE41}" type="slidenum">
              <a:rPr lang="en-US" smtClean="0"/>
              <a:t>‹#›</a:t>
            </a:fld>
            <a:endParaRPr lang="en-US"/>
          </a:p>
        </p:txBody>
      </p:sp>
    </p:spTree>
    <p:extLst>
      <p:ext uri="{BB962C8B-B14F-4D97-AF65-F5344CB8AC3E}">
        <p14:creationId xmlns:p14="http://schemas.microsoft.com/office/powerpoint/2010/main" val="677179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1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png"/><Relationship Id="rId7" Type="http://schemas.openxmlformats.org/officeDocument/2006/relationships/image" Target="../media/image23.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sv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jpg"/><Relationship Id="rId1" Type="http://schemas.openxmlformats.org/officeDocument/2006/relationships/slideLayout" Target="../slideLayouts/slideLayout12.xml"/><Relationship Id="rId4" Type="http://schemas.openxmlformats.org/officeDocument/2006/relationships/image" Target="../media/image36.jp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hyperlink" Target="https://www.climatecentral.org/climate-services/billion-dollar-disasters" TargetMode="External"/><Relationship Id="rId5" Type="http://schemas.openxmlformats.org/officeDocument/2006/relationships/image" Target="../media/image2.emf"/><Relationship Id="rId4" Type="http://schemas.openxmlformats.org/officeDocument/2006/relationships/oleObject" Target="../embeddings/oleObject1.bin"/><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1000" t="34000" r="1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321F-7268-A881-E932-9775638C1FB5}"/>
              </a:ext>
            </a:extLst>
          </p:cNvPr>
          <p:cNvSpPr>
            <a:spLocks noGrp="1"/>
          </p:cNvSpPr>
          <p:nvPr>
            <p:ph type="ctrTitle"/>
          </p:nvPr>
        </p:nvSpPr>
        <p:spPr/>
        <p:txBody>
          <a:bodyPr>
            <a:normAutofit fontScale="90000"/>
          </a:bodyPr>
          <a:lstStyle/>
          <a:p>
            <a:r>
              <a:rPr lang="en-US" dirty="0">
                <a:solidFill>
                  <a:srgbClr val="282525"/>
                </a:solidFill>
                <a:latin typeface="Open Sans" panose="020B0606030504020204" pitchFamily="34" charset="0"/>
              </a:rPr>
              <a:t>C</a:t>
            </a:r>
            <a:r>
              <a:rPr lang="en-US" b="0" i="0" dirty="0">
                <a:solidFill>
                  <a:srgbClr val="282525"/>
                </a:solidFill>
                <a:effectLst/>
                <a:latin typeface="Open Sans" panose="020B0606030504020204" pitchFamily="34" charset="0"/>
              </a:rPr>
              <a:t>urrent </a:t>
            </a:r>
            <a:r>
              <a:rPr lang="en-US" dirty="0">
                <a:solidFill>
                  <a:srgbClr val="282525"/>
                </a:solidFill>
                <a:latin typeface="Open Sans" panose="020B0606030504020204" pitchFamily="34" charset="0"/>
              </a:rPr>
              <a:t>S</a:t>
            </a:r>
            <a:r>
              <a:rPr lang="en-US" b="0" i="0" dirty="0">
                <a:solidFill>
                  <a:srgbClr val="282525"/>
                </a:solidFill>
                <a:effectLst/>
                <a:latin typeface="Open Sans" panose="020B0606030504020204" pitchFamily="34" charset="0"/>
              </a:rPr>
              <a:t>chool </a:t>
            </a:r>
            <a:r>
              <a:rPr lang="en-US" dirty="0">
                <a:solidFill>
                  <a:srgbClr val="282525"/>
                </a:solidFill>
                <a:latin typeface="Open Sans" panose="020B0606030504020204" pitchFamily="34" charset="0"/>
              </a:rPr>
              <a:t>D</a:t>
            </a:r>
            <a:r>
              <a:rPr lang="en-US" b="0" i="0" dirty="0">
                <a:solidFill>
                  <a:srgbClr val="282525"/>
                </a:solidFill>
                <a:effectLst/>
                <a:latin typeface="Open Sans" panose="020B0606030504020204" pitchFamily="34" charset="0"/>
              </a:rPr>
              <a:t>istrict Insurance </a:t>
            </a:r>
            <a:r>
              <a:rPr lang="en-US" dirty="0">
                <a:solidFill>
                  <a:srgbClr val="282525"/>
                </a:solidFill>
                <a:latin typeface="Open Sans" panose="020B0606030504020204" pitchFamily="34" charset="0"/>
              </a:rPr>
              <a:t>R</a:t>
            </a:r>
            <a:r>
              <a:rPr lang="en-US" b="0" i="0" dirty="0">
                <a:solidFill>
                  <a:srgbClr val="282525"/>
                </a:solidFill>
                <a:effectLst/>
                <a:latin typeface="Open Sans" panose="020B0606030504020204" pitchFamily="34" charset="0"/>
              </a:rPr>
              <a:t>isk Environment</a:t>
            </a:r>
            <a:endParaRPr lang="en-US" dirty="0"/>
          </a:p>
        </p:txBody>
      </p:sp>
      <p:sp>
        <p:nvSpPr>
          <p:cNvPr id="3" name="Subtitle 2">
            <a:extLst>
              <a:ext uri="{FF2B5EF4-FFF2-40B4-BE49-F238E27FC236}">
                <a16:creationId xmlns:a16="http://schemas.microsoft.com/office/drawing/2014/main" id="{8D7E36AE-F1BD-DD3A-AC56-E8B7E01DA4DB}"/>
              </a:ext>
            </a:extLst>
          </p:cNvPr>
          <p:cNvSpPr>
            <a:spLocks noGrp="1"/>
          </p:cNvSpPr>
          <p:nvPr>
            <p:ph type="subTitle" idx="1"/>
          </p:nvPr>
        </p:nvSpPr>
        <p:spPr/>
        <p:txBody>
          <a:bodyPr/>
          <a:lstStyle/>
          <a:p>
            <a:r>
              <a:rPr lang="en-US" dirty="0"/>
              <a:t>A presentation for</a:t>
            </a:r>
          </a:p>
          <a:p>
            <a:r>
              <a:rPr lang="en-US" dirty="0"/>
              <a:t>The Florida Educational Negotiators</a:t>
            </a:r>
          </a:p>
          <a:p>
            <a:r>
              <a:rPr lang="en-US" dirty="0"/>
              <a:t>February 27, 2026</a:t>
            </a:r>
          </a:p>
        </p:txBody>
      </p:sp>
    </p:spTree>
    <p:extLst>
      <p:ext uri="{BB962C8B-B14F-4D97-AF65-F5344CB8AC3E}">
        <p14:creationId xmlns:p14="http://schemas.microsoft.com/office/powerpoint/2010/main" val="3183805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55B16-363A-1B79-F449-4B2675A48FEA}"/>
            </a:ext>
          </a:extLst>
        </p:cNvPr>
        <p:cNvGrpSpPr/>
        <p:nvPr/>
      </p:nvGrpSpPr>
      <p:grpSpPr>
        <a:xfrm>
          <a:off x="0" y="0"/>
          <a:ext cx="0" cy="0"/>
          <a:chOff x="0" y="0"/>
          <a:chExt cx="0" cy="0"/>
        </a:xfrm>
      </p:grpSpPr>
      <p:pic>
        <p:nvPicPr>
          <p:cNvPr id="51" name="Picture 50">
            <a:extLst>
              <a:ext uri="{FF2B5EF4-FFF2-40B4-BE49-F238E27FC236}">
                <a16:creationId xmlns:a16="http://schemas.microsoft.com/office/drawing/2014/main" id="{85F411B1-AE2A-03F8-A5BB-A2197DADC039}"/>
              </a:ext>
            </a:extLst>
          </p:cNvPr>
          <p:cNvPicPr>
            <a:picLocks/>
          </p:cNvPicPr>
          <p:nvPr/>
        </p:nvPicPr>
        <p:blipFill rotWithShape="1">
          <a:blip r:embed="rId2">
            <a:alphaModFix amt="8000"/>
          </a:blip>
          <a:srcRect t="36608" b="17108"/>
          <a:stretch>
            <a:fillRect/>
          </a:stretch>
        </p:blipFill>
        <p:spPr>
          <a:xfrm>
            <a:off x="1524000" y="2318893"/>
            <a:ext cx="9144000" cy="28214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itle 2">
            <a:extLst>
              <a:ext uri="{FF2B5EF4-FFF2-40B4-BE49-F238E27FC236}">
                <a16:creationId xmlns:a16="http://schemas.microsoft.com/office/drawing/2014/main" id="{BFC12A16-46EF-C0B2-9FAC-AFEBF96053B5}"/>
              </a:ext>
            </a:extLst>
          </p:cNvPr>
          <p:cNvSpPr>
            <a:spLocks noGrp="1"/>
          </p:cNvSpPr>
          <p:nvPr>
            <p:ph type="title"/>
          </p:nvPr>
        </p:nvSpPr>
        <p:spPr>
          <a:xfrm>
            <a:off x="1785939" y="409246"/>
            <a:ext cx="8458200" cy="625855"/>
          </a:xfrm>
          <a:noFill/>
          <a:extLst>
            <a:ext uri="{909E8E84-426E-40DD-AFC4-6F175D3DCCD1}">
              <a14:hiddenFill xmlns:a14="http://schemas.microsoft.com/office/drawing/2010/main">
                <a:solidFill>
                  <a:srgbClr val="BBE0E3"/>
                </a:solidFill>
              </a14:hiddenFill>
            </a:ext>
          </a:extLst>
        </p:spPr>
        <p:txBody>
          <a:bodyPr>
            <a:normAutofit/>
          </a:bodyPr>
          <a:lstStyle/>
          <a:p>
            <a:pPr defTabSz="685800">
              <a:lnSpc>
                <a:spcPct val="110000"/>
              </a:lnSpc>
              <a:spcBef>
                <a:spcPts val="750"/>
              </a:spcBef>
              <a:spcAft>
                <a:spcPts val="450"/>
              </a:spcAft>
            </a:pPr>
            <a:r>
              <a:rPr lang="en-US" sz="3600" dirty="0">
                <a:ea typeface="+mn-ea"/>
                <a:cs typeface="Segoe UI" panose="020B0502040204020203" pitchFamily="34" charset="0"/>
              </a:rPr>
              <a:t>Worker’s Compensation</a:t>
            </a:r>
          </a:p>
        </p:txBody>
      </p:sp>
      <p:sp>
        <p:nvSpPr>
          <p:cNvPr id="53" name="Slide Number Placeholder 5">
            <a:extLst>
              <a:ext uri="{FF2B5EF4-FFF2-40B4-BE49-F238E27FC236}">
                <a16:creationId xmlns:a16="http://schemas.microsoft.com/office/drawing/2014/main" id="{5587B875-CF86-7C70-178A-ACA066D52AE9}"/>
              </a:ext>
            </a:extLst>
          </p:cNvPr>
          <p:cNvSpPr>
            <a:spLocks noGrp="1"/>
          </p:cNvSpPr>
          <p:nvPr>
            <p:ph type="sldNum" sz="quarter" idx="12"/>
          </p:nvPr>
        </p:nvSpPr>
        <p:spPr>
          <a:xfrm>
            <a:off x="5090502" y="5711786"/>
            <a:ext cx="2057400" cy="140525"/>
          </a:xfrm>
          <a:noFill/>
          <a:extLst>
            <a:ext uri="{909E8E84-426E-40DD-AFC4-6F175D3DCCD1}">
              <a14:hiddenFill xmlns:a14="http://schemas.microsoft.com/office/drawing/2010/main">
                <a:solidFill>
                  <a:srgbClr val="BBE0E3"/>
                </a:solidFill>
              </a14:hiddenFill>
            </a:ext>
          </a:extLst>
        </p:spPr>
        <p:txBody>
          <a:bodyPr/>
          <a:lstStyle/>
          <a:p>
            <a:fld id="{856525B1-14D3-4043-96C3-3E66F944D188}" type="slidenum">
              <a:rPr lang="en-US" smtClean="0">
                <a:solidFill>
                  <a:schemeClr val="bg1"/>
                </a:solidFill>
              </a:rPr>
              <a:t>10</a:t>
            </a:fld>
            <a:endParaRPr lang="en-US" dirty="0">
              <a:solidFill>
                <a:schemeClr val="bg1"/>
              </a:solidFill>
            </a:endParaRPr>
          </a:p>
        </p:txBody>
      </p:sp>
      <p:sp>
        <p:nvSpPr>
          <p:cNvPr id="80" name="Rectangle 79">
            <a:extLst>
              <a:ext uri="{FF2B5EF4-FFF2-40B4-BE49-F238E27FC236}">
                <a16:creationId xmlns:a16="http://schemas.microsoft.com/office/drawing/2014/main" id="{2D63145E-0893-CCA0-3CBE-D254626BDAD4}"/>
              </a:ext>
            </a:extLst>
          </p:cNvPr>
          <p:cNvSpPr/>
          <p:nvPr/>
        </p:nvSpPr>
        <p:spPr>
          <a:xfrm>
            <a:off x="4757209" y="1239279"/>
            <a:ext cx="2725177" cy="179747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37160" tIns="1234440" rIns="137160" bIns="68580" rtlCol="0" anchor="t"/>
          <a:lstStyle/>
          <a:p>
            <a:pPr algn="ctr"/>
            <a:endParaRPr lang="en-US" sz="1650" b="1" dirty="0">
              <a:solidFill>
                <a:schemeClr val="tx2"/>
              </a:solidFill>
            </a:endParaRPr>
          </a:p>
        </p:txBody>
      </p:sp>
      <p:sp>
        <p:nvSpPr>
          <p:cNvPr id="83" name="Text Placeholder 4">
            <a:extLst>
              <a:ext uri="{FF2B5EF4-FFF2-40B4-BE49-F238E27FC236}">
                <a16:creationId xmlns:a16="http://schemas.microsoft.com/office/drawing/2014/main" id="{CD84406D-0040-4C0D-FEBF-F1BB121FFDAA}"/>
              </a:ext>
            </a:extLst>
          </p:cNvPr>
          <p:cNvSpPr txBox="1">
            <a:spLocks/>
          </p:cNvSpPr>
          <p:nvPr/>
        </p:nvSpPr>
        <p:spPr bwMode="gray">
          <a:xfrm>
            <a:off x="5017306" y="1911937"/>
            <a:ext cx="2236934" cy="830997"/>
          </a:xfrm>
          <a:prstGeom prst="rect">
            <a:avLst/>
          </a:prstGeom>
          <a:noFill/>
          <a:ln w="28575" cap="flat" cmpd="sng" algn="ctr">
            <a:noFill/>
            <a:prstDash val="solid"/>
            <a:miter lim="800000"/>
            <a:headEnd type="none" w="med" len="med"/>
            <a:tailEnd type="none" w="med" len="med"/>
          </a:ln>
          <a:effectLst/>
        </p:spPr>
        <p:txBody>
          <a:bodyPr vert="horz" wrap="square" lIns="0" tIns="0" rIns="0" bIns="0" numCol="1" rtlCol="0" anchor="t" anchorCtr="0" compatLnSpc="1">
            <a:prstTxWarp prst="textNoShape">
              <a:avLst/>
            </a:prstTxWarp>
            <a:sp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defTabSz="685800">
              <a:lnSpc>
                <a:spcPct val="100000"/>
              </a:lnSpc>
              <a:spcBef>
                <a:spcPts val="0"/>
              </a:spcBef>
              <a:buClr>
                <a:srgbClr val="F69322"/>
              </a:buClr>
              <a:defRPr/>
            </a:pPr>
            <a:r>
              <a:rPr lang="en-US" sz="1800" b="0" dirty="0">
                <a:solidFill>
                  <a:schemeClr val="tx2"/>
                </a:solidFill>
                <a:latin typeface="+mn-lt"/>
                <a:cs typeface="Arial" panose="020B0604020202020204" pitchFamily="34" charset="0"/>
              </a:rPr>
              <a:t>Accident frequency has been steady or slightly down</a:t>
            </a:r>
          </a:p>
        </p:txBody>
      </p:sp>
      <p:sp>
        <p:nvSpPr>
          <p:cNvPr id="2" name="Rectangle 1">
            <a:extLst>
              <a:ext uri="{FF2B5EF4-FFF2-40B4-BE49-F238E27FC236}">
                <a16:creationId xmlns:a16="http://schemas.microsoft.com/office/drawing/2014/main" id="{FC60F21C-7FE0-75E4-7E1D-D4CEA1204BF1}"/>
              </a:ext>
            </a:extLst>
          </p:cNvPr>
          <p:cNvSpPr/>
          <p:nvPr/>
        </p:nvSpPr>
        <p:spPr>
          <a:xfrm>
            <a:off x="1880617" y="1227806"/>
            <a:ext cx="2725177" cy="179747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37160" tIns="1234440" rIns="137160" bIns="68580" rtlCol="0" anchor="t"/>
          <a:lstStyle/>
          <a:p>
            <a:pPr algn="ctr"/>
            <a:endParaRPr lang="en-US" sz="1650" b="1" dirty="0">
              <a:solidFill>
                <a:schemeClr val="tx2"/>
              </a:solidFill>
            </a:endParaRPr>
          </a:p>
        </p:txBody>
      </p:sp>
      <p:sp>
        <p:nvSpPr>
          <p:cNvPr id="22" name="Text Placeholder 4">
            <a:extLst>
              <a:ext uri="{FF2B5EF4-FFF2-40B4-BE49-F238E27FC236}">
                <a16:creationId xmlns:a16="http://schemas.microsoft.com/office/drawing/2014/main" id="{8790B599-55C5-3BEB-94AA-017F9CCAC637}"/>
              </a:ext>
            </a:extLst>
          </p:cNvPr>
          <p:cNvSpPr txBox="1">
            <a:spLocks/>
          </p:cNvSpPr>
          <p:nvPr/>
        </p:nvSpPr>
        <p:spPr bwMode="gray">
          <a:xfrm>
            <a:off x="2175059" y="1911937"/>
            <a:ext cx="2197307" cy="830997"/>
          </a:xfrm>
          <a:prstGeom prst="rect">
            <a:avLst/>
          </a:prstGeom>
          <a:noFill/>
          <a:ln w="28575" cap="flat" cmpd="sng" algn="ctr">
            <a:noFill/>
            <a:prstDash val="solid"/>
            <a:miter lim="800000"/>
            <a:headEnd type="none" w="med" len="med"/>
            <a:tailEnd type="none" w="med" len="med"/>
          </a:ln>
          <a:effectLst/>
        </p:spPr>
        <p:txBody>
          <a:bodyPr vert="horz" wrap="square" lIns="0" tIns="0" rIns="0" bIns="0" numCol="1" rtlCol="0" anchor="t" anchorCtr="0" compatLnSpc="1">
            <a:prstTxWarp prst="textNoShape">
              <a:avLst/>
            </a:prstTxWarp>
            <a:sp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defTabSz="685800">
              <a:lnSpc>
                <a:spcPct val="100000"/>
              </a:lnSpc>
              <a:spcBef>
                <a:spcPts val="0"/>
              </a:spcBef>
              <a:buClr>
                <a:srgbClr val="F69322"/>
              </a:buClr>
              <a:defRPr/>
            </a:pPr>
            <a:r>
              <a:rPr lang="en-US" sz="1800" b="0" dirty="0">
                <a:solidFill>
                  <a:schemeClr val="tx2"/>
                </a:solidFill>
                <a:latin typeface="+mn-lt"/>
                <a:cs typeface="Arial" panose="020B0604020202020204" pitchFamily="34" charset="0"/>
              </a:rPr>
              <a:t>The “relatively” stable line of coverage in recent years</a:t>
            </a:r>
          </a:p>
        </p:txBody>
      </p:sp>
      <p:sp>
        <p:nvSpPr>
          <p:cNvPr id="96" name="Rectangle 95">
            <a:extLst>
              <a:ext uri="{FF2B5EF4-FFF2-40B4-BE49-F238E27FC236}">
                <a16:creationId xmlns:a16="http://schemas.microsoft.com/office/drawing/2014/main" id="{FD24AB0A-C54D-26E1-0A9E-D0183D32A2F7}"/>
              </a:ext>
            </a:extLst>
          </p:cNvPr>
          <p:cNvSpPr/>
          <p:nvPr/>
        </p:nvSpPr>
        <p:spPr>
          <a:xfrm>
            <a:off x="7613641" y="1239279"/>
            <a:ext cx="3314455" cy="179747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37160" tIns="1234440" rIns="137160" bIns="68580" rtlCol="0" anchor="t"/>
          <a:lstStyle/>
          <a:p>
            <a:pPr algn="ctr"/>
            <a:endParaRPr lang="en-US" sz="1650" b="1" dirty="0">
              <a:solidFill>
                <a:schemeClr val="tx2"/>
              </a:solidFill>
            </a:endParaRPr>
          </a:p>
        </p:txBody>
      </p:sp>
      <p:sp>
        <p:nvSpPr>
          <p:cNvPr id="99" name="Text Placeholder 4">
            <a:extLst>
              <a:ext uri="{FF2B5EF4-FFF2-40B4-BE49-F238E27FC236}">
                <a16:creationId xmlns:a16="http://schemas.microsoft.com/office/drawing/2014/main" id="{63D17E2F-B551-C8BE-92D8-8C609F6E83E5}"/>
              </a:ext>
            </a:extLst>
          </p:cNvPr>
          <p:cNvSpPr txBox="1">
            <a:spLocks/>
          </p:cNvSpPr>
          <p:nvPr/>
        </p:nvSpPr>
        <p:spPr bwMode="gray">
          <a:xfrm>
            <a:off x="7871506" y="1911936"/>
            <a:ext cx="3325737" cy="1107996"/>
          </a:xfrm>
          <a:prstGeom prst="rect">
            <a:avLst/>
          </a:prstGeom>
          <a:noFill/>
          <a:ln w="28575" cap="flat" cmpd="sng" algn="ctr">
            <a:noFill/>
            <a:prstDash val="solid"/>
            <a:miter lim="800000"/>
            <a:headEnd type="none" w="med" len="med"/>
            <a:tailEnd type="none" w="med" len="med"/>
          </a:ln>
          <a:effectLst/>
        </p:spPr>
        <p:txBody>
          <a:bodyPr vert="horz" wrap="square" lIns="0" tIns="0" rIns="0" bIns="0" numCol="1" rtlCol="0" anchor="t" anchorCtr="0" compatLnSpc="1">
            <a:prstTxWarp prst="textNoShape">
              <a:avLst/>
            </a:prstTxWarp>
            <a:sp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defTabSz="685800">
              <a:lnSpc>
                <a:spcPct val="100000"/>
              </a:lnSpc>
              <a:spcBef>
                <a:spcPts val="0"/>
              </a:spcBef>
              <a:buClr>
                <a:srgbClr val="F69322"/>
              </a:buClr>
              <a:defRPr/>
            </a:pPr>
            <a:r>
              <a:rPr lang="en-US" sz="1800" b="0" dirty="0">
                <a:solidFill>
                  <a:schemeClr val="tx2"/>
                </a:solidFill>
                <a:latin typeface="+mn-lt"/>
                <a:cs typeface="Arial" panose="020B0604020202020204" pitchFamily="34" charset="0"/>
              </a:rPr>
              <a:t>However, severity continues </a:t>
            </a:r>
            <a:br>
              <a:rPr lang="en-US" sz="1800" b="0" dirty="0">
                <a:solidFill>
                  <a:schemeClr val="tx2"/>
                </a:solidFill>
                <a:latin typeface="+mn-lt"/>
                <a:cs typeface="Arial" panose="020B0604020202020204" pitchFamily="34" charset="0"/>
              </a:rPr>
            </a:br>
            <a:r>
              <a:rPr lang="en-US" sz="1800" b="0" dirty="0">
                <a:solidFill>
                  <a:schemeClr val="tx2"/>
                </a:solidFill>
                <a:latin typeface="+mn-lt"/>
                <a:cs typeface="Arial" panose="020B0604020202020204" pitchFamily="34" charset="0"/>
              </a:rPr>
              <a:t>to trend upward and there </a:t>
            </a:r>
            <a:br>
              <a:rPr lang="en-US" sz="1800" b="0" dirty="0">
                <a:solidFill>
                  <a:schemeClr val="tx2"/>
                </a:solidFill>
                <a:latin typeface="+mn-lt"/>
                <a:cs typeface="Arial" panose="020B0604020202020204" pitchFamily="34" charset="0"/>
              </a:rPr>
            </a:br>
            <a:r>
              <a:rPr lang="en-US" sz="1800" b="0" dirty="0">
                <a:solidFill>
                  <a:schemeClr val="tx2"/>
                </a:solidFill>
                <a:latin typeface="+mn-lt"/>
                <a:cs typeface="Arial" panose="020B0604020202020204" pitchFamily="34" charset="0"/>
              </a:rPr>
              <a:t>are some disturbing trends </a:t>
            </a:r>
            <a:br>
              <a:rPr lang="en-US" sz="1800" b="0" dirty="0">
                <a:solidFill>
                  <a:schemeClr val="tx2"/>
                </a:solidFill>
                <a:latin typeface="+mn-lt"/>
                <a:cs typeface="Arial" panose="020B0604020202020204" pitchFamily="34" charset="0"/>
              </a:rPr>
            </a:br>
            <a:r>
              <a:rPr lang="en-US" sz="1800" b="0" dirty="0">
                <a:solidFill>
                  <a:schemeClr val="tx2"/>
                </a:solidFill>
                <a:latin typeface="+mn-lt"/>
                <a:cs typeface="Arial" panose="020B0604020202020204" pitchFamily="34" charset="0"/>
              </a:rPr>
              <a:t>to keep an eye on</a:t>
            </a:r>
          </a:p>
        </p:txBody>
      </p:sp>
      <p:grpSp>
        <p:nvGrpSpPr>
          <p:cNvPr id="44" name="Group 43">
            <a:extLst>
              <a:ext uri="{FF2B5EF4-FFF2-40B4-BE49-F238E27FC236}">
                <a16:creationId xmlns:a16="http://schemas.microsoft.com/office/drawing/2014/main" id="{E6915831-6C26-8B7C-0A96-70FCDC3A9E95}"/>
              </a:ext>
            </a:extLst>
          </p:cNvPr>
          <p:cNvGrpSpPr/>
          <p:nvPr/>
        </p:nvGrpSpPr>
        <p:grpSpPr>
          <a:xfrm>
            <a:off x="7908081" y="1310728"/>
            <a:ext cx="558431" cy="586409"/>
            <a:chOff x="8512110" y="2239289"/>
            <a:chExt cx="549298" cy="549298"/>
          </a:xfrm>
        </p:grpSpPr>
        <p:sp>
          <p:nvSpPr>
            <p:cNvPr id="103" name="Oval 102">
              <a:extLst>
                <a:ext uri="{FF2B5EF4-FFF2-40B4-BE49-F238E27FC236}">
                  <a16:creationId xmlns:a16="http://schemas.microsoft.com/office/drawing/2014/main" id="{47BB931C-9D52-F128-0CE7-D9DFFD3B047A}"/>
                </a:ext>
              </a:extLst>
            </p:cNvPr>
            <p:cNvSpPr/>
            <p:nvPr/>
          </p:nvSpPr>
          <p:spPr>
            <a:xfrm>
              <a:off x="8512110" y="2239289"/>
              <a:ext cx="549298" cy="54929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500" dirty="0">
                <a:solidFill>
                  <a:prstClr val="black"/>
                </a:solidFill>
              </a:endParaRPr>
            </a:p>
          </p:txBody>
        </p:sp>
        <p:grpSp>
          <p:nvGrpSpPr>
            <p:cNvPr id="30" name="Group 29">
              <a:extLst>
                <a:ext uri="{FF2B5EF4-FFF2-40B4-BE49-F238E27FC236}">
                  <a16:creationId xmlns:a16="http://schemas.microsoft.com/office/drawing/2014/main" id="{282DEF66-50B3-E1CB-635C-FF99E8EB4845}"/>
                </a:ext>
              </a:extLst>
            </p:cNvPr>
            <p:cNvGrpSpPr/>
            <p:nvPr/>
          </p:nvGrpSpPr>
          <p:grpSpPr>
            <a:xfrm>
              <a:off x="8651488" y="2358172"/>
              <a:ext cx="270542" cy="311532"/>
              <a:chOff x="4183203" y="5115522"/>
              <a:chExt cx="288981" cy="332766"/>
            </a:xfrm>
            <a:solidFill>
              <a:schemeClr val="bg1"/>
            </a:solidFill>
          </p:grpSpPr>
          <p:sp>
            <p:nvSpPr>
              <p:cNvPr id="31" name="Rectangle 92">
                <a:extLst>
                  <a:ext uri="{FF2B5EF4-FFF2-40B4-BE49-F238E27FC236}">
                    <a16:creationId xmlns:a16="http://schemas.microsoft.com/office/drawing/2014/main" id="{17E433C5-00E2-4BE5-A430-5A59A6F8559E}"/>
                  </a:ext>
                </a:extLst>
              </p:cNvPr>
              <p:cNvSpPr>
                <a:spLocks noChangeArrowheads="1"/>
              </p:cNvSpPr>
              <p:nvPr/>
            </p:nvSpPr>
            <p:spPr bwMode="auto">
              <a:xfrm>
                <a:off x="4378776" y="5248336"/>
                <a:ext cx="75894" cy="1751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2" name="Rectangle 93">
                <a:extLst>
                  <a:ext uri="{FF2B5EF4-FFF2-40B4-BE49-F238E27FC236}">
                    <a16:creationId xmlns:a16="http://schemas.microsoft.com/office/drawing/2014/main" id="{2992243A-29E6-9315-B3A9-CDA303FD09DD}"/>
                  </a:ext>
                </a:extLst>
              </p:cNvPr>
              <p:cNvSpPr>
                <a:spLocks noChangeArrowheads="1"/>
              </p:cNvSpPr>
              <p:nvPr/>
            </p:nvSpPr>
            <p:spPr bwMode="auto">
              <a:xfrm>
                <a:off x="4288287" y="5297959"/>
                <a:ext cx="77354" cy="1255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3" name="Rectangle 94">
                <a:extLst>
                  <a:ext uri="{FF2B5EF4-FFF2-40B4-BE49-F238E27FC236}">
                    <a16:creationId xmlns:a16="http://schemas.microsoft.com/office/drawing/2014/main" id="{A4F73D10-83CF-FEED-0389-B16DE181A6CD}"/>
                  </a:ext>
                </a:extLst>
              </p:cNvPr>
              <p:cNvSpPr>
                <a:spLocks noChangeArrowheads="1"/>
              </p:cNvSpPr>
              <p:nvPr/>
            </p:nvSpPr>
            <p:spPr bwMode="auto">
              <a:xfrm>
                <a:off x="4199258" y="5338825"/>
                <a:ext cx="75894" cy="846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4" name="Freeform 95">
                <a:extLst>
                  <a:ext uri="{FF2B5EF4-FFF2-40B4-BE49-F238E27FC236}">
                    <a16:creationId xmlns:a16="http://schemas.microsoft.com/office/drawing/2014/main" id="{3178B9BA-77FD-3507-774F-B582D53A599A}"/>
                  </a:ext>
                </a:extLst>
              </p:cNvPr>
              <p:cNvSpPr>
                <a:spLocks/>
              </p:cNvSpPr>
              <p:nvPr/>
            </p:nvSpPr>
            <p:spPr bwMode="auto">
              <a:xfrm>
                <a:off x="4200717" y="5115522"/>
                <a:ext cx="242277" cy="182438"/>
              </a:xfrm>
              <a:custGeom>
                <a:avLst/>
                <a:gdLst>
                  <a:gd name="T0" fmla="*/ 139 w 204"/>
                  <a:gd name="T1" fmla="*/ 23 h 154"/>
                  <a:gd name="T2" fmla="*/ 160 w 204"/>
                  <a:gd name="T3" fmla="*/ 33 h 154"/>
                  <a:gd name="T4" fmla="*/ 0 w 204"/>
                  <a:gd name="T5" fmla="*/ 130 h 154"/>
                  <a:gd name="T6" fmla="*/ 184 w 204"/>
                  <a:gd name="T7" fmla="*/ 48 h 154"/>
                  <a:gd name="T8" fmla="*/ 204 w 204"/>
                  <a:gd name="T9" fmla="*/ 61 h 154"/>
                  <a:gd name="T10" fmla="*/ 194 w 204"/>
                  <a:gd name="T11" fmla="*/ 0 h 154"/>
                  <a:gd name="T12" fmla="*/ 139 w 204"/>
                  <a:gd name="T13" fmla="*/ 23 h 154"/>
                </a:gdLst>
                <a:ahLst/>
                <a:cxnLst>
                  <a:cxn ang="0">
                    <a:pos x="T0" y="T1"/>
                  </a:cxn>
                  <a:cxn ang="0">
                    <a:pos x="T2" y="T3"/>
                  </a:cxn>
                  <a:cxn ang="0">
                    <a:pos x="T4" y="T5"/>
                  </a:cxn>
                  <a:cxn ang="0">
                    <a:pos x="T6" y="T7"/>
                  </a:cxn>
                  <a:cxn ang="0">
                    <a:pos x="T8" y="T9"/>
                  </a:cxn>
                  <a:cxn ang="0">
                    <a:pos x="T10" y="T11"/>
                  </a:cxn>
                  <a:cxn ang="0">
                    <a:pos x="T12" y="T13"/>
                  </a:cxn>
                </a:cxnLst>
                <a:rect l="0" t="0" r="r" b="b"/>
                <a:pathLst>
                  <a:path w="204" h="154">
                    <a:moveTo>
                      <a:pt x="139" y="23"/>
                    </a:moveTo>
                    <a:cubicBezTo>
                      <a:pt x="160" y="33"/>
                      <a:pt x="160" y="33"/>
                      <a:pt x="160" y="33"/>
                    </a:cubicBezTo>
                    <a:cubicBezTo>
                      <a:pt x="115" y="139"/>
                      <a:pt x="0" y="130"/>
                      <a:pt x="0" y="130"/>
                    </a:cubicBezTo>
                    <a:cubicBezTo>
                      <a:pt x="112" y="154"/>
                      <a:pt x="156" y="96"/>
                      <a:pt x="184" y="48"/>
                    </a:cubicBezTo>
                    <a:cubicBezTo>
                      <a:pt x="204" y="61"/>
                      <a:pt x="204" y="61"/>
                      <a:pt x="204" y="61"/>
                    </a:cubicBezTo>
                    <a:cubicBezTo>
                      <a:pt x="194" y="0"/>
                      <a:pt x="194" y="0"/>
                      <a:pt x="194" y="0"/>
                    </a:cubicBezTo>
                    <a:lnTo>
                      <a:pt x="139"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7" name="Rectangle 96">
                <a:extLst>
                  <a:ext uri="{FF2B5EF4-FFF2-40B4-BE49-F238E27FC236}">
                    <a16:creationId xmlns:a16="http://schemas.microsoft.com/office/drawing/2014/main" id="{47056A11-96CE-2C6C-2E6D-C1507DF41491}"/>
                  </a:ext>
                </a:extLst>
              </p:cNvPr>
              <p:cNvSpPr>
                <a:spLocks noChangeArrowheads="1"/>
              </p:cNvSpPr>
              <p:nvPr/>
            </p:nvSpPr>
            <p:spPr bwMode="auto">
              <a:xfrm>
                <a:off x="4183203" y="5435152"/>
                <a:ext cx="288981" cy="131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grpSp>
        <p:nvGrpSpPr>
          <p:cNvPr id="40" name="Group 39">
            <a:extLst>
              <a:ext uri="{FF2B5EF4-FFF2-40B4-BE49-F238E27FC236}">
                <a16:creationId xmlns:a16="http://schemas.microsoft.com/office/drawing/2014/main" id="{97AD8561-20C6-36FC-9F13-8892A5F1DA0A}"/>
              </a:ext>
            </a:extLst>
          </p:cNvPr>
          <p:cNvGrpSpPr/>
          <p:nvPr/>
        </p:nvGrpSpPr>
        <p:grpSpPr>
          <a:xfrm>
            <a:off x="5017305" y="1310728"/>
            <a:ext cx="558431" cy="586409"/>
            <a:chOff x="4657741" y="2239289"/>
            <a:chExt cx="549298" cy="549298"/>
          </a:xfrm>
        </p:grpSpPr>
        <p:sp>
          <p:nvSpPr>
            <p:cNvPr id="87" name="Oval 86">
              <a:extLst>
                <a:ext uri="{FF2B5EF4-FFF2-40B4-BE49-F238E27FC236}">
                  <a16:creationId xmlns:a16="http://schemas.microsoft.com/office/drawing/2014/main" id="{A6A2639B-61CB-DBD2-7CC5-E38EB4C74EEF}"/>
                </a:ext>
              </a:extLst>
            </p:cNvPr>
            <p:cNvSpPr/>
            <p:nvPr/>
          </p:nvSpPr>
          <p:spPr>
            <a:xfrm>
              <a:off x="4657741" y="2239289"/>
              <a:ext cx="549298" cy="54929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500" dirty="0">
                <a:solidFill>
                  <a:prstClr val="black"/>
                </a:solidFill>
              </a:endParaRPr>
            </a:p>
          </p:txBody>
        </p:sp>
        <p:pic>
          <p:nvPicPr>
            <p:cNvPr id="39" name="Graphic 38">
              <a:extLst>
                <a:ext uri="{FF2B5EF4-FFF2-40B4-BE49-F238E27FC236}">
                  <a16:creationId xmlns:a16="http://schemas.microsoft.com/office/drawing/2014/main" id="{B4B37854-BB96-20B2-CBBB-B835B5DA9E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73009" y="2352163"/>
              <a:ext cx="318762" cy="323550"/>
            </a:xfrm>
            <a:prstGeom prst="rect">
              <a:avLst/>
            </a:prstGeom>
          </p:spPr>
        </p:pic>
      </p:grpSp>
      <p:grpSp>
        <p:nvGrpSpPr>
          <p:cNvPr id="43" name="Group 42">
            <a:extLst>
              <a:ext uri="{FF2B5EF4-FFF2-40B4-BE49-F238E27FC236}">
                <a16:creationId xmlns:a16="http://schemas.microsoft.com/office/drawing/2014/main" id="{066D231E-CF23-ABFF-7071-AD0DE247D479}"/>
              </a:ext>
            </a:extLst>
          </p:cNvPr>
          <p:cNvGrpSpPr/>
          <p:nvPr/>
        </p:nvGrpSpPr>
        <p:grpSpPr>
          <a:xfrm>
            <a:off x="2183383" y="1310728"/>
            <a:ext cx="558431" cy="586409"/>
            <a:chOff x="879179" y="2239289"/>
            <a:chExt cx="549298" cy="549298"/>
          </a:xfrm>
        </p:grpSpPr>
        <p:sp>
          <p:nvSpPr>
            <p:cNvPr id="11" name="Oval 10">
              <a:extLst>
                <a:ext uri="{FF2B5EF4-FFF2-40B4-BE49-F238E27FC236}">
                  <a16:creationId xmlns:a16="http://schemas.microsoft.com/office/drawing/2014/main" id="{5FF2C973-FCD1-0469-19FC-1CF31E7AB048}"/>
                </a:ext>
              </a:extLst>
            </p:cNvPr>
            <p:cNvSpPr/>
            <p:nvPr/>
          </p:nvSpPr>
          <p:spPr>
            <a:xfrm>
              <a:off x="879179" y="2239289"/>
              <a:ext cx="549298" cy="54929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500" dirty="0">
                <a:solidFill>
                  <a:prstClr val="black"/>
                </a:solidFill>
              </a:endParaRPr>
            </a:p>
          </p:txBody>
        </p:sp>
        <p:pic>
          <p:nvPicPr>
            <p:cNvPr id="42" name="Graphic 41">
              <a:extLst>
                <a:ext uri="{FF2B5EF4-FFF2-40B4-BE49-F238E27FC236}">
                  <a16:creationId xmlns:a16="http://schemas.microsoft.com/office/drawing/2014/main" id="{5603FF26-FB68-5107-EF69-966F39C5715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1361" y="2361471"/>
              <a:ext cx="304934" cy="304934"/>
            </a:xfrm>
            <a:prstGeom prst="rect">
              <a:avLst/>
            </a:prstGeom>
          </p:spPr>
        </p:pic>
      </p:grpSp>
      <p:pic>
        <p:nvPicPr>
          <p:cNvPr id="5" name="Picture 4">
            <a:extLst>
              <a:ext uri="{FF2B5EF4-FFF2-40B4-BE49-F238E27FC236}">
                <a16:creationId xmlns:a16="http://schemas.microsoft.com/office/drawing/2014/main" id="{BD678031-B8F7-A3FA-8349-4D5363415186}"/>
              </a:ext>
            </a:extLst>
          </p:cNvPr>
          <p:cNvPicPr>
            <a:picLocks noChangeAspect="1"/>
          </p:cNvPicPr>
          <p:nvPr/>
        </p:nvPicPr>
        <p:blipFill>
          <a:blip r:embed="rId7"/>
          <a:stretch>
            <a:fillRect/>
          </a:stretch>
        </p:blipFill>
        <p:spPr>
          <a:xfrm>
            <a:off x="291715" y="4082324"/>
            <a:ext cx="7321926" cy="2597283"/>
          </a:xfrm>
          <a:prstGeom prst="rect">
            <a:avLst/>
          </a:prstGeom>
        </p:spPr>
      </p:pic>
    </p:spTree>
    <p:extLst>
      <p:ext uri="{BB962C8B-B14F-4D97-AF65-F5344CB8AC3E}">
        <p14:creationId xmlns:p14="http://schemas.microsoft.com/office/powerpoint/2010/main" val="366577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B7A6B-AA97-9C2B-C109-6017A8B4E427}"/>
            </a:ext>
          </a:extLst>
        </p:cNvPr>
        <p:cNvGrpSpPr/>
        <p:nvPr/>
      </p:nvGrpSpPr>
      <p:grpSpPr>
        <a:xfrm>
          <a:off x="0" y="0"/>
          <a:ext cx="0" cy="0"/>
          <a:chOff x="0" y="0"/>
          <a:chExt cx="0" cy="0"/>
        </a:xfrm>
      </p:grpSpPr>
      <p:sp>
        <p:nvSpPr>
          <p:cNvPr id="53" name="Slide Number Placeholder 5">
            <a:extLst>
              <a:ext uri="{FF2B5EF4-FFF2-40B4-BE49-F238E27FC236}">
                <a16:creationId xmlns:a16="http://schemas.microsoft.com/office/drawing/2014/main" id="{41C07AAE-C102-67BF-19FA-0F090C42D39C}"/>
              </a:ext>
            </a:extLst>
          </p:cNvPr>
          <p:cNvSpPr>
            <a:spLocks noGrp="1"/>
          </p:cNvSpPr>
          <p:nvPr>
            <p:ph type="sldNum" sz="quarter" idx="12"/>
          </p:nvPr>
        </p:nvSpPr>
        <p:spPr>
          <a:xfrm>
            <a:off x="5106868" y="6190757"/>
            <a:ext cx="2057400" cy="140525"/>
          </a:xfrm>
        </p:spPr>
        <p:txBody>
          <a:bodyPr/>
          <a:lstStyle/>
          <a:p>
            <a:fld id="{856525B1-14D3-4043-96C3-3E66F944D188}" type="slidenum">
              <a:rPr lang="en-US" smtClean="0"/>
              <a:t>11</a:t>
            </a:fld>
            <a:endParaRPr lang="en-US" dirty="0"/>
          </a:p>
        </p:txBody>
      </p:sp>
      <p:sp>
        <p:nvSpPr>
          <p:cNvPr id="2" name="TextBox 1">
            <a:extLst>
              <a:ext uri="{FF2B5EF4-FFF2-40B4-BE49-F238E27FC236}">
                <a16:creationId xmlns:a16="http://schemas.microsoft.com/office/drawing/2014/main" id="{25D8CC03-8AE3-7BFD-6DE7-7E98F71EDB47}"/>
              </a:ext>
            </a:extLst>
          </p:cNvPr>
          <p:cNvSpPr txBox="1"/>
          <p:nvPr/>
        </p:nvSpPr>
        <p:spPr>
          <a:xfrm>
            <a:off x="442775" y="1332671"/>
            <a:ext cx="9544052" cy="4806444"/>
          </a:xfrm>
          <a:prstGeom prst="rect">
            <a:avLst/>
          </a:prstGeom>
          <a:noFill/>
        </p:spPr>
        <p:txBody>
          <a:bodyPr wrap="square" rtlCol="0">
            <a:spAutoFit/>
          </a:bodyPr>
          <a:lstStyle/>
          <a:p>
            <a:pPr marL="342900" indent="-342900">
              <a:spcAft>
                <a:spcPts val="150"/>
              </a:spcAft>
              <a:buClr>
                <a:schemeClr val="tx1"/>
              </a:buClr>
              <a:buFont typeface="Arial" panose="020B0604020202020204" pitchFamily="34" charset="0"/>
              <a:buChar char="•"/>
              <a:defRPr/>
            </a:pPr>
            <a:r>
              <a:rPr lang="en-US" sz="2400" dirty="0">
                <a:cs typeface="Arial" panose="020B0604020202020204" pitchFamily="34" charset="0"/>
              </a:rPr>
              <a:t>Rising medical costs for catastrophic claims: </a:t>
            </a:r>
          </a:p>
          <a:p>
            <a:pPr marL="800100" lvl="1" indent="-342900">
              <a:spcAft>
                <a:spcPts val="150"/>
              </a:spcAft>
              <a:buClr>
                <a:schemeClr val="tx1"/>
              </a:buClr>
              <a:buFont typeface="Courier New" panose="02070309020205020404" pitchFamily="49" charset="0"/>
              <a:buChar char="o"/>
              <a:defRPr/>
            </a:pPr>
            <a:r>
              <a:rPr lang="en-US" sz="2400" dirty="0">
                <a:cs typeface="Arial" panose="020B0604020202020204" pitchFamily="34" charset="0"/>
              </a:rPr>
              <a:t>Accident survivability</a:t>
            </a:r>
          </a:p>
          <a:p>
            <a:pPr marL="800100" lvl="1" indent="-342900">
              <a:spcAft>
                <a:spcPts val="150"/>
              </a:spcAft>
              <a:buClr>
                <a:schemeClr val="tx1"/>
              </a:buClr>
              <a:buFont typeface="Courier New" panose="02070309020205020404" pitchFamily="49" charset="0"/>
              <a:buChar char="o"/>
              <a:defRPr/>
            </a:pPr>
            <a:r>
              <a:rPr lang="en-US" sz="2400" dirty="0">
                <a:cs typeface="Arial" panose="020B0604020202020204" pitchFamily="34" charset="0"/>
              </a:rPr>
              <a:t>Increased life expectancy for catastrophically injured workers</a:t>
            </a:r>
          </a:p>
          <a:p>
            <a:pPr marL="800100" lvl="1" indent="-342900">
              <a:spcAft>
                <a:spcPts val="150"/>
              </a:spcAft>
              <a:buClr>
                <a:schemeClr val="tx1"/>
              </a:buClr>
              <a:buFont typeface="Courier New" panose="02070309020205020404" pitchFamily="49" charset="0"/>
              <a:buChar char="o"/>
              <a:defRPr/>
            </a:pPr>
            <a:r>
              <a:rPr lang="en-US" sz="2400" dirty="0">
                <a:cs typeface="Arial" panose="020B0604020202020204" pitchFamily="34" charset="0"/>
              </a:rPr>
              <a:t>Higher costs for medical care technology</a:t>
            </a:r>
          </a:p>
          <a:p>
            <a:pPr marL="800100" lvl="1" indent="-342900">
              <a:spcAft>
                <a:spcPts val="150"/>
              </a:spcAft>
              <a:buClr>
                <a:schemeClr val="tx1"/>
              </a:buClr>
              <a:buFont typeface="Courier New" panose="02070309020205020404" pitchFamily="49" charset="0"/>
              <a:buChar char="o"/>
              <a:defRPr/>
            </a:pPr>
            <a:r>
              <a:rPr lang="en-US" sz="2400" dirty="0">
                <a:cs typeface="Arial" panose="020B0604020202020204" pitchFamily="34" charset="0"/>
              </a:rPr>
              <a:t>30% increase in claims incurred over $10M</a:t>
            </a:r>
          </a:p>
          <a:p>
            <a:pPr marL="342900" indent="-342900">
              <a:spcAft>
                <a:spcPts val="150"/>
              </a:spcAft>
              <a:buClr>
                <a:schemeClr val="tx1"/>
              </a:buClr>
              <a:buFont typeface="Arial" panose="020B0604020202020204" pitchFamily="34" charset="0"/>
              <a:buChar char="•"/>
              <a:defRPr/>
            </a:pPr>
            <a:r>
              <a:rPr lang="en-US" sz="2400" dirty="0">
                <a:cs typeface="Arial" panose="020B0604020202020204" pitchFamily="34" charset="0"/>
              </a:rPr>
              <a:t>Enhanced care with AI tools</a:t>
            </a:r>
          </a:p>
          <a:p>
            <a:pPr marL="342900" indent="-342900">
              <a:spcAft>
                <a:spcPts val="150"/>
              </a:spcAft>
              <a:buClr>
                <a:schemeClr val="tx1"/>
              </a:buClr>
              <a:buFont typeface="Arial" panose="020B0604020202020204" pitchFamily="34" charset="0"/>
              <a:buChar char="•"/>
              <a:defRPr/>
            </a:pPr>
            <a:r>
              <a:rPr lang="en-US" sz="2400" dirty="0">
                <a:cs typeface="Arial" panose="020B0604020202020204" pitchFamily="34" charset="0"/>
              </a:rPr>
              <a:t>Inflation, tariffs and stress on our medical system</a:t>
            </a:r>
          </a:p>
          <a:p>
            <a:pPr marL="342900" indent="-342900">
              <a:spcAft>
                <a:spcPts val="150"/>
              </a:spcAft>
              <a:buClr>
                <a:schemeClr val="tx1"/>
              </a:buClr>
              <a:buFont typeface="Arial" panose="020B0604020202020204" pitchFamily="34" charset="0"/>
              <a:buChar char="•"/>
              <a:defRPr/>
            </a:pPr>
            <a:r>
              <a:rPr lang="en-US" sz="2400" dirty="0">
                <a:cs typeface="Arial" panose="020B0604020202020204" pitchFamily="34" charset="0"/>
              </a:rPr>
              <a:t>The risk and needs of an aging workforce</a:t>
            </a:r>
          </a:p>
          <a:p>
            <a:pPr marL="342900" indent="-342900">
              <a:spcAft>
                <a:spcPts val="150"/>
              </a:spcAft>
              <a:buClr>
                <a:schemeClr val="tx1"/>
              </a:buClr>
              <a:buFont typeface="Arial" panose="020B0604020202020204" pitchFamily="34" charset="0"/>
              <a:buChar char="•"/>
              <a:defRPr/>
            </a:pPr>
            <a:r>
              <a:rPr lang="en-US" sz="2400" dirty="0">
                <a:cs typeface="Arial" panose="020B0604020202020204" pitchFamily="34" charset="0"/>
              </a:rPr>
              <a:t>Legal claim costs</a:t>
            </a:r>
          </a:p>
          <a:p>
            <a:pPr marL="342900" indent="-342900">
              <a:spcAft>
                <a:spcPts val="150"/>
              </a:spcAft>
              <a:buClr>
                <a:schemeClr val="tx1"/>
              </a:buClr>
              <a:buFont typeface="Arial" panose="020B0604020202020204" pitchFamily="34" charset="0"/>
              <a:buChar char="•"/>
              <a:defRPr/>
            </a:pPr>
            <a:r>
              <a:rPr lang="en-US" sz="2400" dirty="0">
                <a:cs typeface="Arial" panose="020B0604020202020204" pitchFamily="34" charset="0"/>
              </a:rPr>
              <a:t>Uptick in cumulative trauma claims</a:t>
            </a:r>
          </a:p>
          <a:p>
            <a:pPr marL="342900" indent="-342900">
              <a:spcAft>
                <a:spcPts val="150"/>
              </a:spcAft>
              <a:buClr>
                <a:schemeClr val="tx1"/>
              </a:buClr>
              <a:buFont typeface="Arial" panose="020B0604020202020204" pitchFamily="34" charset="0"/>
              <a:buChar char="•"/>
              <a:defRPr/>
            </a:pPr>
            <a:r>
              <a:rPr lang="en-US" sz="2400" dirty="0">
                <a:cs typeface="Arial" panose="020B0604020202020204" pitchFamily="34" charset="0"/>
              </a:rPr>
              <a:t>Mental health claims</a:t>
            </a:r>
          </a:p>
          <a:p>
            <a:pPr marL="342900" indent="-342900">
              <a:spcAft>
                <a:spcPts val="150"/>
              </a:spcAft>
              <a:buClr>
                <a:schemeClr val="tx1"/>
              </a:buClr>
              <a:buFont typeface="Arial" panose="020B0604020202020204" pitchFamily="34" charset="0"/>
              <a:buChar char="•"/>
              <a:defRPr/>
            </a:pPr>
            <a:r>
              <a:rPr lang="en-US" sz="2400" dirty="0">
                <a:cs typeface="Arial" panose="020B0604020202020204" pitchFamily="34" charset="0"/>
              </a:rPr>
              <a:t>Return to office</a:t>
            </a:r>
          </a:p>
        </p:txBody>
      </p:sp>
      <p:sp>
        <p:nvSpPr>
          <p:cNvPr id="7" name="Rectangle 6">
            <a:extLst>
              <a:ext uri="{FF2B5EF4-FFF2-40B4-BE49-F238E27FC236}">
                <a16:creationId xmlns:a16="http://schemas.microsoft.com/office/drawing/2014/main" id="{5FDA3F71-3D13-5136-D100-AFEB43FE3665}"/>
              </a:ext>
            </a:extLst>
          </p:cNvPr>
          <p:cNvSpPr/>
          <p:nvPr/>
        </p:nvSpPr>
        <p:spPr>
          <a:xfrm>
            <a:off x="1481911" y="181956"/>
            <a:ext cx="9144000" cy="1056634"/>
          </a:xfrm>
          <a:prstGeom prst="rect">
            <a:avLst/>
          </a:prstGeom>
          <a:solidFill>
            <a:schemeClr val="tx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8" name="Group 7">
            <a:extLst>
              <a:ext uri="{FF2B5EF4-FFF2-40B4-BE49-F238E27FC236}">
                <a16:creationId xmlns:a16="http://schemas.microsoft.com/office/drawing/2014/main" id="{F1EB6C2D-BD1C-661E-CD86-15820FA0DFCB}"/>
              </a:ext>
            </a:extLst>
          </p:cNvPr>
          <p:cNvGrpSpPr/>
          <p:nvPr/>
        </p:nvGrpSpPr>
        <p:grpSpPr>
          <a:xfrm>
            <a:off x="664596" y="247722"/>
            <a:ext cx="619917" cy="625855"/>
            <a:chOff x="8447404" y="1668780"/>
            <a:chExt cx="549298" cy="549298"/>
          </a:xfrm>
        </p:grpSpPr>
        <p:sp>
          <p:nvSpPr>
            <p:cNvPr id="9" name="Oval 8">
              <a:extLst>
                <a:ext uri="{FF2B5EF4-FFF2-40B4-BE49-F238E27FC236}">
                  <a16:creationId xmlns:a16="http://schemas.microsoft.com/office/drawing/2014/main" id="{13A9631B-370B-7B43-6B22-AC43F8AAB990}"/>
                </a:ext>
              </a:extLst>
            </p:cNvPr>
            <p:cNvSpPr/>
            <p:nvPr/>
          </p:nvSpPr>
          <p:spPr>
            <a:xfrm>
              <a:off x="8447404" y="1668780"/>
              <a:ext cx="549298" cy="54929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a:endParaRPr>
            </a:p>
          </p:txBody>
        </p:sp>
        <p:grpSp>
          <p:nvGrpSpPr>
            <p:cNvPr id="10" name="Group 9">
              <a:extLst>
                <a:ext uri="{FF2B5EF4-FFF2-40B4-BE49-F238E27FC236}">
                  <a16:creationId xmlns:a16="http://schemas.microsoft.com/office/drawing/2014/main" id="{A2C0956B-99FD-B145-A5B0-B811DC8686D4}"/>
                </a:ext>
              </a:extLst>
            </p:cNvPr>
            <p:cNvGrpSpPr/>
            <p:nvPr/>
          </p:nvGrpSpPr>
          <p:grpSpPr>
            <a:xfrm>
              <a:off x="8594746" y="1751353"/>
              <a:ext cx="254614" cy="384152"/>
              <a:chOff x="2733171" y="3404434"/>
              <a:chExt cx="358065" cy="540239"/>
            </a:xfrm>
            <a:solidFill>
              <a:schemeClr val="bg1"/>
            </a:solidFill>
          </p:grpSpPr>
          <p:sp>
            <p:nvSpPr>
              <p:cNvPr id="12" name="Freeform 12">
                <a:extLst>
                  <a:ext uri="{FF2B5EF4-FFF2-40B4-BE49-F238E27FC236}">
                    <a16:creationId xmlns:a16="http://schemas.microsoft.com/office/drawing/2014/main" id="{C2A68846-4330-7D7D-1FD9-35E03BB5E057}"/>
                  </a:ext>
                </a:extLst>
              </p:cNvPr>
              <p:cNvSpPr>
                <a:spLocks/>
              </p:cNvSpPr>
              <p:nvPr/>
            </p:nvSpPr>
            <p:spPr bwMode="auto">
              <a:xfrm>
                <a:off x="2733171" y="3688374"/>
                <a:ext cx="358065" cy="178405"/>
              </a:xfrm>
              <a:custGeom>
                <a:avLst/>
                <a:gdLst>
                  <a:gd name="T0" fmla="*/ 167 w 238"/>
                  <a:gd name="T1" fmla="*/ 0 h 119"/>
                  <a:gd name="T2" fmla="*/ 71 w 238"/>
                  <a:gd name="T3" fmla="*/ 0 h 119"/>
                  <a:gd name="T4" fmla="*/ 0 w 238"/>
                  <a:gd name="T5" fmla="*/ 78 h 119"/>
                  <a:gd name="T6" fmla="*/ 66 w 238"/>
                  <a:gd name="T7" fmla="*/ 119 h 119"/>
                  <a:gd name="T8" fmla="*/ 79 w 238"/>
                  <a:gd name="T9" fmla="*/ 119 h 119"/>
                  <a:gd name="T10" fmla="*/ 86 w 238"/>
                  <a:gd name="T11" fmla="*/ 119 h 119"/>
                  <a:gd name="T12" fmla="*/ 79 w 238"/>
                  <a:gd name="T13" fmla="*/ 108 h 119"/>
                  <a:gd name="T14" fmla="*/ 76 w 238"/>
                  <a:gd name="T15" fmla="*/ 94 h 119"/>
                  <a:gd name="T16" fmla="*/ 78 w 238"/>
                  <a:gd name="T17" fmla="*/ 81 h 119"/>
                  <a:gd name="T18" fmla="*/ 85 w 238"/>
                  <a:gd name="T19" fmla="*/ 70 h 119"/>
                  <a:gd name="T20" fmla="*/ 96 w 238"/>
                  <a:gd name="T21" fmla="*/ 62 h 119"/>
                  <a:gd name="T22" fmla="*/ 98 w 238"/>
                  <a:gd name="T23" fmla="*/ 61 h 119"/>
                  <a:gd name="T24" fmla="*/ 102 w 238"/>
                  <a:gd name="T25" fmla="*/ 52 h 119"/>
                  <a:gd name="T26" fmla="*/ 113 w 238"/>
                  <a:gd name="T27" fmla="*/ 47 h 119"/>
                  <a:gd name="T28" fmla="*/ 124 w 238"/>
                  <a:gd name="T29" fmla="*/ 47 h 119"/>
                  <a:gd name="T30" fmla="*/ 134 w 238"/>
                  <a:gd name="T31" fmla="*/ 50 h 119"/>
                  <a:gd name="T32" fmla="*/ 140 w 238"/>
                  <a:gd name="T33" fmla="*/ 61 h 119"/>
                  <a:gd name="T34" fmla="*/ 146 w 238"/>
                  <a:gd name="T35" fmla="*/ 64 h 119"/>
                  <a:gd name="T36" fmla="*/ 146 w 238"/>
                  <a:gd name="T37" fmla="*/ 64 h 119"/>
                  <a:gd name="T38" fmla="*/ 146 w 238"/>
                  <a:gd name="T39" fmla="*/ 64 h 119"/>
                  <a:gd name="T40" fmla="*/ 151 w 238"/>
                  <a:gd name="T41" fmla="*/ 67 h 119"/>
                  <a:gd name="T42" fmla="*/ 155 w 238"/>
                  <a:gd name="T43" fmla="*/ 70 h 119"/>
                  <a:gd name="T44" fmla="*/ 159 w 238"/>
                  <a:gd name="T45" fmla="*/ 74 h 119"/>
                  <a:gd name="T46" fmla="*/ 162 w 238"/>
                  <a:gd name="T47" fmla="*/ 84 h 119"/>
                  <a:gd name="T48" fmla="*/ 160 w 238"/>
                  <a:gd name="T49" fmla="*/ 91 h 119"/>
                  <a:gd name="T50" fmla="*/ 158 w 238"/>
                  <a:gd name="T51" fmla="*/ 95 h 119"/>
                  <a:gd name="T52" fmla="*/ 151 w 238"/>
                  <a:gd name="T53" fmla="*/ 102 h 119"/>
                  <a:gd name="T54" fmla="*/ 153 w 238"/>
                  <a:gd name="T55" fmla="*/ 104 h 119"/>
                  <a:gd name="T56" fmla="*/ 162 w 238"/>
                  <a:gd name="T57" fmla="*/ 116 h 119"/>
                  <a:gd name="T58" fmla="*/ 164 w 238"/>
                  <a:gd name="T59" fmla="*/ 119 h 119"/>
                  <a:gd name="T60" fmla="*/ 172 w 238"/>
                  <a:gd name="T61" fmla="*/ 119 h 119"/>
                  <a:gd name="T62" fmla="*/ 238 w 238"/>
                  <a:gd name="T63" fmla="*/ 78 h 119"/>
                  <a:gd name="T64" fmla="*/ 167 w 238"/>
                  <a:gd name="T6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8" h="119">
                    <a:moveTo>
                      <a:pt x="167" y="0"/>
                    </a:moveTo>
                    <a:cubicBezTo>
                      <a:pt x="71" y="0"/>
                      <a:pt x="71" y="0"/>
                      <a:pt x="71" y="0"/>
                    </a:cubicBezTo>
                    <a:cubicBezTo>
                      <a:pt x="31" y="3"/>
                      <a:pt x="0" y="37"/>
                      <a:pt x="0" y="78"/>
                    </a:cubicBezTo>
                    <a:cubicBezTo>
                      <a:pt x="0" y="117"/>
                      <a:pt x="29" y="119"/>
                      <a:pt x="66" y="119"/>
                    </a:cubicBezTo>
                    <a:cubicBezTo>
                      <a:pt x="70" y="119"/>
                      <a:pt x="74" y="119"/>
                      <a:pt x="79" y="119"/>
                    </a:cubicBezTo>
                    <a:cubicBezTo>
                      <a:pt x="86" y="119"/>
                      <a:pt x="86" y="119"/>
                      <a:pt x="86" y="119"/>
                    </a:cubicBezTo>
                    <a:cubicBezTo>
                      <a:pt x="83" y="116"/>
                      <a:pt x="80" y="112"/>
                      <a:pt x="79" y="108"/>
                    </a:cubicBezTo>
                    <a:cubicBezTo>
                      <a:pt x="77" y="104"/>
                      <a:pt x="76" y="99"/>
                      <a:pt x="76" y="94"/>
                    </a:cubicBezTo>
                    <a:cubicBezTo>
                      <a:pt x="76" y="89"/>
                      <a:pt x="77" y="85"/>
                      <a:pt x="78" y="81"/>
                    </a:cubicBezTo>
                    <a:cubicBezTo>
                      <a:pt x="80" y="77"/>
                      <a:pt x="82" y="73"/>
                      <a:pt x="85" y="70"/>
                    </a:cubicBezTo>
                    <a:cubicBezTo>
                      <a:pt x="88" y="67"/>
                      <a:pt x="92" y="64"/>
                      <a:pt x="96" y="62"/>
                    </a:cubicBezTo>
                    <a:cubicBezTo>
                      <a:pt x="96" y="62"/>
                      <a:pt x="97" y="62"/>
                      <a:pt x="98" y="61"/>
                    </a:cubicBezTo>
                    <a:cubicBezTo>
                      <a:pt x="98" y="58"/>
                      <a:pt x="100" y="55"/>
                      <a:pt x="102" y="52"/>
                    </a:cubicBezTo>
                    <a:cubicBezTo>
                      <a:pt x="105" y="49"/>
                      <a:pt x="109" y="47"/>
                      <a:pt x="113" y="47"/>
                    </a:cubicBezTo>
                    <a:cubicBezTo>
                      <a:pt x="124" y="47"/>
                      <a:pt x="124" y="47"/>
                      <a:pt x="124" y="47"/>
                    </a:cubicBezTo>
                    <a:cubicBezTo>
                      <a:pt x="128" y="47"/>
                      <a:pt x="131" y="48"/>
                      <a:pt x="134" y="50"/>
                    </a:cubicBezTo>
                    <a:cubicBezTo>
                      <a:pt x="137" y="53"/>
                      <a:pt x="139" y="56"/>
                      <a:pt x="140" y="61"/>
                    </a:cubicBezTo>
                    <a:cubicBezTo>
                      <a:pt x="142" y="61"/>
                      <a:pt x="144" y="62"/>
                      <a:pt x="146" y="64"/>
                    </a:cubicBezTo>
                    <a:cubicBezTo>
                      <a:pt x="146" y="64"/>
                      <a:pt x="146" y="64"/>
                      <a:pt x="146" y="64"/>
                    </a:cubicBezTo>
                    <a:cubicBezTo>
                      <a:pt x="146" y="64"/>
                      <a:pt x="146" y="64"/>
                      <a:pt x="146" y="64"/>
                    </a:cubicBezTo>
                    <a:cubicBezTo>
                      <a:pt x="148" y="65"/>
                      <a:pt x="150" y="66"/>
                      <a:pt x="151" y="67"/>
                    </a:cubicBezTo>
                    <a:cubicBezTo>
                      <a:pt x="153" y="68"/>
                      <a:pt x="154" y="69"/>
                      <a:pt x="155" y="70"/>
                    </a:cubicBezTo>
                    <a:cubicBezTo>
                      <a:pt x="157" y="71"/>
                      <a:pt x="158" y="73"/>
                      <a:pt x="159" y="74"/>
                    </a:cubicBezTo>
                    <a:cubicBezTo>
                      <a:pt x="161" y="77"/>
                      <a:pt x="162" y="80"/>
                      <a:pt x="162" y="84"/>
                    </a:cubicBezTo>
                    <a:cubicBezTo>
                      <a:pt x="162" y="86"/>
                      <a:pt x="162" y="89"/>
                      <a:pt x="160" y="91"/>
                    </a:cubicBezTo>
                    <a:cubicBezTo>
                      <a:pt x="160" y="92"/>
                      <a:pt x="159" y="94"/>
                      <a:pt x="158" y="95"/>
                    </a:cubicBezTo>
                    <a:cubicBezTo>
                      <a:pt x="151" y="102"/>
                      <a:pt x="151" y="102"/>
                      <a:pt x="151" y="102"/>
                    </a:cubicBezTo>
                    <a:cubicBezTo>
                      <a:pt x="151" y="103"/>
                      <a:pt x="152" y="104"/>
                      <a:pt x="153" y="104"/>
                    </a:cubicBezTo>
                    <a:cubicBezTo>
                      <a:pt x="157" y="107"/>
                      <a:pt x="160" y="111"/>
                      <a:pt x="162" y="116"/>
                    </a:cubicBezTo>
                    <a:cubicBezTo>
                      <a:pt x="163" y="117"/>
                      <a:pt x="163" y="118"/>
                      <a:pt x="164" y="119"/>
                    </a:cubicBezTo>
                    <a:cubicBezTo>
                      <a:pt x="166" y="119"/>
                      <a:pt x="169" y="119"/>
                      <a:pt x="172" y="119"/>
                    </a:cubicBezTo>
                    <a:cubicBezTo>
                      <a:pt x="209" y="119"/>
                      <a:pt x="238" y="117"/>
                      <a:pt x="238" y="78"/>
                    </a:cubicBezTo>
                    <a:cubicBezTo>
                      <a:pt x="238" y="37"/>
                      <a:pt x="207" y="3"/>
                      <a:pt x="167"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a:defRPr/>
                </a:pPr>
                <a:endParaRPr lang="en-GB" sz="1350" dirty="0">
                  <a:solidFill>
                    <a:prstClr val="black"/>
                  </a:solidFill>
                  <a:latin typeface="Calibri"/>
                </a:endParaRPr>
              </a:p>
            </p:txBody>
          </p:sp>
          <p:sp>
            <p:nvSpPr>
              <p:cNvPr id="13" name="Freeform 13">
                <a:extLst>
                  <a:ext uri="{FF2B5EF4-FFF2-40B4-BE49-F238E27FC236}">
                    <a16:creationId xmlns:a16="http://schemas.microsoft.com/office/drawing/2014/main" id="{312DE003-F8F2-4487-53C5-825FF51D428F}"/>
                  </a:ext>
                </a:extLst>
              </p:cNvPr>
              <p:cNvSpPr>
                <a:spLocks/>
              </p:cNvSpPr>
              <p:nvPr/>
            </p:nvSpPr>
            <p:spPr bwMode="auto">
              <a:xfrm>
                <a:off x="2809809" y="3565249"/>
                <a:ext cx="204788" cy="104907"/>
              </a:xfrm>
              <a:custGeom>
                <a:avLst/>
                <a:gdLst>
                  <a:gd name="T0" fmla="*/ 0 w 136"/>
                  <a:gd name="T1" fmla="*/ 2 h 70"/>
                  <a:gd name="T2" fmla="*/ 68 w 136"/>
                  <a:gd name="T3" fmla="*/ 70 h 70"/>
                  <a:gd name="T4" fmla="*/ 136 w 136"/>
                  <a:gd name="T5" fmla="*/ 2 h 70"/>
                  <a:gd name="T6" fmla="*/ 136 w 136"/>
                  <a:gd name="T7" fmla="*/ 0 h 70"/>
                  <a:gd name="T8" fmla="*/ 0 w 136"/>
                  <a:gd name="T9" fmla="*/ 0 h 70"/>
                  <a:gd name="T10" fmla="*/ 0 w 136"/>
                  <a:gd name="T11" fmla="*/ 2 h 70"/>
                </a:gdLst>
                <a:ahLst/>
                <a:cxnLst>
                  <a:cxn ang="0">
                    <a:pos x="T0" y="T1"/>
                  </a:cxn>
                  <a:cxn ang="0">
                    <a:pos x="T2" y="T3"/>
                  </a:cxn>
                  <a:cxn ang="0">
                    <a:pos x="T4" y="T5"/>
                  </a:cxn>
                  <a:cxn ang="0">
                    <a:pos x="T6" y="T7"/>
                  </a:cxn>
                  <a:cxn ang="0">
                    <a:pos x="T8" y="T9"/>
                  </a:cxn>
                  <a:cxn ang="0">
                    <a:pos x="T10" y="T11"/>
                  </a:cxn>
                </a:cxnLst>
                <a:rect l="0" t="0" r="r" b="b"/>
                <a:pathLst>
                  <a:path w="136" h="70">
                    <a:moveTo>
                      <a:pt x="0" y="2"/>
                    </a:moveTo>
                    <a:cubicBezTo>
                      <a:pt x="0" y="40"/>
                      <a:pt x="31" y="70"/>
                      <a:pt x="68" y="70"/>
                    </a:cubicBezTo>
                    <a:cubicBezTo>
                      <a:pt x="105" y="70"/>
                      <a:pt x="136" y="40"/>
                      <a:pt x="136" y="2"/>
                    </a:cubicBezTo>
                    <a:cubicBezTo>
                      <a:pt x="136" y="2"/>
                      <a:pt x="136" y="1"/>
                      <a:pt x="136" y="0"/>
                    </a:cubicBezTo>
                    <a:cubicBezTo>
                      <a:pt x="0" y="0"/>
                      <a:pt x="0" y="0"/>
                      <a:pt x="0" y="0"/>
                    </a:cubicBezTo>
                    <a:cubicBezTo>
                      <a:pt x="0" y="1"/>
                      <a:pt x="0" y="2"/>
                      <a:pt x="0" y="2"/>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a:defRPr/>
                </a:pPr>
                <a:endParaRPr lang="en-GB" sz="1350" dirty="0">
                  <a:solidFill>
                    <a:prstClr val="black"/>
                  </a:solidFill>
                  <a:latin typeface="Calibri"/>
                </a:endParaRPr>
              </a:p>
            </p:txBody>
          </p:sp>
          <p:sp>
            <p:nvSpPr>
              <p:cNvPr id="14" name="Freeform 14">
                <a:extLst>
                  <a:ext uri="{FF2B5EF4-FFF2-40B4-BE49-F238E27FC236}">
                    <a16:creationId xmlns:a16="http://schemas.microsoft.com/office/drawing/2014/main" id="{EBFD0ACD-AF7C-C4D2-A39A-15AEA0FCE7FF}"/>
                  </a:ext>
                </a:extLst>
              </p:cNvPr>
              <p:cNvSpPr>
                <a:spLocks/>
              </p:cNvSpPr>
              <p:nvPr/>
            </p:nvSpPr>
            <p:spPr bwMode="auto">
              <a:xfrm>
                <a:off x="2787195" y="3404434"/>
                <a:ext cx="250017" cy="143854"/>
              </a:xfrm>
              <a:custGeom>
                <a:avLst/>
                <a:gdLst>
                  <a:gd name="T0" fmla="*/ 11 w 166"/>
                  <a:gd name="T1" fmla="*/ 96 h 96"/>
                  <a:gd name="T2" fmla="*/ 155 w 166"/>
                  <a:gd name="T3" fmla="*/ 96 h 96"/>
                  <a:gd name="T4" fmla="*/ 166 w 166"/>
                  <a:gd name="T5" fmla="*/ 85 h 96"/>
                  <a:gd name="T6" fmla="*/ 155 w 166"/>
                  <a:gd name="T7" fmla="*/ 75 h 96"/>
                  <a:gd name="T8" fmla="*/ 153 w 166"/>
                  <a:gd name="T9" fmla="*/ 75 h 96"/>
                  <a:gd name="T10" fmla="*/ 114 w 166"/>
                  <a:gd name="T11" fmla="*/ 13 h 96"/>
                  <a:gd name="T12" fmla="*/ 109 w 166"/>
                  <a:gd name="T13" fmla="*/ 46 h 96"/>
                  <a:gd name="T14" fmla="*/ 103 w 166"/>
                  <a:gd name="T15" fmla="*/ 50 h 96"/>
                  <a:gd name="T16" fmla="*/ 102 w 166"/>
                  <a:gd name="T17" fmla="*/ 50 h 96"/>
                  <a:gd name="T18" fmla="*/ 98 w 166"/>
                  <a:gd name="T19" fmla="*/ 44 h 96"/>
                  <a:gd name="T20" fmla="*/ 105 w 166"/>
                  <a:gd name="T21" fmla="*/ 7 h 96"/>
                  <a:gd name="T22" fmla="*/ 93 w 166"/>
                  <a:gd name="T23" fmla="*/ 0 h 96"/>
                  <a:gd name="T24" fmla="*/ 73 w 166"/>
                  <a:gd name="T25" fmla="*/ 0 h 96"/>
                  <a:gd name="T26" fmla="*/ 61 w 166"/>
                  <a:gd name="T27" fmla="*/ 7 h 96"/>
                  <a:gd name="T28" fmla="*/ 68 w 166"/>
                  <a:gd name="T29" fmla="*/ 44 h 96"/>
                  <a:gd name="T30" fmla="*/ 64 w 166"/>
                  <a:gd name="T31" fmla="*/ 50 h 96"/>
                  <a:gd name="T32" fmla="*/ 63 w 166"/>
                  <a:gd name="T33" fmla="*/ 50 h 96"/>
                  <a:gd name="T34" fmla="*/ 57 w 166"/>
                  <a:gd name="T35" fmla="*/ 46 h 96"/>
                  <a:gd name="T36" fmla="*/ 52 w 166"/>
                  <a:gd name="T37" fmla="*/ 13 h 96"/>
                  <a:gd name="T38" fmla="*/ 13 w 166"/>
                  <a:gd name="T39" fmla="*/ 75 h 96"/>
                  <a:gd name="T40" fmla="*/ 11 w 166"/>
                  <a:gd name="T41" fmla="*/ 75 h 96"/>
                  <a:gd name="T42" fmla="*/ 0 w 166"/>
                  <a:gd name="T43" fmla="*/ 85 h 96"/>
                  <a:gd name="T44" fmla="*/ 11 w 166"/>
                  <a:gd name="T45"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6" h="96">
                    <a:moveTo>
                      <a:pt x="11" y="96"/>
                    </a:moveTo>
                    <a:cubicBezTo>
                      <a:pt x="155" y="96"/>
                      <a:pt x="155" y="96"/>
                      <a:pt x="155" y="96"/>
                    </a:cubicBezTo>
                    <a:cubicBezTo>
                      <a:pt x="161" y="96"/>
                      <a:pt x="166" y="91"/>
                      <a:pt x="166" y="85"/>
                    </a:cubicBezTo>
                    <a:cubicBezTo>
                      <a:pt x="166" y="80"/>
                      <a:pt x="161" y="75"/>
                      <a:pt x="155" y="75"/>
                    </a:cubicBezTo>
                    <a:cubicBezTo>
                      <a:pt x="153" y="75"/>
                      <a:pt x="153" y="75"/>
                      <a:pt x="153" y="75"/>
                    </a:cubicBezTo>
                    <a:cubicBezTo>
                      <a:pt x="153" y="48"/>
                      <a:pt x="137" y="25"/>
                      <a:pt x="114" y="13"/>
                    </a:cubicBezTo>
                    <a:cubicBezTo>
                      <a:pt x="109" y="46"/>
                      <a:pt x="109" y="46"/>
                      <a:pt x="109" y="46"/>
                    </a:cubicBezTo>
                    <a:cubicBezTo>
                      <a:pt x="108" y="48"/>
                      <a:pt x="106" y="50"/>
                      <a:pt x="103" y="50"/>
                    </a:cubicBezTo>
                    <a:cubicBezTo>
                      <a:pt x="103" y="50"/>
                      <a:pt x="103" y="50"/>
                      <a:pt x="102" y="50"/>
                    </a:cubicBezTo>
                    <a:cubicBezTo>
                      <a:pt x="100" y="50"/>
                      <a:pt x="98" y="47"/>
                      <a:pt x="98" y="44"/>
                    </a:cubicBezTo>
                    <a:cubicBezTo>
                      <a:pt x="105" y="7"/>
                      <a:pt x="105" y="7"/>
                      <a:pt x="105" y="7"/>
                    </a:cubicBezTo>
                    <a:cubicBezTo>
                      <a:pt x="102" y="3"/>
                      <a:pt x="98" y="0"/>
                      <a:pt x="93" y="0"/>
                    </a:cubicBezTo>
                    <a:cubicBezTo>
                      <a:pt x="73" y="0"/>
                      <a:pt x="73" y="0"/>
                      <a:pt x="73" y="0"/>
                    </a:cubicBezTo>
                    <a:cubicBezTo>
                      <a:pt x="68" y="0"/>
                      <a:pt x="64" y="3"/>
                      <a:pt x="61" y="7"/>
                    </a:cubicBezTo>
                    <a:cubicBezTo>
                      <a:pt x="68" y="44"/>
                      <a:pt x="68" y="44"/>
                      <a:pt x="68" y="44"/>
                    </a:cubicBezTo>
                    <a:cubicBezTo>
                      <a:pt x="68" y="47"/>
                      <a:pt x="66" y="50"/>
                      <a:pt x="64" y="50"/>
                    </a:cubicBezTo>
                    <a:cubicBezTo>
                      <a:pt x="63" y="50"/>
                      <a:pt x="63" y="50"/>
                      <a:pt x="63" y="50"/>
                    </a:cubicBezTo>
                    <a:cubicBezTo>
                      <a:pt x="60" y="50"/>
                      <a:pt x="58" y="48"/>
                      <a:pt x="57" y="46"/>
                    </a:cubicBezTo>
                    <a:cubicBezTo>
                      <a:pt x="52" y="13"/>
                      <a:pt x="52" y="13"/>
                      <a:pt x="52" y="13"/>
                    </a:cubicBezTo>
                    <a:cubicBezTo>
                      <a:pt x="29" y="25"/>
                      <a:pt x="13" y="48"/>
                      <a:pt x="13" y="75"/>
                    </a:cubicBezTo>
                    <a:cubicBezTo>
                      <a:pt x="11" y="75"/>
                      <a:pt x="11" y="75"/>
                      <a:pt x="11" y="75"/>
                    </a:cubicBezTo>
                    <a:cubicBezTo>
                      <a:pt x="5" y="75"/>
                      <a:pt x="0" y="80"/>
                      <a:pt x="0" y="85"/>
                    </a:cubicBezTo>
                    <a:cubicBezTo>
                      <a:pt x="0" y="91"/>
                      <a:pt x="5" y="96"/>
                      <a:pt x="11" y="96"/>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a:defRPr/>
                </a:pPr>
                <a:endParaRPr lang="en-GB" sz="1350" dirty="0">
                  <a:solidFill>
                    <a:prstClr val="black"/>
                  </a:solidFill>
                  <a:latin typeface="Calibri"/>
                </a:endParaRPr>
              </a:p>
            </p:txBody>
          </p:sp>
          <p:sp>
            <p:nvSpPr>
              <p:cNvPr id="15" name="Freeform 15">
                <a:extLst>
                  <a:ext uri="{FF2B5EF4-FFF2-40B4-BE49-F238E27FC236}">
                    <a16:creationId xmlns:a16="http://schemas.microsoft.com/office/drawing/2014/main" id="{BD3D45CA-E5E9-F60A-DA03-790960D8C6C9}"/>
                  </a:ext>
                </a:extLst>
              </p:cNvPr>
              <p:cNvSpPr>
                <a:spLocks/>
              </p:cNvSpPr>
              <p:nvPr/>
            </p:nvSpPr>
            <p:spPr bwMode="auto">
              <a:xfrm>
                <a:off x="2861321" y="3776948"/>
                <a:ext cx="102394" cy="167725"/>
              </a:xfrm>
              <a:custGeom>
                <a:avLst/>
                <a:gdLst>
                  <a:gd name="T0" fmla="*/ 51 w 68"/>
                  <a:gd name="T1" fmla="*/ 50 h 112"/>
                  <a:gd name="T2" fmla="*/ 34 w 68"/>
                  <a:gd name="T3" fmla="*/ 43 h 112"/>
                  <a:gd name="T4" fmla="*/ 27 w 68"/>
                  <a:gd name="T5" fmla="*/ 39 h 112"/>
                  <a:gd name="T6" fmla="*/ 27 w 68"/>
                  <a:gd name="T7" fmla="*/ 33 h 112"/>
                  <a:gd name="T8" fmla="*/ 32 w 68"/>
                  <a:gd name="T9" fmla="*/ 30 h 112"/>
                  <a:gd name="T10" fmla="*/ 40 w 68"/>
                  <a:gd name="T11" fmla="*/ 31 h 112"/>
                  <a:gd name="T12" fmla="*/ 46 w 68"/>
                  <a:gd name="T13" fmla="*/ 34 h 112"/>
                  <a:gd name="T14" fmla="*/ 49 w 68"/>
                  <a:gd name="T15" fmla="*/ 36 h 112"/>
                  <a:gd name="T16" fmla="*/ 52 w 68"/>
                  <a:gd name="T17" fmla="*/ 38 h 112"/>
                  <a:gd name="T18" fmla="*/ 63 w 68"/>
                  <a:gd name="T19" fmla="*/ 27 h 112"/>
                  <a:gd name="T20" fmla="*/ 65 w 68"/>
                  <a:gd name="T21" fmla="*/ 25 h 112"/>
                  <a:gd name="T22" fmla="*/ 62 w 68"/>
                  <a:gd name="T23" fmla="*/ 20 h 112"/>
                  <a:gd name="T24" fmla="*/ 55 w 68"/>
                  <a:gd name="T25" fmla="*/ 16 h 112"/>
                  <a:gd name="T26" fmla="*/ 42 w 68"/>
                  <a:gd name="T27" fmla="*/ 11 h 112"/>
                  <a:gd name="T28" fmla="*/ 41 w 68"/>
                  <a:gd name="T29" fmla="*/ 1 h 112"/>
                  <a:gd name="T30" fmla="*/ 28 w 68"/>
                  <a:gd name="T31" fmla="*/ 0 h 112"/>
                  <a:gd name="T32" fmla="*/ 26 w 68"/>
                  <a:gd name="T33" fmla="*/ 3 h 112"/>
                  <a:gd name="T34" fmla="*/ 16 w 68"/>
                  <a:gd name="T35" fmla="*/ 14 h 112"/>
                  <a:gd name="T36" fmla="*/ 5 w 68"/>
                  <a:gd name="T37" fmla="*/ 26 h 112"/>
                  <a:gd name="T38" fmla="*/ 5 w 68"/>
                  <a:gd name="T39" fmla="*/ 44 h 112"/>
                  <a:gd name="T40" fmla="*/ 19 w 68"/>
                  <a:gd name="T41" fmla="*/ 59 h 112"/>
                  <a:gd name="T42" fmla="*/ 36 w 68"/>
                  <a:gd name="T43" fmla="*/ 65 h 112"/>
                  <a:gd name="T44" fmla="*/ 43 w 68"/>
                  <a:gd name="T45" fmla="*/ 70 h 112"/>
                  <a:gd name="T46" fmla="*/ 44 w 68"/>
                  <a:gd name="T47" fmla="*/ 76 h 112"/>
                  <a:gd name="T48" fmla="*/ 39 w 68"/>
                  <a:gd name="T49" fmla="*/ 81 h 112"/>
                  <a:gd name="T50" fmla="*/ 28 w 68"/>
                  <a:gd name="T51" fmla="*/ 80 h 112"/>
                  <a:gd name="T52" fmla="*/ 18 w 68"/>
                  <a:gd name="T53" fmla="*/ 74 h 112"/>
                  <a:gd name="T54" fmla="*/ 14 w 68"/>
                  <a:gd name="T55" fmla="*/ 71 h 112"/>
                  <a:gd name="T56" fmla="*/ 11 w 68"/>
                  <a:gd name="T57" fmla="*/ 72 h 112"/>
                  <a:gd name="T58" fmla="*/ 0 w 68"/>
                  <a:gd name="T59" fmla="*/ 84 h 112"/>
                  <a:gd name="T60" fmla="*/ 1 w 68"/>
                  <a:gd name="T61" fmla="*/ 86 h 112"/>
                  <a:gd name="T62" fmla="*/ 1 w 68"/>
                  <a:gd name="T63" fmla="*/ 86 h 112"/>
                  <a:gd name="T64" fmla="*/ 2 w 68"/>
                  <a:gd name="T65" fmla="*/ 87 h 112"/>
                  <a:gd name="T66" fmla="*/ 8 w 68"/>
                  <a:gd name="T67" fmla="*/ 93 h 112"/>
                  <a:gd name="T68" fmla="*/ 26 w 68"/>
                  <a:gd name="T69" fmla="*/ 101 h 112"/>
                  <a:gd name="T70" fmla="*/ 28 w 68"/>
                  <a:gd name="T71" fmla="*/ 112 h 112"/>
                  <a:gd name="T72" fmla="*/ 42 w 68"/>
                  <a:gd name="T73" fmla="*/ 109 h 112"/>
                  <a:gd name="T74" fmla="*/ 53 w 68"/>
                  <a:gd name="T75" fmla="*/ 97 h 112"/>
                  <a:gd name="T76" fmla="*/ 66 w 68"/>
                  <a:gd name="T77" fmla="*/ 83 h 112"/>
                  <a:gd name="T78" fmla="*/ 66 w 68"/>
                  <a:gd name="T79" fmla="*/ 6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 h="112">
                    <a:moveTo>
                      <a:pt x="60" y="55"/>
                    </a:moveTo>
                    <a:cubicBezTo>
                      <a:pt x="58" y="53"/>
                      <a:pt x="55" y="51"/>
                      <a:pt x="51" y="50"/>
                    </a:cubicBezTo>
                    <a:cubicBezTo>
                      <a:pt x="48" y="48"/>
                      <a:pt x="44" y="47"/>
                      <a:pt x="39" y="45"/>
                    </a:cubicBezTo>
                    <a:cubicBezTo>
                      <a:pt x="37" y="44"/>
                      <a:pt x="35" y="44"/>
                      <a:pt x="34" y="43"/>
                    </a:cubicBezTo>
                    <a:cubicBezTo>
                      <a:pt x="32" y="43"/>
                      <a:pt x="31" y="42"/>
                      <a:pt x="30" y="41"/>
                    </a:cubicBezTo>
                    <a:cubicBezTo>
                      <a:pt x="28" y="41"/>
                      <a:pt x="28" y="40"/>
                      <a:pt x="27" y="39"/>
                    </a:cubicBezTo>
                    <a:cubicBezTo>
                      <a:pt x="27" y="38"/>
                      <a:pt x="26" y="37"/>
                      <a:pt x="26" y="36"/>
                    </a:cubicBezTo>
                    <a:cubicBezTo>
                      <a:pt x="26" y="35"/>
                      <a:pt x="27" y="34"/>
                      <a:pt x="27" y="33"/>
                    </a:cubicBezTo>
                    <a:cubicBezTo>
                      <a:pt x="28" y="32"/>
                      <a:pt x="28" y="32"/>
                      <a:pt x="29" y="31"/>
                    </a:cubicBezTo>
                    <a:cubicBezTo>
                      <a:pt x="30" y="31"/>
                      <a:pt x="31" y="31"/>
                      <a:pt x="32" y="30"/>
                    </a:cubicBezTo>
                    <a:cubicBezTo>
                      <a:pt x="33" y="30"/>
                      <a:pt x="35" y="30"/>
                      <a:pt x="36" y="30"/>
                    </a:cubicBezTo>
                    <a:cubicBezTo>
                      <a:pt x="37" y="30"/>
                      <a:pt x="38" y="30"/>
                      <a:pt x="40" y="31"/>
                    </a:cubicBezTo>
                    <a:cubicBezTo>
                      <a:pt x="41" y="31"/>
                      <a:pt x="42" y="31"/>
                      <a:pt x="43" y="32"/>
                    </a:cubicBezTo>
                    <a:cubicBezTo>
                      <a:pt x="44" y="33"/>
                      <a:pt x="45" y="33"/>
                      <a:pt x="46" y="34"/>
                    </a:cubicBezTo>
                    <a:cubicBezTo>
                      <a:pt x="47" y="35"/>
                      <a:pt x="48" y="35"/>
                      <a:pt x="49" y="36"/>
                    </a:cubicBezTo>
                    <a:cubicBezTo>
                      <a:pt x="49" y="36"/>
                      <a:pt x="49" y="36"/>
                      <a:pt x="49" y="36"/>
                    </a:cubicBezTo>
                    <a:cubicBezTo>
                      <a:pt x="50" y="37"/>
                      <a:pt x="50" y="37"/>
                      <a:pt x="51" y="38"/>
                    </a:cubicBezTo>
                    <a:cubicBezTo>
                      <a:pt x="51" y="38"/>
                      <a:pt x="52" y="38"/>
                      <a:pt x="52" y="38"/>
                    </a:cubicBezTo>
                    <a:cubicBezTo>
                      <a:pt x="53" y="38"/>
                      <a:pt x="54" y="38"/>
                      <a:pt x="54" y="37"/>
                    </a:cubicBezTo>
                    <a:cubicBezTo>
                      <a:pt x="63" y="27"/>
                      <a:pt x="63" y="27"/>
                      <a:pt x="63" y="27"/>
                    </a:cubicBezTo>
                    <a:cubicBezTo>
                      <a:pt x="64" y="27"/>
                      <a:pt x="64" y="26"/>
                      <a:pt x="65" y="26"/>
                    </a:cubicBezTo>
                    <a:cubicBezTo>
                      <a:pt x="65" y="26"/>
                      <a:pt x="65" y="25"/>
                      <a:pt x="65" y="25"/>
                    </a:cubicBezTo>
                    <a:cubicBezTo>
                      <a:pt x="65" y="24"/>
                      <a:pt x="65" y="23"/>
                      <a:pt x="64" y="23"/>
                    </a:cubicBezTo>
                    <a:cubicBezTo>
                      <a:pt x="64" y="22"/>
                      <a:pt x="63" y="21"/>
                      <a:pt x="62" y="20"/>
                    </a:cubicBezTo>
                    <a:cubicBezTo>
                      <a:pt x="61" y="20"/>
                      <a:pt x="60" y="19"/>
                      <a:pt x="59" y="18"/>
                    </a:cubicBezTo>
                    <a:cubicBezTo>
                      <a:pt x="58" y="17"/>
                      <a:pt x="56" y="16"/>
                      <a:pt x="55" y="16"/>
                    </a:cubicBezTo>
                    <a:cubicBezTo>
                      <a:pt x="53" y="14"/>
                      <a:pt x="51" y="13"/>
                      <a:pt x="49" y="13"/>
                    </a:cubicBezTo>
                    <a:cubicBezTo>
                      <a:pt x="47" y="12"/>
                      <a:pt x="44" y="11"/>
                      <a:pt x="42" y="11"/>
                    </a:cubicBezTo>
                    <a:cubicBezTo>
                      <a:pt x="42" y="3"/>
                      <a:pt x="42" y="3"/>
                      <a:pt x="42" y="3"/>
                    </a:cubicBezTo>
                    <a:cubicBezTo>
                      <a:pt x="42" y="2"/>
                      <a:pt x="42" y="2"/>
                      <a:pt x="41" y="1"/>
                    </a:cubicBezTo>
                    <a:cubicBezTo>
                      <a:pt x="41" y="1"/>
                      <a:pt x="40" y="0"/>
                      <a:pt x="39" y="0"/>
                    </a:cubicBezTo>
                    <a:cubicBezTo>
                      <a:pt x="28" y="0"/>
                      <a:pt x="28" y="0"/>
                      <a:pt x="28" y="0"/>
                    </a:cubicBezTo>
                    <a:cubicBezTo>
                      <a:pt x="27" y="0"/>
                      <a:pt x="27" y="1"/>
                      <a:pt x="26" y="1"/>
                    </a:cubicBezTo>
                    <a:cubicBezTo>
                      <a:pt x="26" y="2"/>
                      <a:pt x="26" y="2"/>
                      <a:pt x="26" y="3"/>
                    </a:cubicBezTo>
                    <a:cubicBezTo>
                      <a:pt x="26" y="11"/>
                      <a:pt x="26" y="11"/>
                      <a:pt x="26" y="11"/>
                    </a:cubicBezTo>
                    <a:cubicBezTo>
                      <a:pt x="22" y="12"/>
                      <a:pt x="19" y="13"/>
                      <a:pt x="16" y="14"/>
                    </a:cubicBezTo>
                    <a:cubicBezTo>
                      <a:pt x="14" y="16"/>
                      <a:pt x="11" y="18"/>
                      <a:pt x="9" y="20"/>
                    </a:cubicBezTo>
                    <a:cubicBezTo>
                      <a:pt x="7" y="22"/>
                      <a:pt x="6" y="24"/>
                      <a:pt x="5" y="26"/>
                    </a:cubicBezTo>
                    <a:cubicBezTo>
                      <a:pt x="4" y="29"/>
                      <a:pt x="3" y="32"/>
                      <a:pt x="3" y="35"/>
                    </a:cubicBezTo>
                    <a:cubicBezTo>
                      <a:pt x="3" y="38"/>
                      <a:pt x="4" y="42"/>
                      <a:pt x="5" y="44"/>
                    </a:cubicBezTo>
                    <a:cubicBezTo>
                      <a:pt x="6" y="47"/>
                      <a:pt x="8" y="50"/>
                      <a:pt x="11" y="52"/>
                    </a:cubicBezTo>
                    <a:cubicBezTo>
                      <a:pt x="13" y="55"/>
                      <a:pt x="16" y="57"/>
                      <a:pt x="19" y="59"/>
                    </a:cubicBezTo>
                    <a:cubicBezTo>
                      <a:pt x="23" y="60"/>
                      <a:pt x="27" y="62"/>
                      <a:pt x="32" y="64"/>
                    </a:cubicBezTo>
                    <a:cubicBezTo>
                      <a:pt x="33" y="64"/>
                      <a:pt x="34" y="65"/>
                      <a:pt x="36" y="65"/>
                    </a:cubicBezTo>
                    <a:cubicBezTo>
                      <a:pt x="37" y="66"/>
                      <a:pt x="39" y="66"/>
                      <a:pt x="40" y="67"/>
                    </a:cubicBezTo>
                    <a:cubicBezTo>
                      <a:pt x="41" y="68"/>
                      <a:pt x="42" y="69"/>
                      <a:pt x="43" y="70"/>
                    </a:cubicBezTo>
                    <a:cubicBezTo>
                      <a:pt x="44" y="71"/>
                      <a:pt x="45" y="72"/>
                      <a:pt x="45" y="73"/>
                    </a:cubicBezTo>
                    <a:cubicBezTo>
                      <a:pt x="45" y="74"/>
                      <a:pt x="45" y="75"/>
                      <a:pt x="44" y="76"/>
                    </a:cubicBezTo>
                    <a:cubicBezTo>
                      <a:pt x="44" y="77"/>
                      <a:pt x="43" y="78"/>
                      <a:pt x="43" y="79"/>
                    </a:cubicBezTo>
                    <a:cubicBezTo>
                      <a:pt x="42" y="80"/>
                      <a:pt x="41" y="80"/>
                      <a:pt x="39" y="81"/>
                    </a:cubicBezTo>
                    <a:cubicBezTo>
                      <a:pt x="38" y="81"/>
                      <a:pt x="36" y="81"/>
                      <a:pt x="34" y="81"/>
                    </a:cubicBezTo>
                    <a:cubicBezTo>
                      <a:pt x="32" y="81"/>
                      <a:pt x="30" y="81"/>
                      <a:pt x="28" y="80"/>
                    </a:cubicBezTo>
                    <a:cubicBezTo>
                      <a:pt x="26" y="79"/>
                      <a:pt x="24" y="78"/>
                      <a:pt x="22" y="77"/>
                    </a:cubicBezTo>
                    <a:cubicBezTo>
                      <a:pt x="21" y="76"/>
                      <a:pt x="19" y="75"/>
                      <a:pt x="18" y="74"/>
                    </a:cubicBezTo>
                    <a:cubicBezTo>
                      <a:pt x="17" y="73"/>
                      <a:pt x="16" y="73"/>
                      <a:pt x="16" y="72"/>
                    </a:cubicBezTo>
                    <a:cubicBezTo>
                      <a:pt x="15" y="72"/>
                      <a:pt x="15" y="71"/>
                      <a:pt x="14" y="71"/>
                    </a:cubicBezTo>
                    <a:cubicBezTo>
                      <a:pt x="14" y="71"/>
                      <a:pt x="14" y="71"/>
                      <a:pt x="13" y="71"/>
                    </a:cubicBezTo>
                    <a:cubicBezTo>
                      <a:pt x="13" y="71"/>
                      <a:pt x="12" y="71"/>
                      <a:pt x="11" y="72"/>
                    </a:cubicBezTo>
                    <a:cubicBezTo>
                      <a:pt x="1" y="81"/>
                      <a:pt x="1" y="81"/>
                      <a:pt x="1" y="81"/>
                    </a:cubicBezTo>
                    <a:cubicBezTo>
                      <a:pt x="0" y="82"/>
                      <a:pt x="0" y="83"/>
                      <a:pt x="0" y="84"/>
                    </a:cubicBezTo>
                    <a:cubicBezTo>
                      <a:pt x="0" y="84"/>
                      <a:pt x="0" y="85"/>
                      <a:pt x="1" y="86"/>
                    </a:cubicBezTo>
                    <a:cubicBezTo>
                      <a:pt x="1" y="86"/>
                      <a:pt x="1" y="86"/>
                      <a:pt x="1" y="86"/>
                    </a:cubicBezTo>
                    <a:cubicBezTo>
                      <a:pt x="1" y="86"/>
                      <a:pt x="1" y="86"/>
                      <a:pt x="1" y="86"/>
                    </a:cubicBezTo>
                    <a:cubicBezTo>
                      <a:pt x="1" y="86"/>
                      <a:pt x="1" y="86"/>
                      <a:pt x="1" y="86"/>
                    </a:cubicBezTo>
                    <a:cubicBezTo>
                      <a:pt x="1" y="86"/>
                      <a:pt x="1" y="86"/>
                      <a:pt x="1" y="86"/>
                    </a:cubicBezTo>
                    <a:cubicBezTo>
                      <a:pt x="2" y="87"/>
                      <a:pt x="2" y="87"/>
                      <a:pt x="2" y="87"/>
                    </a:cubicBezTo>
                    <a:cubicBezTo>
                      <a:pt x="2" y="87"/>
                      <a:pt x="3" y="88"/>
                      <a:pt x="4" y="89"/>
                    </a:cubicBezTo>
                    <a:cubicBezTo>
                      <a:pt x="5" y="90"/>
                      <a:pt x="7" y="92"/>
                      <a:pt x="8" y="93"/>
                    </a:cubicBezTo>
                    <a:cubicBezTo>
                      <a:pt x="11" y="95"/>
                      <a:pt x="14" y="96"/>
                      <a:pt x="16" y="98"/>
                    </a:cubicBezTo>
                    <a:cubicBezTo>
                      <a:pt x="19" y="99"/>
                      <a:pt x="22" y="100"/>
                      <a:pt x="26" y="101"/>
                    </a:cubicBezTo>
                    <a:cubicBezTo>
                      <a:pt x="26" y="109"/>
                      <a:pt x="26" y="109"/>
                      <a:pt x="26" y="109"/>
                    </a:cubicBezTo>
                    <a:cubicBezTo>
                      <a:pt x="26" y="111"/>
                      <a:pt x="26" y="112"/>
                      <a:pt x="28" y="112"/>
                    </a:cubicBezTo>
                    <a:cubicBezTo>
                      <a:pt x="39" y="112"/>
                      <a:pt x="39" y="112"/>
                      <a:pt x="39" y="112"/>
                    </a:cubicBezTo>
                    <a:cubicBezTo>
                      <a:pt x="41" y="112"/>
                      <a:pt x="42" y="111"/>
                      <a:pt x="42" y="109"/>
                    </a:cubicBezTo>
                    <a:cubicBezTo>
                      <a:pt x="42" y="101"/>
                      <a:pt x="42" y="101"/>
                      <a:pt x="42" y="101"/>
                    </a:cubicBezTo>
                    <a:cubicBezTo>
                      <a:pt x="46" y="100"/>
                      <a:pt x="50" y="99"/>
                      <a:pt x="53" y="97"/>
                    </a:cubicBezTo>
                    <a:cubicBezTo>
                      <a:pt x="56" y="96"/>
                      <a:pt x="59" y="94"/>
                      <a:pt x="61" y="91"/>
                    </a:cubicBezTo>
                    <a:cubicBezTo>
                      <a:pt x="63" y="89"/>
                      <a:pt x="65" y="86"/>
                      <a:pt x="66" y="83"/>
                    </a:cubicBezTo>
                    <a:cubicBezTo>
                      <a:pt x="68" y="80"/>
                      <a:pt x="68" y="77"/>
                      <a:pt x="68" y="73"/>
                    </a:cubicBezTo>
                    <a:cubicBezTo>
                      <a:pt x="68" y="69"/>
                      <a:pt x="68" y="65"/>
                      <a:pt x="66" y="62"/>
                    </a:cubicBezTo>
                    <a:cubicBezTo>
                      <a:pt x="65" y="60"/>
                      <a:pt x="63" y="57"/>
                      <a:pt x="60" y="55"/>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a:defRPr/>
                </a:pPr>
                <a:endParaRPr lang="en-GB" sz="1350" dirty="0">
                  <a:solidFill>
                    <a:prstClr val="black"/>
                  </a:solidFill>
                  <a:latin typeface="Calibri"/>
                </a:endParaRPr>
              </a:p>
            </p:txBody>
          </p:sp>
        </p:grpSp>
      </p:grpSp>
      <p:sp>
        <p:nvSpPr>
          <p:cNvPr id="16" name="Title 2">
            <a:extLst>
              <a:ext uri="{FF2B5EF4-FFF2-40B4-BE49-F238E27FC236}">
                <a16:creationId xmlns:a16="http://schemas.microsoft.com/office/drawing/2014/main" id="{DB0E01DF-1A04-F9E7-564D-36290167FD72}"/>
              </a:ext>
            </a:extLst>
          </p:cNvPr>
          <p:cNvSpPr>
            <a:spLocks noGrp="1"/>
          </p:cNvSpPr>
          <p:nvPr>
            <p:ph type="title"/>
          </p:nvPr>
        </p:nvSpPr>
        <p:spPr>
          <a:xfrm>
            <a:off x="1785939" y="409246"/>
            <a:ext cx="8458200" cy="625855"/>
          </a:xfrm>
          <a:noFill/>
          <a:extLst>
            <a:ext uri="{909E8E84-426E-40DD-AFC4-6F175D3DCCD1}">
              <a14:hiddenFill xmlns:a14="http://schemas.microsoft.com/office/drawing/2010/main">
                <a:solidFill>
                  <a:srgbClr val="BBE0E3"/>
                </a:solidFill>
              </a14:hiddenFill>
            </a:ext>
          </a:extLst>
        </p:spPr>
        <p:txBody>
          <a:bodyPr>
            <a:normAutofit/>
          </a:bodyPr>
          <a:lstStyle/>
          <a:p>
            <a:pPr defTabSz="685800">
              <a:lnSpc>
                <a:spcPct val="110000"/>
              </a:lnSpc>
              <a:spcBef>
                <a:spcPts val="750"/>
              </a:spcBef>
              <a:spcAft>
                <a:spcPts val="450"/>
              </a:spcAft>
            </a:pPr>
            <a:r>
              <a:rPr lang="en-US" sz="3600" dirty="0">
                <a:solidFill>
                  <a:schemeClr val="bg1"/>
                </a:solidFill>
                <a:ea typeface="+mn-ea"/>
                <a:cs typeface="Segoe UI" panose="020B0502040204020203" pitchFamily="34" charset="0"/>
              </a:rPr>
              <a:t>Worker’s Compensation Trends to Watch</a:t>
            </a:r>
          </a:p>
        </p:txBody>
      </p:sp>
      <p:pic>
        <p:nvPicPr>
          <p:cNvPr id="1026" name="Picture 2" descr="Torian Workers' Compensation Tips for Reducing Claims - Desktop">
            <a:extLst>
              <a:ext uri="{FF2B5EF4-FFF2-40B4-BE49-F238E27FC236}">
                <a16:creationId xmlns:a16="http://schemas.microsoft.com/office/drawing/2014/main" id="{3ADEC221-0B8B-67FB-746C-1D71E43AE5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379" y="2709349"/>
            <a:ext cx="4592749" cy="3582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17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22215-B81A-5594-F60A-D35BB8119DFD}"/>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D3DDAA6A-E0C8-62E2-FB3B-ACFFDEB81C05}"/>
              </a:ext>
            </a:extLst>
          </p:cNvPr>
          <p:cNvSpPr/>
          <p:nvPr/>
        </p:nvSpPr>
        <p:spPr>
          <a:xfrm>
            <a:off x="1481911" y="181956"/>
            <a:ext cx="9144000" cy="1006764"/>
          </a:xfrm>
          <a:prstGeom prst="rect">
            <a:avLst/>
          </a:prstGeom>
          <a:solidFill>
            <a:schemeClr val="tx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itle 2">
            <a:extLst>
              <a:ext uri="{FF2B5EF4-FFF2-40B4-BE49-F238E27FC236}">
                <a16:creationId xmlns:a16="http://schemas.microsoft.com/office/drawing/2014/main" id="{96307895-748A-DC41-8674-00B4CBE32F78}"/>
              </a:ext>
            </a:extLst>
          </p:cNvPr>
          <p:cNvSpPr>
            <a:spLocks noGrp="1"/>
          </p:cNvSpPr>
          <p:nvPr>
            <p:ph type="title"/>
          </p:nvPr>
        </p:nvSpPr>
        <p:spPr>
          <a:xfrm>
            <a:off x="1880616" y="247722"/>
            <a:ext cx="8458200" cy="625855"/>
          </a:xfrm>
        </p:spPr>
        <p:txBody>
          <a:bodyPr>
            <a:normAutofit/>
          </a:bodyPr>
          <a:lstStyle/>
          <a:p>
            <a:r>
              <a:rPr lang="en-US" sz="3200" dirty="0">
                <a:solidFill>
                  <a:schemeClr val="bg1"/>
                </a:solidFill>
              </a:rPr>
              <a:t>Auto Liability</a:t>
            </a:r>
          </a:p>
        </p:txBody>
      </p:sp>
      <p:grpSp>
        <p:nvGrpSpPr>
          <p:cNvPr id="169" name="Group 168">
            <a:extLst>
              <a:ext uri="{FF2B5EF4-FFF2-40B4-BE49-F238E27FC236}">
                <a16:creationId xmlns:a16="http://schemas.microsoft.com/office/drawing/2014/main" id="{F7F5D920-8B13-F8EF-2F09-367266768EFA}"/>
              </a:ext>
            </a:extLst>
          </p:cNvPr>
          <p:cNvGrpSpPr/>
          <p:nvPr/>
        </p:nvGrpSpPr>
        <p:grpSpPr>
          <a:xfrm>
            <a:off x="664597" y="247722"/>
            <a:ext cx="609031" cy="625855"/>
            <a:chOff x="4657741" y="1668780"/>
            <a:chExt cx="549298" cy="549298"/>
          </a:xfrm>
        </p:grpSpPr>
        <p:sp>
          <p:nvSpPr>
            <p:cNvPr id="87" name="Oval 86">
              <a:extLst>
                <a:ext uri="{FF2B5EF4-FFF2-40B4-BE49-F238E27FC236}">
                  <a16:creationId xmlns:a16="http://schemas.microsoft.com/office/drawing/2014/main" id="{9D087B0E-D825-66D2-20F7-D2B896E18FFB}"/>
                </a:ext>
              </a:extLst>
            </p:cNvPr>
            <p:cNvSpPr/>
            <p:nvPr/>
          </p:nvSpPr>
          <p:spPr>
            <a:xfrm>
              <a:off x="4657741" y="1668780"/>
              <a:ext cx="549298" cy="54929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a:endParaRPr>
            </a:p>
          </p:txBody>
        </p:sp>
        <p:sp>
          <p:nvSpPr>
            <p:cNvPr id="166" name="Freeform 8">
              <a:extLst>
                <a:ext uri="{FF2B5EF4-FFF2-40B4-BE49-F238E27FC236}">
                  <a16:creationId xmlns:a16="http://schemas.microsoft.com/office/drawing/2014/main" id="{9334D39A-45CF-FF60-D941-1C0B95755DF4}"/>
                </a:ext>
              </a:extLst>
            </p:cNvPr>
            <p:cNvSpPr>
              <a:spLocks noEditPoints="1"/>
            </p:cNvSpPr>
            <p:nvPr/>
          </p:nvSpPr>
          <p:spPr bwMode="auto">
            <a:xfrm>
              <a:off x="4768905" y="1808907"/>
              <a:ext cx="326970" cy="269044"/>
            </a:xfrm>
            <a:custGeom>
              <a:avLst/>
              <a:gdLst>
                <a:gd name="T0" fmla="*/ 400 w 400"/>
                <a:gd name="T1" fmla="*/ 110 h 328"/>
                <a:gd name="T2" fmla="*/ 378 w 400"/>
                <a:gd name="T3" fmla="*/ 88 h 328"/>
                <a:gd name="T4" fmla="*/ 352 w 400"/>
                <a:gd name="T5" fmla="*/ 88 h 328"/>
                <a:gd name="T6" fmla="*/ 333 w 400"/>
                <a:gd name="T7" fmla="*/ 38 h 328"/>
                <a:gd name="T8" fmla="*/ 301 w 400"/>
                <a:gd name="T9" fmla="*/ 9 h 328"/>
                <a:gd name="T10" fmla="*/ 200 w 400"/>
                <a:gd name="T11" fmla="*/ 0 h 328"/>
                <a:gd name="T12" fmla="*/ 99 w 400"/>
                <a:gd name="T13" fmla="*/ 9 h 328"/>
                <a:gd name="T14" fmla="*/ 67 w 400"/>
                <a:gd name="T15" fmla="*/ 38 h 328"/>
                <a:gd name="T16" fmla="*/ 48 w 400"/>
                <a:gd name="T17" fmla="*/ 88 h 328"/>
                <a:gd name="T18" fmla="*/ 22 w 400"/>
                <a:gd name="T19" fmla="*/ 88 h 328"/>
                <a:gd name="T20" fmla="*/ 0 w 400"/>
                <a:gd name="T21" fmla="*/ 110 h 328"/>
                <a:gd name="T22" fmla="*/ 22 w 400"/>
                <a:gd name="T23" fmla="*/ 132 h 328"/>
                <a:gd name="T24" fmla="*/ 31 w 400"/>
                <a:gd name="T25" fmla="*/ 132 h 328"/>
                <a:gd name="T26" fmla="*/ 25 w 400"/>
                <a:gd name="T27" fmla="*/ 150 h 328"/>
                <a:gd name="T28" fmla="*/ 16 w 400"/>
                <a:gd name="T29" fmla="*/ 196 h 328"/>
                <a:gd name="T30" fmla="*/ 16 w 400"/>
                <a:gd name="T31" fmla="*/ 300 h 328"/>
                <a:gd name="T32" fmla="*/ 44 w 400"/>
                <a:gd name="T33" fmla="*/ 328 h 328"/>
                <a:gd name="T34" fmla="*/ 72 w 400"/>
                <a:gd name="T35" fmla="*/ 300 h 328"/>
                <a:gd name="T36" fmla="*/ 72 w 400"/>
                <a:gd name="T37" fmla="*/ 284 h 328"/>
                <a:gd name="T38" fmla="*/ 328 w 400"/>
                <a:gd name="T39" fmla="*/ 284 h 328"/>
                <a:gd name="T40" fmla="*/ 328 w 400"/>
                <a:gd name="T41" fmla="*/ 300 h 328"/>
                <a:gd name="T42" fmla="*/ 356 w 400"/>
                <a:gd name="T43" fmla="*/ 328 h 328"/>
                <a:gd name="T44" fmla="*/ 384 w 400"/>
                <a:gd name="T45" fmla="*/ 300 h 328"/>
                <a:gd name="T46" fmla="*/ 384 w 400"/>
                <a:gd name="T47" fmla="*/ 196 h 328"/>
                <a:gd name="T48" fmla="*/ 375 w 400"/>
                <a:gd name="T49" fmla="*/ 150 h 328"/>
                <a:gd name="T50" fmla="*/ 369 w 400"/>
                <a:gd name="T51" fmla="*/ 132 h 328"/>
                <a:gd name="T52" fmla="*/ 378 w 400"/>
                <a:gd name="T53" fmla="*/ 132 h 328"/>
                <a:gd name="T54" fmla="*/ 400 w 400"/>
                <a:gd name="T55" fmla="*/ 110 h 328"/>
                <a:gd name="T56" fmla="*/ 71 w 400"/>
                <a:gd name="T57" fmla="*/ 116 h 328"/>
                <a:gd name="T58" fmla="*/ 93 w 400"/>
                <a:gd name="T59" fmla="*/ 56 h 328"/>
                <a:gd name="T60" fmla="*/ 104 w 400"/>
                <a:gd name="T61" fmla="*/ 48 h 328"/>
                <a:gd name="T62" fmla="*/ 296 w 400"/>
                <a:gd name="T63" fmla="*/ 48 h 328"/>
                <a:gd name="T64" fmla="*/ 307 w 400"/>
                <a:gd name="T65" fmla="*/ 56 h 328"/>
                <a:gd name="T66" fmla="*/ 329 w 400"/>
                <a:gd name="T67" fmla="*/ 116 h 328"/>
                <a:gd name="T68" fmla="*/ 324 w 400"/>
                <a:gd name="T69" fmla="*/ 124 h 328"/>
                <a:gd name="T70" fmla="*/ 76 w 400"/>
                <a:gd name="T71" fmla="*/ 124 h 328"/>
                <a:gd name="T72" fmla="*/ 71 w 400"/>
                <a:gd name="T73" fmla="*/ 116 h 328"/>
                <a:gd name="T74" fmla="*/ 70 w 400"/>
                <a:gd name="T75" fmla="*/ 216 h 328"/>
                <a:gd name="T76" fmla="*/ 48 w 400"/>
                <a:gd name="T77" fmla="*/ 194 h 328"/>
                <a:gd name="T78" fmla="*/ 70 w 400"/>
                <a:gd name="T79" fmla="*/ 172 h 328"/>
                <a:gd name="T80" fmla="*/ 92 w 400"/>
                <a:gd name="T81" fmla="*/ 194 h 328"/>
                <a:gd name="T82" fmla="*/ 70 w 400"/>
                <a:gd name="T83" fmla="*/ 216 h 328"/>
                <a:gd name="T84" fmla="*/ 330 w 400"/>
                <a:gd name="T85" fmla="*/ 216 h 328"/>
                <a:gd name="T86" fmla="*/ 308 w 400"/>
                <a:gd name="T87" fmla="*/ 194 h 328"/>
                <a:gd name="T88" fmla="*/ 330 w 400"/>
                <a:gd name="T89" fmla="*/ 172 h 328"/>
                <a:gd name="T90" fmla="*/ 352 w 400"/>
                <a:gd name="T91" fmla="*/ 194 h 328"/>
                <a:gd name="T92" fmla="*/ 330 w 400"/>
                <a:gd name="T93" fmla="*/ 21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0" h="328">
                  <a:moveTo>
                    <a:pt x="400" y="110"/>
                  </a:moveTo>
                  <a:cubicBezTo>
                    <a:pt x="400" y="98"/>
                    <a:pt x="390" y="88"/>
                    <a:pt x="378" y="88"/>
                  </a:cubicBezTo>
                  <a:cubicBezTo>
                    <a:pt x="352" y="88"/>
                    <a:pt x="352" y="88"/>
                    <a:pt x="352" y="88"/>
                  </a:cubicBezTo>
                  <a:cubicBezTo>
                    <a:pt x="333" y="38"/>
                    <a:pt x="333" y="38"/>
                    <a:pt x="333" y="38"/>
                  </a:cubicBezTo>
                  <a:cubicBezTo>
                    <a:pt x="328" y="26"/>
                    <a:pt x="314" y="13"/>
                    <a:pt x="301" y="9"/>
                  </a:cubicBezTo>
                  <a:cubicBezTo>
                    <a:pt x="301" y="9"/>
                    <a:pt x="268" y="0"/>
                    <a:pt x="200" y="0"/>
                  </a:cubicBezTo>
                  <a:cubicBezTo>
                    <a:pt x="132" y="0"/>
                    <a:pt x="99" y="9"/>
                    <a:pt x="99" y="9"/>
                  </a:cubicBezTo>
                  <a:cubicBezTo>
                    <a:pt x="86" y="13"/>
                    <a:pt x="72" y="26"/>
                    <a:pt x="67" y="38"/>
                  </a:cubicBezTo>
                  <a:cubicBezTo>
                    <a:pt x="48" y="88"/>
                    <a:pt x="48" y="88"/>
                    <a:pt x="48" y="88"/>
                  </a:cubicBezTo>
                  <a:cubicBezTo>
                    <a:pt x="22" y="88"/>
                    <a:pt x="22" y="88"/>
                    <a:pt x="22" y="88"/>
                  </a:cubicBezTo>
                  <a:cubicBezTo>
                    <a:pt x="10" y="88"/>
                    <a:pt x="0" y="98"/>
                    <a:pt x="0" y="110"/>
                  </a:cubicBezTo>
                  <a:cubicBezTo>
                    <a:pt x="0" y="122"/>
                    <a:pt x="10" y="132"/>
                    <a:pt x="22" y="132"/>
                  </a:cubicBezTo>
                  <a:cubicBezTo>
                    <a:pt x="31" y="132"/>
                    <a:pt x="31" y="132"/>
                    <a:pt x="31" y="132"/>
                  </a:cubicBezTo>
                  <a:cubicBezTo>
                    <a:pt x="25" y="150"/>
                    <a:pt x="25" y="150"/>
                    <a:pt x="25" y="150"/>
                  </a:cubicBezTo>
                  <a:cubicBezTo>
                    <a:pt x="20" y="162"/>
                    <a:pt x="16" y="183"/>
                    <a:pt x="16" y="196"/>
                  </a:cubicBezTo>
                  <a:cubicBezTo>
                    <a:pt x="16" y="300"/>
                    <a:pt x="16" y="300"/>
                    <a:pt x="16" y="300"/>
                  </a:cubicBezTo>
                  <a:cubicBezTo>
                    <a:pt x="16" y="315"/>
                    <a:pt x="29" y="328"/>
                    <a:pt x="44" y="328"/>
                  </a:cubicBezTo>
                  <a:cubicBezTo>
                    <a:pt x="59" y="328"/>
                    <a:pt x="72" y="315"/>
                    <a:pt x="72" y="300"/>
                  </a:cubicBezTo>
                  <a:cubicBezTo>
                    <a:pt x="72" y="284"/>
                    <a:pt x="72" y="284"/>
                    <a:pt x="72" y="284"/>
                  </a:cubicBezTo>
                  <a:cubicBezTo>
                    <a:pt x="328" y="284"/>
                    <a:pt x="328" y="284"/>
                    <a:pt x="328" y="284"/>
                  </a:cubicBezTo>
                  <a:cubicBezTo>
                    <a:pt x="328" y="300"/>
                    <a:pt x="328" y="300"/>
                    <a:pt x="328" y="300"/>
                  </a:cubicBezTo>
                  <a:cubicBezTo>
                    <a:pt x="328" y="315"/>
                    <a:pt x="341" y="328"/>
                    <a:pt x="356" y="328"/>
                  </a:cubicBezTo>
                  <a:cubicBezTo>
                    <a:pt x="371" y="328"/>
                    <a:pt x="384" y="315"/>
                    <a:pt x="384" y="300"/>
                  </a:cubicBezTo>
                  <a:cubicBezTo>
                    <a:pt x="384" y="196"/>
                    <a:pt x="384" y="196"/>
                    <a:pt x="384" y="196"/>
                  </a:cubicBezTo>
                  <a:cubicBezTo>
                    <a:pt x="384" y="183"/>
                    <a:pt x="380" y="162"/>
                    <a:pt x="375" y="150"/>
                  </a:cubicBezTo>
                  <a:cubicBezTo>
                    <a:pt x="369" y="132"/>
                    <a:pt x="369" y="132"/>
                    <a:pt x="369" y="132"/>
                  </a:cubicBezTo>
                  <a:cubicBezTo>
                    <a:pt x="378" y="132"/>
                    <a:pt x="378" y="132"/>
                    <a:pt x="378" y="132"/>
                  </a:cubicBezTo>
                  <a:cubicBezTo>
                    <a:pt x="390" y="132"/>
                    <a:pt x="400" y="122"/>
                    <a:pt x="400" y="110"/>
                  </a:cubicBezTo>
                  <a:close/>
                  <a:moveTo>
                    <a:pt x="71" y="116"/>
                  </a:moveTo>
                  <a:cubicBezTo>
                    <a:pt x="93" y="56"/>
                    <a:pt x="93" y="56"/>
                    <a:pt x="93" y="56"/>
                  </a:cubicBezTo>
                  <a:cubicBezTo>
                    <a:pt x="95" y="51"/>
                    <a:pt x="100" y="48"/>
                    <a:pt x="104" y="48"/>
                  </a:cubicBezTo>
                  <a:cubicBezTo>
                    <a:pt x="296" y="48"/>
                    <a:pt x="296" y="48"/>
                    <a:pt x="296" y="48"/>
                  </a:cubicBezTo>
                  <a:cubicBezTo>
                    <a:pt x="300" y="48"/>
                    <a:pt x="305" y="51"/>
                    <a:pt x="307" y="56"/>
                  </a:cubicBezTo>
                  <a:cubicBezTo>
                    <a:pt x="329" y="116"/>
                    <a:pt x="329" y="116"/>
                    <a:pt x="329" y="116"/>
                  </a:cubicBezTo>
                  <a:cubicBezTo>
                    <a:pt x="331" y="121"/>
                    <a:pt x="328" y="124"/>
                    <a:pt x="324" y="124"/>
                  </a:cubicBezTo>
                  <a:cubicBezTo>
                    <a:pt x="76" y="124"/>
                    <a:pt x="76" y="124"/>
                    <a:pt x="76" y="124"/>
                  </a:cubicBezTo>
                  <a:cubicBezTo>
                    <a:pt x="72" y="124"/>
                    <a:pt x="69" y="121"/>
                    <a:pt x="71" y="116"/>
                  </a:cubicBezTo>
                  <a:close/>
                  <a:moveTo>
                    <a:pt x="70" y="216"/>
                  </a:moveTo>
                  <a:cubicBezTo>
                    <a:pt x="58" y="216"/>
                    <a:pt x="48" y="206"/>
                    <a:pt x="48" y="194"/>
                  </a:cubicBezTo>
                  <a:cubicBezTo>
                    <a:pt x="48" y="182"/>
                    <a:pt x="58" y="172"/>
                    <a:pt x="70" y="172"/>
                  </a:cubicBezTo>
                  <a:cubicBezTo>
                    <a:pt x="82" y="172"/>
                    <a:pt x="92" y="182"/>
                    <a:pt x="92" y="194"/>
                  </a:cubicBezTo>
                  <a:cubicBezTo>
                    <a:pt x="92" y="206"/>
                    <a:pt x="82" y="216"/>
                    <a:pt x="70" y="216"/>
                  </a:cubicBezTo>
                  <a:close/>
                  <a:moveTo>
                    <a:pt x="330" y="216"/>
                  </a:moveTo>
                  <a:cubicBezTo>
                    <a:pt x="318" y="216"/>
                    <a:pt x="308" y="206"/>
                    <a:pt x="308" y="194"/>
                  </a:cubicBezTo>
                  <a:cubicBezTo>
                    <a:pt x="308" y="182"/>
                    <a:pt x="318" y="172"/>
                    <a:pt x="330" y="172"/>
                  </a:cubicBezTo>
                  <a:cubicBezTo>
                    <a:pt x="342" y="172"/>
                    <a:pt x="352" y="182"/>
                    <a:pt x="352" y="194"/>
                  </a:cubicBezTo>
                  <a:cubicBezTo>
                    <a:pt x="352" y="206"/>
                    <a:pt x="342" y="216"/>
                    <a:pt x="330" y="216"/>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GB" sz="1350" dirty="0">
                <a:solidFill>
                  <a:prstClr val="black"/>
                </a:solidFill>
                <a:latin typeface="Calibri"/>
              </a:endParaRPr>
            </a:p>
          </p:txBody>
        </p:sp>
      </p:grpSp>
      <p:sp>
        <p:nvSpPr>
          <p:cNvPr id="2" name="TextBox 1">
            <a:extLst>
              <a:ext uri="{FF2B5EF4-FFF2-40B4-BE49-F238E27FC236}">
                <a16:creationId xmlns:a16="http://schemas.microsoft.com/office/drawing/2014/main" id="{36DF27E5-7850-9EB7-895C-F128F5B3E811}"/>
              </a:ext>
            </a:extLst>
          </p:cNvPr>
          <p:cNvSpPr txBox="1"/>
          <p:nvPr/>
        </p:nvSpPr>
        <p:spPr>
          <a:xfrm>
            <a:off x="1455074" y="1401522"/>
            <a:ext cx="5014683"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t>Cost of Vehicle (inflation)</a:t>
            </a:r>
          </a:p>
          <a:p>
            <a:pPr marL="342900" indent="-342900">
              <a:buFont typeface="Arial" panose="020B0604020202020204" pitchFamily="34" charset="0"/>
              <a:buChar char="•"/>
            </a:pPr>
            <a:r>
              <a:rPr lang="en-US" sz="2400" dirty="0"/>
              <a:t>Cost to Repair (technology)</a:t>
            </a:r>
          </a:p>
          <a:p>
            <a:pPr marL="342900" indent="-342900">
              <a:buFont typeface="Arial" panose="020B0604020202020204" pitchFamily="34" charset="0"/>
              <a:buChar char="•"/>
            </a:pPr>
            <a:r>
              <a:rPr lang="en-US" sz="2400" dirty="0"/>
              <a:t>Fatality Trends</a:t>
            </a:r>
          </a:p>
          <a:p>
            <a:pPr marL="342900" indent="-342900">
              <a:buFont typeface="Arial" panose="020B0604020202020204" pitchFamily="34" charset="0"/>
              <a:buChar char="•"/>
            </a:pPr>
            <a:r>
              <a:rPr lang="en-US" sz="2400" dirty="0"/>
              <a:t>Distracted Driving- - Cell Phones</a:t>
            </a:r>
          </a:p>
          <a:p>
            <a:pPr marL="342900" indent="-342900">
              <a:buFont typeface="Arial" panose="020B0604020202020204" pitchFamily="34" charset="0"/>
              <a:buChar char="•"/>
            </a:pPr>
            <a:r>
              <a:rPr lang="en-US" sz="2400" dirty="0"/>
              <a:t>Rising Medical Costs</a:t>
            </a:r>
          </a:p>
          <a:p>
            <a:pPr marL="342900" indent="-342900">
              <a:buFont typeface="Arial" panose="020B0604020202020204" pitchFamily="34" charset="0"/>
              <a:buChar char="•"/>
            </a:pPr>
            <a:r>
              <a:rPr lang="en-US" sz="2400" dirty="0"/>
              <a:t>Rapid Rise in Litigation Costs</a:t>
            </a:r>
          </a:p>
          <a:p>
            <a:pPr marL="342900" indent="-342900">
              <a:buFont typeface="Arial" panose="020B0604020202020204" pitchFamily="34" charset="0"/>
              <a:buChar char="•"/>
            </a:pPr>
            <a:r>
              <a:rPr lang="en-US" sz="2400" dirty="0"/>
              <a:t>Use of Autonomous Driving</a:t>
            </a:r>
          </a:p>
          <a:p>
            <a:pPr marL="342900" indent="-342900">
              <a:buFont typeface="Arial" panose="020B0604020202020204" pitchFamily="34" charset="0"/>
              <a:buChar char="•"/>
            </a:pPr>
            <a:r>
              <a:rPr lang="en-US" sz="2400" dirty="0"/>
              <a:t>Increased fleet use of </a:t>
            </a:r>
          </a:p>
          <a:p>
            <a:pPr marL="342900" indent="-342900">
              <a:buFont typeface="Arial" panose="020B0604020202020204" pitchFamily="34" charset="0"/>
              <a:buChar char="•"/>
            </a:pPr>
            <a:r>
              <a:rPr lang="en-US" sz="2400" dirty="0"/>
              <a:t>Electric Vehicles</a:t>
            </a:r>
          </a:p>
        </p:txBody>
      </p:sp>
      <p:grpSp>
        <p:nvGrpSpPr>
          <p:cNvPr id="4" name="Group 3">
            <a:extLst>
              <a:ext uri="{FF2B5EF4-FFF2-40B4-BE49-F238E27FC236}">
                <a16:creationId xmlns:a16="http://schemas.microsoft.com/office/drawing/2014/main" id="{3C011F8D-91D8-56BF-8EE9-20AE62D0546F}"/>
              </a:ext>
            </a:extLst>
          </p:cNvPr>
          <p:cNvGrpSpPr/>
          <p:nvPr/>
        </p:nvGrpSpPr>
        <p:grpSpPr>
          <a:xfrm>
            <a:off x="5869619" y="3633672"/>
            <a:ext cx="5706089" cy="1822806"/>
            <a:chOff x="4367893" y="2764101"/>
            <a:chExt cx="7443107" cy="2940433"/>
          </a:xfrm>
        </p:grpSpPr>
        <p:cxnSp>
          <p:nvCxnSpPr>
            <p:cNvPr id="5" name="Straight Connector 4">
              <a:extLst>
                <a:ext uri="{FF2B5EF4-FFF2-40B4-BE49-F238E27FC236}">
                  <a16:creationId xmlns:a16="http://schemas.microsoft.com/office/drawing/2014/main" id="{17B8856D-0E7C-CFB9-9354-D284A9717275}"/>
                </a:ext>
              </a:extLst>
            </p:cNvPr>
            <p:cNvCxnSpPr>
              <a:cxnSpLocks/>
            </p:cNvCxnSpPr>
            <p:nvPr/>
          </p:nvCxnSpPr>
          <p:spPr>
            <a:xfrm flipV="1">
              <a:off x="5727700" y="3829050"/>
              <a:ext cx="5632450" cy="1098550"/>
            </a:xfrm>
            <a:prstGeom prst="line">
              <a:avLst/>
            </a:prstGeom>
            <a:ln w="952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6" name="Chart 5">
              <a:extLst>
                <a:ext uri="{FF2B5EF4-FFF2-40B4-BE49-F238E27FC236}">
                  <a16:creationId xmlns:a16="http://schemas.microsoft.com/office/drawing/2014/main" id="{91EA133D-4295-7030-65A2-3E60251970EC}"/>
                </a:ext>
              </a:extLst>
            </p:cNvPr>
            <p:cNvGraphicFramePr/>
            <p:nvPr/>
          </p:nvGraphicFramePr>
          <p:xfrm>
            <a:off x="4367893" y="2764101"/>
            <a:ext cx="7443107" cy="294043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0D805D28-C518-8CF5-1511-F41E83A34714}"/>
                </a:ext>
              </a:extLst>
            </p:cNvPr>
            <p:cNvSpPr txBox="1"/>
            <p:nvPr/>
          </p:nvSpPr>
          <p:spPr>
            <a:xfrm>
              <a:off x="5914238" y="3876063"/>
              <a:ext cx="917223" cy="521309"/>
            </a:xfrm>
            <a:prstGeom prst="rect">
              <a:avLst/>
            </a:prstGeom>
            <a:noFill/>
          </p:spPr>
          <p:txBody>
            <a:bodyPr wrap="square" lIns="0" tIns="0" rIns="0" bIns="0" rtlCol="0">
              <a:spAutoFit/>
            </a:bodyPr>
            <a:lstStyle/>
            <a:p>
              <a:pPr algn="ctr" defTabSz="685800">
                <a:spcBef>
                  <a:spcPts val="150"/>
                </a:spcBef>
                <a:defRPr/>
              </a:pPr>
              <a:r>
                <a:rPr lang="en-US" sz="1050" dirty="0">
                  <a:solidFill>
                    <a:prstClr val="black"/>
                  </a:solidFill>
                  <a:latin typeface="Calibri" panose="020F0502020204030204"/>
                </a:rPr>
                <a:t>Narrower Spread</a:t>
              </a:r>
            </a:p>
          </p:txBody>
        </p:sp>
        <p:grpSp>
          <p:nvGrpSpPr>
            <p:cNvPr id="8" name="Group 7">
              <a:extLst>
                <a:ext uri="{FF2B5EF4-FFF2-40B4-BE49-F238E27FC236}">
                  <a16:creationId xmlns:a16="http://schemas.microsoft.com/office/drawing/2014/main" id="{1A2FBB66-548A-FC1F-0E4F-92F406F7D4C9}"/>
                </a:ext>
              </a:extLst>
            </p:cNvPr>
            <p:cNvGrpSpPr/>
            <p:nvPr/>
          </p:nvGrpSpPr>
          <p:grpSpPr>
            <a:xfrm>
              <a:off x="5502511" y="2841646"/>
              <a:ext cx="6209428" cy="2046872"/>
              <a:chOff x="5633022" y="2841646"/>
              <a:chExt cx="6059877" cy="2046872"/>
            </a:xfrm>
          </p:grpSpPr>
          <p:sp>
            <p:nvSpPr>
              <p:cNvPr id="9" name="TextBox 8">
                <a:extLst>
                  <a:ext uri="{FF2B5EF4-FFF2-40B4-BE49-F238E27FC236}">
                    <a16:creationId xmlns:a16="http://schemas.microsoft.com/office/drawing/2014/main" id="{82783795-CF26-18AA-8DE8-4A171B6D350C}"/>
                  </a:ext>
                </a:extLst>
              </p:cNvPr>
              <p:cNvSpPr txBox="1"/>
              <p:nvPr/>
            </p:nvSpPr>
            <p:spPr>
              <a:xfrm>
                <a:off x="8830488" y="2841646"/>
                <a:ext cx="949233" cy="588335"/>
              </a:xfrm>
              <a:prstGeom prst="rect">
                <a:avLst/>
              </a:prstGeom>
              <a:noFill/>
            </p:spPr>
            <p:txBody>
              <a:bodyPr wrap="square" lIns="20574" tIns="20574" rIns="20574" bIns="20574" rtlCol="0">
                <a:spAutoFit/>
              </a:bodyPr>
              <a:lstStyle/>
              <a:p>
                <a:pPr algn="ctr" defTabSz="685800">
                  <a:spcBef>
                    <a:spcPts val="150"/>
                  </a:spcBef>
                  <a:defRPr/>
                </a:pPr>
                <a:r>
                  <a:rPr lang="en-US" sz="1050" dirty="0">
                    <a:solidFill>
                      <a:prstClr val="black"/>
                    </a:solidFill>
                    <a:latin typeface="Calibri" panose="020F0502020204030204"/>
                  </a:rPr>
                  <a:t>Wider Spread</a:t>
                </a:r>
              </a:p>
            </p:txBody>
          </p:sp>
          <p:cxnSp>
            <p:nvCxnSpPr>
              <p:cNvPr id="10" name="Straight Connector 9">
                <a:extLst>
                  <a:ext uri="{FF2B5EF4-FFF2-40B4-BE49-F238E27FC236}">
                    <a16:creationId xmlns:a16="http://schemas.microsoft.com/office/drawing/2014/main" id="{84554320-FBFA-E2C6-447A-0C92A310917B}"/>
                  </a:ext>
                </a:extLst>
              </p:cNvPr>
              <p:cNvCxnSpPr>
                <a:cxnSpLocks/>
              </p:cNvCxnSpPr>
              <p:nvPr/>
            </p:nvCxnSpPr>
            <p:spPr>
              <a:xfrm>
                <a:off x="7391409" y="2938670"/>
                <a:ext cx="1439079" cy="0"/>
              </a:xfrm>
              <a:prstGeom prst="line">
                <a:avLst/>
              </a:prstGeom>
              <a:ln w="952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7D8C90F-12C4-B85D-6CEA-B346B26BB932}"/>
                  </a:ext>
                </a:extLst>
              </p:cNvPr>
              <p:cNvCxnSpPr>
                <a:cxnSpLocks/>
              </p:cNvCxnSpPr>
              <p:nvPr/>
            </p:nvCxnSpPr>
            <p:spPr>
              <a:xfrm>
                <a:off x="5641308" y="4868343"/>
                <a:ext cx="6051591" cy="20175"/>
              </a:xfrm>
              <a:prstGeom prst="line">
                <a:avLst/>
              </a:prstGeom>
              <a:ln w="952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640EC2B-B228-3AB8-B3F4-8D10AC7B8590}"/>
                  </a:ext>
                </a:extLst>
              </p:cNvPr>
              <p:cNvCxnSpPr>
                <a:cxnSpLocks/>
              </p:cNvCxnSpPr>
              <p:nvPr/>
            </p:nvCxnSpPr>
            <p:spPr>
              <a:xfrm>
                <a:off x="5633022" y="4280292"/>
                <a:ext cx="0" cy="505997"/>
              </a:xfrm>
              <a:prstGeom prst="line">
                <a:avLst/>
              </a:prstGeom>
              <a:ln w="952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7D49377-59E2-61A7-7E5E-EC14A3E52057}"/>
                  </a:ext>
                </a:extLst>
              </p:cNvPr>
              <p:cNvCxnSpPr>
                <a:cxnSpLocks/>
              </p:cNvCxnSpPr>
              <p:nvPr/>
            </p:nvCxnSpPr>
            <p:spPr>
              <a:xfrm flipH="1">
                <a:off x="5641308" y="4225531"/>
                <a:ext cx="235055" cy="8787"/>
              </a:xfrm>
              <a:prstGeom prst="line">
                <a:avLst/>
              </a:prstGeom>
              <a:ln w="952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3DFA5AA-8E89-4449-1830-DDE39F7EE70F}"/>
                  </a:ext>
                </a:extLst>
              </p:cNvPr>
              <p:cNvCxnSpPr>
                <a:cxnSpLocks/>
              </p:cNvCxnSpPr>
              <p:nvPr/>
            </p:nvCxnSpPr>
            <p:spPr>
              <a:xfrm>
                <a:off x="11673849" y="2946290"/>
                <a:ext cx="0" cy="1942228"/>
              </a:xfrm>
              <a:prstGeom prst="line">
                <a:avLst/>
              </a:prstGeom>
              <a:ln w="952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CDE9ABD-0A00-D6D7-0358-E93EE6C9A5FB}"/>
                  </a:ext>
                </a:extLst>
              </p:cNvPr>
              <p:cNvCxnSpPr>
                <a:cxnSpLocks/>
              </p:cNvCxnSpPr>
              <p:nvPr/>
            </p:nvCxnSpPr>
            <p:spPr>
              <a:xfrm rot="5400000">
                <a:off x="10698489" y="1967556"/>
                <a:ext cx="0" cy="1942228"/>
              </a:xfrm>
              <a:prstGeom prst="line">
                <a:avLst/>
              </a:prstGeom>
              <a:ln w="952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ABFEC82-E624-5677-C439-A495C5CA305C}"/>
                  </a:ext>
                </a:extLst>
              </p:cNvPr>
              <p:cNvCxnSpPr>
                <a:cxnSpLocks/>
              </p:cNvCxnSpPr>
              <p:nvPr/>
            </p:nvCxnSpPr>
            <p:spPr>
              <a:xfrm>
                <a:off x="7487412" y="2938670"/>
                <a:ext cx="0" cy="1936816"/>
              </a:xfrm>
              <a:prstGeom prst="line">
                <a:avLst/>
              </a:prstGeom>
              <a:ln w="952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8F4EC41-1EB6-CB48-BDBC-95B6EE676D7E}"/>
                  </a:ext>
                </a:extLst>
              </p:cNvPr>
              <p:cNvCxnSpPr>
                <a:cxnSpLocks/>
              </p:cNvCxnSpPr>
              <p:nvPr/>
            </p:nvCxnSpPr>
            <p:spPr>
              <a:xfrm flipH="1">
                <a:off x="6780430" y="4196749"/>
                <a:ext cx="610978" cy="0"/>
              </a:xfrm>
              <a:prstGeom prst="line">
                <a:avLst/>
              </a:prstGeom>
              <a:ln w="952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20BF3BC-8E71-EB3B-CF45-B061E648E6BD}"/>
                  </a:ext>
                </a:extLst>
              </p:cNvPr>
              <p:cNvCxnSpPr>
                <a:cxnSpLocks/>
              </p:cNvCxnSpPr>
              <p:nvPr/>
            </p:nvCxnSpPr>
            <p:spPr>
              <a:xfrm flipV="1">
                <a:off x="7487412" y="4309859"/>
                <a:ext cx="0" cy="511409"/>
              </a:xfrm>
              <a:prstGeom prst="line">
                <a:avLst/>
              </a:prstGeom>
              <a:ln w="952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grpSp>
      <p:sp>
        <p:nvSpPr>
          <p:cNvPr id="19" name="Footer Placeholder 37">
            <a:extLst>
              <a:ext uri="{FF2B5EF4-FFF2-40B4-BE49-F238E27FC236}">
                <a16:creationId xmlns:a16="http://schemas.microsoft.com/office/drawing/2014/main" id="{07F33E03-099A-323E-B8AD-C063A0CCF240}"/>
              </a:ext>
            </a:extLst>
          </p:cNvPr>
          <p:cNvSpPr txBox="1">
            <a:spLocks/>
          </p:cNvSpPr>
          <p:nvPr/>
        </p:nvSpPr>
        <p:spPr>
          <a:xfrm>
            <a:off x="6137368" y="5651632"/>
            <a:ext cx="3385457" cy="153888"/>
          </a:xfrm>
          <a:prstGeom prst="rect">
            <a:avLst/>
          </a:prstGeom>
        </p:spPr>
        <p:txBody>
          <a:bodyPr wrap="square" lIns="0" tIns="0" rIns="0" bIns="0">
            <a:spAutoFit/>
          </a:bodyPr>
          <a:lstStyle>
            <a:defPPr>
              <a:defRPr lang="en-US"/>
            </a:defPPr>
            <a:lvl1pPr marL="0" algn="l" defTabSz="914400" rtl="0" eaLnBrk="1" latinLnBrk="0" hangingPunct="1">
              <a:defRPr lang="en-US" sz="800" kern="1200">
                <a:solidFill>
                  <a:schemeClr val="tx1">
                    <a:lumMod val="50000"/>
                    <a:lumOff val="50000"/>
                  </a:schemeClr>
                </a:solidFill>
                <a:latin typeface="+mn-lt"/>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US" sz="1000" dirty="0">
                <a:solidFill>
                  <a:prstClr val="black">
                    <a:lumMod val="50000"/>
                    <a:lumOff val="50000"/>
                  </a:prstClr>
                </a:solidFill>
                <a:latin typeface="Calibri"/>
              </a:rPr>
              <a:t>Source: Zywave Casualty Data</a:t>
            </a:r>
          </a:p>
        </p:txBody>
      </p:sp>
      <p:sp>
        <p:nvSpPr>
          <p:cNvPr id="20" name="Footer Placeholder 37">
            <a:extLst>
              <a:ext uri="{FF2B5EF4-FFF2-40B4-BE49-F238E27FC236}">
                <a16:creationId xmlns:a16="http://schemas.microsoft.com/office/drawing/2014/main" id="{DCB11EFF-3312-12AB-AD5B-E14F9B914843}"/>
              </a:ext>
            </a:extLst>
          </p:cNvPr>
          <p:cNvSpPr txBox="1">
            <a:spLocks/>
          </p:cNvSpPr>
          <p:nvPr/>
        </p:nvSpPr>
        <p:spPr>
          <a:xfrm>
            <a:off x="6137368" y="5773107"/>
            <a:ext cx="4625340" cy="615553"/>
          </a:xfrm>
          <a:prstGeom prst="rect">
            <a:avLst/>
          </a:prstGeom>
        </p:spPr>
        <p:txBody>
          <a:bodyPr wrap="square" lIns="0" tIns="0" rIns="0" bIns="0">
            <a:spAutoFit/>
          </a:bodyPr>
          <a:lstStyle>
            <a:defPPr>
              <a:defRPr lang="en-US"/>
            </a:defPPr>
            <a:lvl1pPr marL="0" algn="l" defTabSz="914400" rtl="0" eaLnBrk="1" latinLnBrk="0" hangingPunct="1">
              <a:defRPr lang="en-US" sz="800" kern="1200">
                <a:solidFill>
                  <a:schemeClr val="tx1">
                    <a:lumMod val="50000"/>
                    <a:lumOff val="50000"/>
                  </a:schemeClr>
                </a:solidFill>
                <a:latin typeface="+mn-lt"/>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US" sz="1000" dirty="0">
                <a:solidFill>
                  <a:prstClr val="black">
                    <a:lumMod val="50000"/>
                    <a:lumOff val="50000"/>
                  </a:prstClr>
                </a:solidFill>
                <a:latin typeface="Calibri"/>
              </a:rPr>
              <a:t>NOTES:</a:t>
            </a:r>
          </a:p>
          <a:p>
            <a:pPr defTabSz="685800">
              <a:defRPr/>
            </a:pPr>
            <a:r>
              <a:rPr lang="en-US" sz="1000" dirty="0">
                <a:solidFill>
                  <a:prstClr val="black">
                    <a:lumMod val="50000"/>
                    <a:lumOff val="50000"/>
                  </a:prstClr>
                </a:solidFill>
                <a:latin typeface="Calibri"/>
              </a:rPr>
              <a:t>Analysis considers US only Automobile Liability cases with recorded settlement or award value greater than $15M</a:t>
            </a:r>
          </a:p>
          <a:p>
            <a:pPr defTabSz="685800">
              <a:defRPr/>
            </a:pPr>
            <a:r>
              <a:rPr lang="en-US" sz="1000" dirty="0">
                <a:solidFill>
                  <a:prstClr val="black">
                    <a:lumMod val="50000"/>
                    <a:lumOff val="50000"/>
                  </a:prstClr>
                </a:solidFill>
                <a:latin typeface="Calibri"/>
              </a:rPr>
              <a:t>Dollar amounts are unadjusted for inflation and economic trends</a:t>
            </a:r>
          </a:p>
        </p:txBody>
      </p:sp>
      <p:sp>
        <p:nvSpPr>
          <p:cNvPr id="21" name="PPTShape_1">
            <a:extLst>
              <a:ext uri="{FF2B5EF4-FFF2-40B4-BE49-F238E27FC236}">
                <a16:creationId xmlns:a16="http://schemas.microsoft.com/office/drawing/2014/main" id="{AC8C4908-65EF-3632-9532-135B8FA709B9}"/>
              </a:ext>
            </a:extLst>
          </p:cNvPr>
          <p:cNvSpPr>
            <a:spLocks noChangeArrowheads="1"/>
          </p:cNvSpPr>
          <p:nvPr/>
        </p:nvSpPr>
        <p:spPr bwMode="gray">
          <a:xfrm>
            <a:off x="6142199" y="3161861"/>
            <a:ext cx="5156171" cy="430887"/>
          </a:xfrm>
          <a:prstGeom prst="rect">
            <a:avLst/>
          </a:prstGeom>
          <a:noFill/>
          <a:ln w="28575" algn="ctr">
            <a:noFill/>
            <a:miter lim="800000"/>
            <a:headEnd/>
            <a:tailEnd/>
          </a:ln>
        </p:spPr>
        <p:txBody>
          <a:bodyPr wrap="square" lIns="0" tIns="0" rIns="0" bIns="0" anchor="ctr">
            <a:spAutoFit/>
          </a:bodyPr>
          <a:lstStyle/>
          <a:p>
            <a:pPr defTabSz="514350" fontAlgn="base">
              <a:spcAft>
                <a:spcPts val="450"/>
              </a:spcAft>
              <a:defRPr/>
            </a:pPr>
            <a:r>
              <a:rPr lang="en-US" sz="1400" b="1" dirty="0">
                <a:solidFill>
                  <a:srgbClr val="47C5CA"/>
                </a:solidFill>
                <a:latin typeface="Calibri"/>
                <a:cs typeface="Arial" panose="020B0604020202020204" pitchFamily="34" charset="0"/>
              </a:rPr>
              <a:t>Automobile Liability Large Case Average Settlement Amount by Disposition Year</a:t>
            </a:r>
          </a:p>
        </p:txBody>
      </p:sp>
    </p:spTree>
    <p:extLst>
      <p:ext uri="{BB962C8B-B14F-4D97-AF65-F5344CB8AC3E}">
        <p14:creationId xmlns:p14="http://schemas.microsoft.com/office/powerpoint/2010/main" val="534746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98CDC-7E84-9A5F-014C-971A952BE33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212FD9E-5C5B-3DBC-B8AA-47B267CF4608}"/>
              </a:ext>
            </a:extLst>
          </p:cNvPr>
          <p:cNvPicPr>
            <a:picLocks noChangeAspect="1"/>
          </p:cNvPicPr>
          <p:nvPr/>
        </p:nvPicPr>
        <p:blipFill>
          <a:blip r:embed="rId2"/>
          <a:stretch>
            <a:fillRect/>
          </a:stretch>
        </p:blipFill>
        <p:spPr>
          <a:xfrm rot="812089">
            <a:off x="10360835" y="294416"/>
            <a:ext cx="1692534" cy="638760"/>
          </a:xfrm>
          <a:prstGeom prst="rect">
            <a:avLst/>
          </a:prstGeom>
        </p:spPr>
      </p:pic>
      <p:sp>
        <p:nvSpPr>
          <p:cNvPr id="25" name="Title 24">
            <a:extLst>
              <a:ext uri="{FF2B5EF4-FFF2-40B4-BE49-F238E27FC236}">
                <a16:creationId xmlns:a16="http://schemas.microsoft.com/office/drawing/2014/main" id="{7859C75A-919C-2D33-375C-A3B7DCE32AF0}"/>
              </a:ext>
            </a:extLst>
          </p:cNvPr>
          <p:cNvSpPr>
            <a:spLocks noGrp="1"/>
          </p:cNvSpPr>
          <p:nvPr>
            <p:ph type="title"/>
          </p:nvPr>
        </p:nvSpPr>
        <p:spPr>
          <a:xfrm>
            <a:off x="1094232" y="365125"/>
            <a:ext cx="10515600" cy="1325563"/>
          </a:xfrm>
        </p:spPr>
        <p:txBody>
          <a:bodyPr/>
          <a:lstStyle/>
          <a:p>
            <a:r>
              <a:rPr lang="en-US" dirty="0"/>
              <a:t>Auto Liability</a:t>
            </a:r>
          </a:p>
        </p:txBody>
      </p:sp>
      <p:sp>
        <p:nvSpPr>
          <p:cNvPr id="30" name="Text Placeholder 4">
            <a:extLst>
              <a:ext uri="{FF2B5EF4-FFF2-40B4-BE49-F238E27FC236}">
                <a16:creationId xmlns:a16="http://schemas.microsoft.com/office/drawing/2014/main" id="{BA7843C2-9385-12C6-9CF3-92BBF9440015}"/>
              </a:ext>
            </a:extLst>
          </p:cNvPr>
          <p:cNvSpPr txBox="1">
            <a:spLocks/>
          </p:cNvSpPr>
          <p:nvPr/>
        </p:nvSpPr>
        <p:spPr bwMode="gray">
          <a:xfrm>
            <a:off x="612502" y="2145041"/>
            <a:ext cx="2478170" cy="430887"/>
          </a:xfrm>
          <a:prstGeom prst="rect">
            <a:avLst/>
          </a:prstGeom>
          <a:noFill/>
          <a:ln w="28575" cap="flat" cmpd="sng" algn="ctr">
            <a:noFill/>
            <a:prstDash val="solid"/>
            <a:miter lim="800000"/>
            <a:headEnd type="none" w="med" len="med"/>
            <a:tailEnd type="none" w="med" len="med"/>
          </a:ln>
          <a:effectLst/>
        </p:spPr>
        <p:txBody>
          <a:bodyPr vert="horz" wrap="square" lIns="0" tIns="0" rIns="0" bIns="0" numCol="1" rtlCol="0" anchor="t" anchorCtr="0" compatLnSpc="1">
            <a:prstTxWarp prst="textNoShape">
              <a:avLst/>
            </a:prstTxWarp>
            <a:sp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defTabSz="685800">
              <a:lnSpc>
                <a:spcPct val="100000"/>
              </a:lnSpc>
              <a:spcBef>
                <a:spcPts val="0"/>
              </a:spcBef>
              <a:buClr>
                <a:srgbClr val="F69322"/>
              </a:buClr>
              <a:defRPr/>
            </a:pPr>
            <a:r>
              <a:rPr lang="en-US" sz="2800" dirty="0">
                <a:solidFill>
                  <a:schemeClr val="tx1"/>
                </a:solidFill>
                <a:latin typeface="Calibri"/>
                <a:cs typeface="Arial" panose="020B0604020202020204" pitchFamily="34" charset="0"/>
              </a:rPr>
              <a:t>Considerations</a:t>
            </a:r>
          </a:p>
        </p:txBody>
      </p:sp>
      <p:cxnSp>
        <p:nvCxnSpPr>
          <p:cNvPr id="31" name="Straight Connector 30">
            <a:extLst>
              <a:ext uri="{FF2B5EF4-FFF2-40B4-BE49-F238E27FC236}">
                <a16:creationId xmlns:a16="http://schemas.microsoft.com/office/drawing/2014/main" id="{97138B21-DFBE-1517-060B-64D31038E063}"/>
              </a:ext>
            </a:extLst>
          </p:cNvPr>
          <p:cNvCxnSpPr>
            <a:cxnSpLocks/>
          </p:cNvCxnSpPr>
          <p:nvPr/>
        </p:nvCxnSpPr>
        <p:spPr>
          <a:xfrm>
            <a:off x="596992" y="2594947"/>
            <a:ext cx="106958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Content Placeholder 6">
            <a:extLst>
              <a:ext uri="{FF2B5EF4-FFF2-40B4-BE49-F238E27FC236}">
                <a16:creationId xmlns:a16="http://schemas.microsoft.com/office/drawing/2014/main" id="{6F3D5D5D-36E0-AF39-9041-956E67D79025}"/>
              </a:ext>
            </a:extLst>
          </p:cNvPr>
          <p:cNvSpPr txBox="1">
            <a:spLocks/>
          </p:cNvSpPr>
          <p:nvPr/>
        </p:nvSpPr>
        <p:spPr>
          <a:xfrm>
            <a:off x="571384" y="2794886"/>
            <a:ext cx="10602584" cy="4319131"/>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8588" indent="-128588" defTabSz="514350">
              <a:lnSpc>
                <a:spcPct val="100000"/>
              </a:lnSpc>
              <a:spcBef>
                <a:spcPts val="150"/>
              </a:spcBef>
              <a:buFont typeface="Arial" panose="020B0604020202020204" pitchFamily="34" charset="0"/>
              <a:buChar char="•"/>
              <a:defRPr/>
            </a:pPr>
            <a:r>
              <a:rPr lang="en-US" dirty="0">
                <a:solidFill>
                  <a:srgbClr val="002E42"/>
                </a:solidFill>
                <a:latin typeface="Calibri"/>
              </a:rPr>
              <a:t> Fleet Policy Updates</a:t>
            </a:r>
          </a:p>
          <a:p>
            <a:pPr marL="128588" indent="-128588" defTabSz="514350">
              <a:lnSpc>
                <a:spcPct val="100000"/>
              </a:lnSpc>
              <a:spcBef>
                <a:spcPts val="150"/>
              </a:spcBef>
              <a:buFont typeface="Arial" panose="020B0604020202020204" pitchFamily="34" charset="0"/>
              <a:buChar char="•"/>
              <a:defRPr/>
            </a:pPr>
            <a:r>
              <a:rPr lang="en-US" dirty="0">
                <a:solidFill>
                  <a:srgbClr val="002E42"/>
                </a:solidFill>
                <a:latin typeface="Calibri"/>
              </a:rPr>
              <a:t>Training – Stale or Refreshed?</a:t>
            </a:r>
          </a:p>
          <a:p>
            <a:pPr marL="128588" indent="-128588" defTabSz="514350">
              <a:lnSpc>
                <a:spcPct val="100000"/>
              </a:lnSpc>
              <a:spcBef>
                <a:spcPts val="150"/>
              </a:spcBef>
              <a:buFont typeface="Arial" panose="020B0604020202020204" pitchFamily="34" charset="0"/>
              <a:buChar char="•"/>
              <a:defRPr/>
            </a:pPr>
            <a:r>
              <a:rPr lang="en-US" dirty="0">
                <a:solidFill>
                  <a:srgbClr val="002E42"/>
                </a:solidFill>
                <a:latin typeface="Calibri"/>
              </a:rPr>
              <a:t>Use of Telematics or Dash Cams</a:t>
            </a:r>
          </a:p>
          <a:p>
            <a:pPr marL="128588" indent="-128588" defTabSz="514350">
              <a:lnSpc>
                <a:spcPct val="100000"/>
              </a:lnSpc>
              <a:spcBef>
                <a:spcPts val="150"/>
              </a:spcBef>
              <a:buFont typeface="Arial" panose="020B0604020202020204" pitchFamily="34" charset="0"/>
              <a:buChar char="•"/>
              <a:defRPr/>
            </a:pPr>
            <a:r>
              <a:rPr lang="en-US" dirty="0">
                <a:solidFill>
                  <a:srgbClr val="002E42"/>
                </a:solidFill>
                <a:latin typeface="Calibri"/>
              </a:rPr>
              <a:t>Collision Management</a:t>
            </a:r>
          </a:p>
          <a:p>
            <a:pPr marL="128588" indent="-128588" defTabSz="514350">
              <a:lnSpc>
                <a:spcPct val="100000"/>
              </a:lnSpc>
              <a:spcBef>
                <a:spcPts val="150"/>
              </a:spcBef>
              <a:buFont typeface="Arial" panose="020B0604020202020204" pitchFamily="34" charset="0"/>
              <a:buChar char="•"/>
              <a:defRPr/>
            </a:pPr>
            <a:r>
              <a:rPr lang="en-US" dirty="0">
                <a:solidFill>
                  <a:srgbClr val="002E42"/>
                </a:solidFill>
                <a:latin typeface="Calibri"/>
              </a:rPr>
              <a:t>Theft and Vandalism Prevention and Protocol</a:t>
            </a:r>
          </a:p>
          <a:p>
            <a:pPr marL="128588" indent="-128588" defTabSz="514350">
              <a:lnSpc>
                <a:spcPct val="100000"/>
              </a:lnSpc>
              <a:spcBef>
                <a:spcPts val="150"/>
              </a:spcBef>
              <a:buFont typeface="Arial" panose="020B0604020202020204" pitchFamily="34" charset="0"/>
              <a:buChar char="•"/>
              <a:defRPr/>
            </a:pPr>
            <a:r>
              <a:rPr lang="en-US" dirty="0">
                <a:solidFill>
                  <a:srgbClr val="002E42"/>
                </a:solidFill>
                <a:latin typeface="Calibri"/>
              </a:rPr>
              <a:t>Maintenance and Replacement Schedules</a:t>
            </a:r>
          </a:p>
          <a:p>
            <a:pPr marL="128588" indent="-128588" defTabSz="514350">
              <a:lnSpc>
                <a:spcPct val="100000"/>
              </a:lnSpc>
              <a:spcBef>
                <a:spcPts val="150"/>
              </a:spcBef>
              <a:buFont typeface="Arial" panose="020B0604020202020204" pitchFamily="34" charset="0"/>
              <a:buChar char="•"/>
              <a:defRPr/>
            </a:pPr>
            <a:r>
              <a:rPr lang="en-US" dirty="0">
                <a:solidFill>
                  <a:srgbClr val="002E42"/>
                </a:solidFill>
                <a:latin typeface="Calibri"/>
              </a:rPr>
              <a:t>Routing, Scheduling, and Bus Stop Reviews</a:t>
            </a:r>
          </a:p>
          <a:p>
            <a:pPr marL="128588" indent="-128588" defTabSz="514350">
              <a:lnSpc>
                <a:spcPct val="100000"/>
              </a:lnSpc>
              <a:spcBef>
                <a:spcPts val="150"/>
              </a:spcBef>
              <a:buFont typeface="Arial" panose="020B0604020202020204" pitchFamily="34" charset="0"/>
              <a:buChar char="•"/>
              <a:defRPr/>
            </a:pPr>
            <a:endParaRPr lang="en-US" dirty="0">
              <a:solidFill>
                <a:srgbClr val="002E42"/>
              </a:solidFill>
              <a:latin typeface="Calibri"/>
            </a:endParaRPr>
          </a:p>
          <a:p>
            <a:pPr marL="171450" indent="-171450" defTabSz="514350">
              <a:lnSpc>
                <a:spcPct val="100000"/>
              </a:lnSpc>
              <a:spcBef>
                <a:spcPts val="150"/>
              </a:spcBef>
              <a:buFont typeface="Arial" panose="020B0604020202020204" pitchFamily="34" charset="0"/>
              <a:buChar char="•"/>
              <a:defRPr/>
            </a:pPr>
            <a:endParaRPr lang="en-US" dirty="0">
              <a:solidFill>
                <a:srgbClr val="002E42"/>
              </a:solidFill>
              <a:latin typeface="Calibri"/>
            </a:endParaRPr>
          </a:p>
          <a:p>
            <a:pPr marL="128588" indent="-128588" defTabSz="514350">
              <a:lnSpc>
                <a:spcPct val="100000"/>
              </a:lnSpc>
              <a:spcBef>
                <a:spcPts val="150"/>
              </a:spcBef>
              <a:buFont typeface="Arial" panose="020B0604020202020204" pitchFamily="34" charset="0"/>
              <a:buChar char="•"/>
              <a:defRPr/>
            </a:pPr>
            <a:endParaRPr lang="en-US" dirty="0">
              <a:solidFill>
                <a:srgbClr val="002E42"/>
              </a:solidFill>
              <a:latin typeface="Calibri"/>
            </a:endParaRPr>
          </a:p>
          <a:p>
            <a:pPr marL="128588" indent="-128588" defTabSz="514350">
              <a:lnSpc>
                <a:spcPct val="100000"/>
              </a:lnSpc>
              <a:spcBef>
                <a:spcPts val="150"/>
              </a:spcBef>
              <a:buFont typeface="Arial" panose="020B0604020202020204" pitchFamily="34" charset="0"/>
              <a:buChar char="•"/>
              <a:defRPr/>
            </a:pPr>
            <a:endParaRPr lang="en-US" dirty="0">
              <a:solidFill>
                <a:srgbClr val="002E42"/>
              </a:solidFill>
              <a:latin typeface="Calibri"/>
            </a:endParaRPr>
          </a:p>
        </p:txBody>
      </p:sp>
      <p:pic>
        <p:nvPicPr>
          <p:cNvPr id="71" name="Picture 70">
            <a:extLst>
              <a:ext uri="{FF2B5EF4-FFF2-40B4-BE49-F238E27FC236}">
                <a16:creationId xmlns:a16="http://schemas.microsoft.com/office/drawing/2014/main" id="{D32B290F-CAD1-9FEB-7C78-CF1C1D364468}"/>
              </a:ext>
            </a:extLst>
          </p:cNvPr>
          <p:cNvPicPr>
            <a:picLocks noChangeAspect="1"/>
          </p:cNvPicPr>
          <p:nvPr/>
        </p:nvPicPr>
        <p:blipFill>
          <a:blip r:embed="rId3"/>
          <a:stretch>
            <a:fillRect/>
          </a:stretch>
        </p:blipFill>
        <p:spPr>
          <a:xfrm>
            <a:off x="11173968" y="6207110"/>
            <a:ext cx="730288" cy="285765"/>
          </a:xfrm>
          <a:prstGeom prst="rect">
            <a:avLst/>
          </a:prstGeom>
        </p:spPr>
      </p:pic>
      <p:pic>
        <p:nvPicPr>
          <p:cNvPr id="4" name="Graphic 3" descr="Bus with solid fill">
            <a:extLst>
              <a:ext uri="{FF2B5EF4-FFF2-40B4-BE49-F238E27FC236}">
                <a16:creationId xmlns:a16="http://schemas.microsoft.com/office/drawing/2014/main" id="{67B5434D-B103-DD03-FE69-8005884DCE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7032" y="1211622"/>
            <a:ext cx="914400" cy="914400"/>
          </a:xfrm>
          <a:prstGeom prst="rect">
            <a:avLst/>
          </a:prstGeom>
        </p:spPr>
      </p:pic>
      <p:pic>
        <p:nvPicPr>
          <p:cNvPr id="7" name="Graphic 6" descr="Truck with solid fill">
            <a:extLst>
              <a:ext uri="{FF2B5EF4-FFF2-40B4-BE49-F238E27FC236}">
                <a16:creationId xmlns:a16="http://schemas.microsoft.com/office/drawing/2014/main" id="{C6A238D6-6BF7-E56E-6E68-BDC2E68A1EF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66463" y="1228418"/>
            <a:ext cx="914400" cy="914400"/>
          </a:xfrm>
          <a:prstGeom prst="rect">
            <a:avLst/>
          </a:prstGeom>
        </p:spPr>
      </p:pic>
      <p:pic>
        <p:nvPicPr>
          <p:cNvPr id="11" name="Graphic 10" descr="Crash with solid fill">
            <a:extLst>
              <a:ext uri="{FF2B5EF4-FFF2-40B4-BE49-F238E27FC236}">
                <a16:creationId xmlns:a16="http://schemas.microsoft.com/office/drawing/2014/main" id="{B42AEB4D-BA05-7C05-5BF1-414F90C5EC9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338063" y="1123378"/>
            <a:ext cx="914400" cy="914400"/>
          </a:xfrm>
          <a:prstGeom prst="rect">
            <a:avLst/>
          </a:prstGeom>
        </p:spPr>
      </p:pic>
      <p:pic>
        <p:nvPicPr>
          <p:cNvPr id="13" name="Picture 12">
            <a:extLst>
              <a:ext uri="{FF2B5EF4-FFF2-40B4-BE49-F238E27FC236}">
                <a16:creationId xmlns:a16="http://schemas.microsoft.com/office/drawing/2014/main" id="{89F3063C-FAEC-C6F1-B384-FEFBF8438B30}"/>
              </a:ext>
            </a:extLst>
          </p:cNvPr>
          <p:cNvPicPr>
            <a:picLocks noChangeAspect="1"/>
          </p:cNvPicPr>
          <p:nvPr/>
        </p:nvPicPr>
        <p:blipFill>
          <a:blip r:embed="rId10"/>
          <a:stretch>
            <a:fillRect/>
          </a:stretch>
        </p:blipFill>
        <p:spPr>
          <a:xfrm>
            <a:off x="7456059" y="1494523"/>
            <a:ext cx="2934109" cy="3172268"/>
          </a:xfrm>
          <a:prstGeom prst="rect">
            <a:avLst/>
          </a:prstGeom>
        </p:spPr>
      </p:pic>
    </p:spTree>
    <p:extLst>
      <p:ext uri="{BB962C8B-B14F-4D97-AF65-F5344CB8AC3E}">
        <p14:creationId xmlns:p14="http://schemas.microsoft.com/office/powerpoint/2010/main" val="3860759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1000" t="34000" r="1000" b="3000"/>
          </a:stretch>
        </a:blipFill>
        <a:effectLst/>
      </p:bgPr>
    </p:bg>
    <p:spTree>
      <p:nvGrpSpPr>
        <p:cNvPr id="1" name="">
          <a:extLst>
            <a:ext uri="{FF2B5EF4-FFF2-40B4-BE49-F238E27FC236}">
              <a16:creationId xmlns:a16="http://schemas.microsoft.com/office/drawing/2014/main" id="{4F08A7CF-6953-97BD-A21C-2C04BE18DE2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FD3415B-FB09-61E5-8807-C3CEE25DB56C}"/>
              </a:ext>
            </a:extLst>
          </p:cNvPr>
          <p:cNvPicPr>
            <a:picLocks noChangeAspect="1"/>
          </p:cNvPicPr>
          <p:nvPr/>
        </p:nvPicPr>
        <p:blipFill>
          <a:blip r:embed="rId3"/>
          <a:stretch>
            <a:fillRect/>
          </a:stretch>
        </p:blipFill>
        <p:spPr>
          <a:xfrm>
            <a:off x="1394861" y="376065"/>
            <a:ext cx="8792677" cy="5092918"/>
          </a:xfrm>
          <a:prstGeom prst="rect">
            <a:avLst/>
          </a:prstGeom>
        </p:spPr>
      </p:pic>
    </p:spTree>
    <p:extLst>
      <p:ext uri="{BB962C8B-B14F-4D97-AF65-F5344CB8AC3E}">
        <p14:creationId xmlns:p14="http://schemas.microsoft.com/office/powerpoint/2010/main" val="553167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2BA25-2F95-BDC3-6995-193B93725372}"/>
            </a:ext>
          </a:extLst>
        </p:cNvPr>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9C0394-F5DD-B17F-CA12-8E7DAE18BB74}"/>
              </a:ext>
            </a:extLst>
          </p:cNvPr>
          <p:cNvGraphicFramePr>
            <a:graphicFrameLocks noChangeAspect="1"/>
          </p:cNvGraphicFramePr>
          <p:nvPr>
            <p:custDataLst>
              <p:tags r:id="rId1"/>
            </p:custDataLst>
          </p:nvPr>
        </p:nvGraphicFramePr>
        <p:xfrm>
          <a:off x="1525192" y="858442"/>
          <a:ext cx="1191" cy="1191"/>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2" name="Object 1" hidden="1">
                        <a:extLst>
                          <a:ext uri="{FF2B5EF4-FFF2-40B4-BE49-F238E27FC236}">
                            <a16:creationId xmlns:a16="http://schemas.microsoft.com/office/drawing/2014/main" id="{139C0394-F5DD-B17F-CA12-8E7DAE18BB74}"/>
                          </a:ext>
                        </a:extLst>
                      </p:cNvPr>
                      <p:cNvPicPr/>
                      <p:nvPr/>
                    </p:nvPicPr>
                    <p:blipFill>
                      <a:blip r:embed="rId5"/>
                      <a:stretch>
                        <a:fillRect/>
                      </a:stretch>
                    </p:blipFill>
                    <p:spPr>
                      <a:xfrm>
                        <a:off x="1525192" y="858442"/>
                        <a:ext cx="1191" cy="1191"/>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4557B7C6-A43C-6AD7-09FF-1F6C8E7B56EE}"/>
              </a:ext>
            </a:extLst>
          </p:cNvPr>
          <p:cNvSpPr txBox="1">
            <a:spLocks/>
          </p:cNvSpPr>
          <p:nvPr/>
        </p:nvSpPr>
        <p:spPr>
          <a:xfrm>
            <a:off x="760393" y="401876"/>
            <a:ext cx="8565295" cy="705642"/>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r>
              <a:rPr lang="en-US" dirty="0"/>
              <a:t>Cyber</a:t>
            </a:r>
          </a:p>
        </p:txBody>
      </p:sp>
      <p:sp>
        <p:nvSpPr>
          <p:cNvPr id="11" name="TextBox 10">
            <a:extLst>
              <a:ext uri="{FF2B5EF4-FFF2-40B4-BE49-F238E27FC236}">
                <a16:creationId xmlns:a16="http://schemas.microsoft.com/office/drawing/2014/main" id="{A452E197-993E-8F16-AB42-98699C8D4C9C}"/>
              </a:ext>
            </a:extLst>
          </p:cNvPr>
          <p:cNvSpPr txBox="1"/>
          <p:nvPr/>
        </p:nvSpPr>
        <p:spPr>
          <a:xfrm>
            <a:off x="468320" y="2477850"/>
            <a:ext cx="2233528" cy="4185761"/>
          </a:xfrm>
          <a:prstGeom prst="rect">
            <a:avLst/>
          </a:prstGeom>
          <a:noFill/>
        </p:spPr>
        <p:txBody>
          <a:bodyPr wrap="square">
            <a:spAutoFit/>
          </a:bodyPr>
          <a:lstStyle/>
          <a:p>
            <a:pPr marL="285750" indent="-285750" defTabSz="685800">
              <a:spcBef>
                <a:spcPts val="0"/>
              </a:spcBef>
              <a:buFont typeface="Arial" panose="020B0604020202020204" pitchFamily="34" charset="0"/>
              <a:buChar char="•"/>
              <a:defRPr/>
            </a:pPr>
            <a:r>
              <a:rPr lang="en-US" sz="1400" dirty="0">
                <a:latin typeface="Calibri" panose="020F0502020204030204" pitchFamily="34" charset="0"/>
                <a:cs typeface="Calibri" panose="020F0502020204030204" pitchFamily="34" charset="0"/>
              </a:rPr>
              <a:t>Capacity has remained stable over the past year. </a:t>
            </a:r>
          </a:p>
          <a:p>
            <a:pPr defTabSz="685800">
              <a:spcBef>
                <a:spcPts val="0"/>
              </a:spcBef>
              <a:defRPr/>
            </a:pPr>
            <a:endParaRPr lang="en-US" sz="1400" dirty="0">
              <a:latin typeface="Calibri" panose="020F0502020204030204" pitchFamily="34" charset="0"/>
              <a:cs typeface="Calibri" panose="020F0502020204030204" pitchFamily="34" charset="0"/>
            </a:endParaRPr>
          </a:p>
          <a:p>
            <a:pPr marL="285750" indent="-285750" defTabSz="685800">
              <a:spcBef>
                <a:spcPts val="0"/>
              </a:spcBef>
              <a:buFont typeface="Arial" panose="020B0604020202020204" pitchFamily="34" charset="0"/>
              <a:buChar char="•"/>
              <a:defRPr/>
            </a:pPr>
            <a:r>
              <a:rPr lang="en-US" sz="1400" dirty="0">
                <a:latin typeface="Calibri" panose="020F0502020204030204" pitchFamily="34" charset="0"/>
                <a:cs typeface="Calibri" panose="020F0502020204030204" pitchFamily="34" charset="0"/>
              </a:rPr>
              <a:t>The markets for reinsurance, catastrophe bonds and insurance-linked securities are favorable and have allowed insurers to dilute their risk.</a:t>
            </a:r>
          </a:p>
          <a:p>
            <a:pPr defTabSz="685800">
              <a:spcBef>
                <a:spcPts val="0"/>
              </a:spcBef>
              <a:defRPr/>
            </a:pPr>
            <a:endParaRPr lang="en-US" sz="1400" dirty="0">
              <a:latin typeface="Calibri" panose="020F0502020204030204" pitchFamily="34" charset="0"/>
              <a:cs typeface="Calibri" panose="020F0502020204030204" pitchFamily="34" charset="0"/>
            </a:endParaRPr>
          </a:p>
          <a:p>
            <a:pPr marL="285750" indent="-285750" defTabSz="685800">
              <a:spcBef>
                <a:spcPts val="0"/>
              </a:spcBef>
              <a:buFont typeface="Arial" panose="020B0604020202020204" pitchFamily="34" charset="0"/>
              <a:buChar char="•"/>
              <a:defRPr/>
            </a:pPr>
            <a:r>
              <a:rPr lang="en-US" sz="1400" dirty="0">
                <a:latin typeface="Calibri" panose="020F0502020204030204" pitchFamily="34" charset="0"/>
                <a:cs typeface="Calibri" panose="020F0502020204030204" pitchFamily="34" charset="0"/>
              </a:rPr>
              <a:t>US insurers will now participate on large primary quota share layers, previously exclusive to the London market. </a:t>
            </a:r>
          </a:p>
        </p:txBody>
      </p:sp>
      <p:sp>
        <p:nvSpPr>
          <p:cNvPr id="13" name="TextBox 12">
            <a:extLst>
              <a:ext uri="{FF2B5EF4-FFF2-40B4-BE49-F238E27FC236}">
                <a16:creationId xmlns:a16="http://schemas.microsoft.com/office/drawing/2014/main" id="{35B8DC08-72F6-FD3A-0BD2-FE55D2A52188}"/>
              </a:ext>
            </a:extLst>
          </p:cNvPr>
          <p:cNvSpPr txBox="1"/>
          <p:nvPr/>
        </p:nvSpPr>
        <p:spPr>
          <a:xfrm>
            <a:off x="2828925" y="2477850"/>
            <a:ext cx="3212935" cy="4185761"/>
          </a:xfrm>
          <a:prstGeom prst="rect">
            <a:avLst/>
          </a:prstGeom>
          <a:noFill/>
        </p:spPr>
        <p:txBody>
          <a:bodyPr wrap="square">
            <a:spAutoFit/>
          </a:bodyPr>
          <a:lstStyle/>
          <a:p>
            <a:pPr marL="285750" indent="-285750" defTabSz="685800">
              <a:spcBef>
                <a:spcPts val="0"/>
              </a:spcBef>
              <a:buFont typeface="Arial" panose="020B0604020202020204" pitchFamily="34" charset="0"/>
              <a:buChar char="•"/>
              <a:defRPr/>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Broad coverage is available, as insurers compete for business via favorable terms and conditions. </a:t>
            </a:r>
          </a:p>
          <a:p>
            <a:pPr defTabSz="685800">
              <a:spcBef>
                <a:spcPts val="0"/>
              </a:spcBef>
              <a:defRPr/>
            </a:pPr>
            <a:endPar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defTabSz="685800">
              <a:spcBef>
                <a:spcPts val="0"/>
              </a:spcBef>
              <a:buFont typeface="Arial" panose="020B0604020202020204" pitchFamily="34" charset="0"/>
              <a:buChar char="•"/>
              <a:defRPr/>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Dependent Business Interruption can be provided at full limits, with losses tied to Non-IT Providers typically </a:t>
            </a:r>
            <a:r>
              <a:rPr lang="en-US" sz="1400" dirty="0" err="1">
                <a:solidFill>
                  <a:srgbClr val="000000"/>
                </a:solidFill>
                <a:latin typeface="Calibri" panose="020F0502020204030204" pitchFamily="34" charset="0"/>
                <a:ea typeface="Calibri" panose="020F0502020204030204" pitchFamily="34" charset="0"/>
                <a:cs typeface="Calibri" panose="020F0502020204030204" pitchFamily="34" charset="0"/>
              </a:rPr>
              <a:t>sublimited</a:t>
            </a: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 for System Failure Losses.</a:t>
            </a:r>
          </a:p>
          <a:p>
            <a:pPr defTabSz="685800">
              <a:spcBef>
                <a:spcPts val="0"/>
              </a:spcBef>
              <a:defRPr/>
            </a:pPr>
            <a:endPar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defTabSz="685800">
              <a:spcBef>
                <a:spcPts val="0"/>
              </a:spcBef>
              <a:buFont typeface="Arial" panose="020B0604020202020204" pitchFamily="34" charset="0"/>
              <a:buChar char="•"/>
              <a:defRPr/>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Sub-limits and restrictions for  widespread events are rare and have not been adopted by the broader marketplace, although limitations on social engineering funds theft have emerged.</a:t>
            </a:r>
          </a:p>
          <a:p>
            <a:pPr defTabSz="685800">
              <a:spcBef>
                <a:spcPts val="0"/>
              </a:spcBef>
              <a:defRPr/>
            </a:pPr>
            <a:endPar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defTabSz="685800">
              <a:spcBef>
                <a:spcPts val="0"/>
              </a:spcBef>
              <a:buFont typeface="Arial" panose="020B0604020202020204" pitchFamily="34" charset="0"/>
              <a:buChar char="•"/>
              <a:defRPr/>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Systemic risk, such as the CrowdStrike and AWS remains the industry’s top concern. </a:t>
            </a:r>
          </a:p>
        </p:txBody>
      </p:sp>
      <p:sp>
        <p:nvSpPr>
          <p:cNvPr id="15" name="TextBox 14">
            <a:extLst>
              <a:ext uri="{FF2B5EF4-FFF2-40B4-BE49-F238E27FC236}">
                <a16:creationId xmlns:a16="http://schemas.microsoft.com/office/drawing/2014/main" id="{FEDE60FC-E280-76B2-28F8-96AD059D693F}"/>
              </a:ext>
            </a:extLst>
          </p:cNvPr>
          <p:cNvSpPr txBox="1"/>
          <p:nvPr/>
        </p:nvSpPr>
        <p:spPr>
          <a:xfrm>
            <a:off x="6041860" y="2462661"/>
            <a:ext cx="2868232" cy="3754874"/>
          </a:xfrm>
          <a:prstGeom prst="rect">
            <a:avLst/>
          </a:prstGeom>
          <a:noFill/>
        </p:spPr>
        <p:txBody>
          <a:bodyPr wrap="square">
            <a:spAutoFit/>
          </a:bodyPr>
          <a:lstStyle/>
          <a:p>
            <a:pPr defTabSz="685800">
              <a:spcBef>
                <a:spcPts val="0"/>
              </a:spcBef>
              <a:defRPr/>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Ransomware payments totaled $814M in 2024, down 35% from the record-setting $1.25B in 2023.</a:t>
            </a:r>
          </a:p>
          <a:p>
            <a:pPr defTabSz="685800">
              <a:spcBef>
                <a:spcPts val="0"/>
              </a:spcBef>
              <a:defRPr/>
            </a:pPr>
            <a:endPar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defTabSz="685800">
              <a:spcBef>
                <a:spcPts val="0"/>
              </a:spcBef>
              <a:defRPr/>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The reduction was driven by increased law enforcement actions, improved international collaboration, and a growing refusal by victims to pay.</a:t>
            </a:r>
          </a:p>
          <a:p>
            <a:pPr defTabSz="685800">
              <a:spcBef>
                <a:spcPts val="0"/>
              </a:spcBef>
              <a:defRPr/>
            </a:pPr>
            <a:endPar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defTabSz="685800">
              <a:spcBef>
                <a:spcPts val="0"/>
              </a:spcBef>
              <a:defRPr/>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Global cyber premiums were $15.3B in 2024, up nominally from ~$15B in 2023. </a:t>
            </a:r>
          </a:p>
          <a:p>
            <a:pPr defTabSz="685800">
              <a:spcBef>
                <a:spcPts val="0"/>
              </a:spcBef>
              <a:defRPr/>
            </a:pPr>
            <a:endPar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defTabSz="685800">
              <a:spcBef>
                <a:spcPts val="0"/>
              </a:spcBef>
              <a:defRPr/>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US cyber premiums declined by 2.3% in 2024, from $7.24B to $7.08B, due largely to premium reductions.</a:t>
            </a:r>
          </a:p>
        </p:txBody>
      </p:sp>
      <p:sp>
        <p:nvSpPr>
          <p:cNvPr id="17" name="TextBox 16">
            <a:extLst>
              <a:ext uri="{FF2B5EF4-FFF2-40B4-BE49-F238E27FC236}">
                <a16:creationId xmlns:a16="http://schemas.microsoft.com/office/drawing/2014/main" id="{41D66888-407F-C871-2820-5C4878E09B25}"/>
              </a:ext>
            </a:extLst>
          </p:cNvPr>
          <p:cNvSpPr txBox="1"/>
          <p:nvPr/>
        </p:nvSpPr>
        <p:spPr>
          <a:xfrm>
            <a:off x="9072017" y="2573826"/>
            <a:ext cx="2391892" cy="3262432"/>
          </a:xfrm>
          <a:prstGeom prst="rect">
            <a:avLst/>
          </a:prstGeom>
          <a:noFill/>
        </p:spPr>
        <p:txBody>
          <a:bodyPr wrap="square">
            <a:spAutoFit/>
          </a:bodyPr>
          <a:lstStyle/>
          <a:p>
            <a:pPr defTabSz="685800">
              <a:spcBef>
                <a:spcPts val="0"/>
              </a:spcBef>
              <a:defRPr/>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Despite ongoing claims activity, premiums continue to decline, however, we are beginning to see those decreases taper off, particularly for Healthcare and Public Entity with carriers looking to push flat to 10% increases. </a:t>
            </a:r>
          </a:p>
          <a:p>
            <a:pPr defTabSz="685800">
              <a:spcBef>
                <a:spcPts val="0"/>
              </a:spcBef>
              <a:defRPr/>
            </a:pPr>
            <a:endPar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defTabSz="685800">
              <a:spcBef>
                <a:spcPts val="0"/>
              </a:spcBef>
              <a:defRPr/>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Retentions have been reduced at a select few renewals in the past 12 months but have broadly remained unchanged.</a:t>
            </a:r>
          </a:p>
          <a:p>
            <a:pPr algn="just" defTabSz="685800">
              <a:spcBef>
                <a:spcPts val="0"/>
              </a:spcBef>
              <a:defRPr/>
            </a:pPr>
            <a:endParaRPr lang="en-US" sz="1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Slide Number Placeholder 3">
            <a:extLst>
              <a:ext uri="{FF2B5EF4-FFF2-40B4-BE49-F238E27FC236}">
                <a16:creationId xmlns:a16="http://schemas.microsoft.com/office/drawing/2014/main" id="{4F574C0A-1EA4-2564-8746-2C68851DE578}"/>
              </a:ext>
            </a:extLst>
          </p:cNvPr>
          <p:cNvSpPr>
            <a:spLocks noGrp="1"/>
          </p:cNvSpPr>
          <p:nvPr>
            <p:ph type="sldNum" sz="quarter" idx="12"/>
          </p:nvPr>
        </p:nvSpPr>
        <p:spPr>
          <a:xfrm>
            <a:off x="5090502" y="5711786"/>
            <a:ext cx="2057400" cy="140525"/>
          </a:xfrm>
        </p:spPr>
        <p:txBody>
          <a:bodyPr/>
          <a:lstStyle/>
          <a:p>
            <a:pPr defTabSz="685800">
              <a:defRPr/>
            </a:pPr>
            <a:fld id="{856525B1-14D3-4043-96C3-3E66F944D188}" type="slidenum">
              <a:rPr lang="en-US" sz="506">
                <a:solidFill>
                  <a:prstClr val="black">
                    <a:tint val="75000"/>
                  </a:prstClr>
                </a:solidFill>
                <a:latin typeface="Calibri"/>
              </a:rPr>
              <a:pPr defTabSz="685800">
                <a:defRPr/>
              </a:pPr>
              <a:t>15</a:t>
            </a:fld>
            <a:endParaRPr lang="en-US" sz="506" dirty="0">
              <a:solidFill>
                <a:prstClr val="black">
                  <a:tint val="75000"/>
                </a:prstClr>
              </a:solidFill>
              <a:latin typeface="Calibri"/>
            </a:endParaRPr>
          </a:p>
        </p:txBody>
      </p:sp>
      <p:grpSp>
        <p:nvGrpSpPr>
          <p:cNvPr id="12" name="Group 11">
            <a:extLst>
              <a:ext uri="{FF2B5EF4-FFF2-40B4-BE49-F238E27FC236}">
                <a16:creationId xmlns:a16="http://schemas.microsoft.com/office/drawing/2014/main" id="{6060D093-9EE8-B98E-6E55-DA08A2151E9C}"/>
              </a:ext>
            </a:extLst>
          </p:cNvPr>
          <p:cNvGrpSpPr/>
          <p:nvPr/>
        </p:nvGrpSpPr>
        <p:grpSpPr>
          <a:xfrm>
            <a:off x="648926" y="1476449"/>
            <a:ext cx="10271760" cy="875946"/>
            <a:chOff x="454612" y="3625842"/>
            <a:chExt cx="13956257" cy="1167926"/>
          </a:xfrm>
        </p:grpSpPr>
        <p:grpSp>
          <p:nvGrpSpPr>
            <p:cNvPr id="14" name="Group 13">
              <a:extLst>
                <a:ext uri="{FF2B5EF4-FFF2-40B4-BE49-F238E27FC236}">
                  <a16:creationId xmlns:a16="http://schemas.microsoft.com/office/drawing/2014/main" id="{FFB18954-9349-B4C3-172E-E651190E0641}"/>
                </a:ext>
              </a:extLst>
            </p:cNvPr>
            <p:cNvGrpSpPr/>
            <p:nvPr/>
          </p:nvGrpSpPr>
          <p:grpSpPr>
            <a:xfrm>
              <a:off x="454612" y="3625842"/>
              <a:ext cx="2731797" cy="1167926"/>
              <a:chOff x="419100" y="3625842"/>
              <a:chExt cx="2731797" cy="1167926"/>
            </a:xfrm>
          </p:grpSpPr>
          <p:sp>
            <p:nvSpPr>
              <p:cNvPr id="65" name="Text Placeholder 4">
                <a:extLst>
                  <a:ext uri="{FF2B5EF4-FFF2-40B4-BE49-F238E27FC236}">
                    <a16:creationId xmlns:a16="http://schemas.microsoft.com/office/drawing/2014/main" id="{8EE0D205-65D1-36BF-6D1D-89CC30544F13}"/>
                  </a:ext>
                </a:extLst>
              </p:cNvPr>
              <p:cNvSpPr txBox="1">
                <a:spLocks/>
              </p:cNvSpPr>
              <p:nvPr/>
            </p:nvSpPr>
            <p:spPr bwMode="gray">
              <a:xfrm>
                <a:off x="419100" y="4113893"/>
                <a:ext cx="2731797" cy="369331"/>
              </a:xfrm>
              <a:prstGeom prst="rect">
                <a:avLst/>
              </a:prstGeom>
              <a:noFill/>
              <a:ln w="28575" cap="flat" cmpd="sng" algn="ctr">
                <a:noFill/>
                <a:prstDash val="solid"/>
                <a:miter lim="800000"/>
                <a:headEnd type="none" w="med" len="med"/>
                <a:tailEnd type="none" w="med" len="med"/>
              </a:ln>
              <a:effectLst/>
            </p:spPr>
            <p:txBody>
              <a:bodyPr vert="horz" wrap="square" lIns="0" tIns="0" rIns="0" bIns="0" numCol="1" rtlCol="0" anchor="t" anchorCtr="0" compatLnSpc="1">
                <a:prstTxWarp prst="textNoShape">
                  <a:avLst/>
                </a:prstTxWarp>
                <a:sp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defTabSz="685800">
                  <a:lnSpc>
                    <a:spcPct val="100000"/>
                  </a:lnSpc>
                  <a:spcBef>
                    <a:spcPts val="0"/>
                  </a:spcBef>
                  <a:buClr>
                    <a:srgbClr val="F69322"/>
                  </a:buClr>
                  <a:defRPr/>
                </a:pPr>
                <a:r>
                  <a:rPr lang="en-US" sz="1800" dirty="0">
                    <a:solidFill>
                      <a:schemeClr val="tx1"/>
                    </a:solidFill>
                    <a:latin typeface="Calibri"/>
                    <a:cs typeface="Arial" panose="020B0604020202020204" pitchFamily="34" charset="0"/>
                  </a:rPr>
                  <a:t>Capacity</a:t>
                </a:r>
              </a:p>
            </p:txBody>
          </p:sp>
          <p:cxnSp>
            <p:nvCxnSpPr>
              <p:cNvPr id="66" name="Straight Connector 65">
                <a:extLst>
                  <a:ext uri="{FF2B5EF4-FFF2-40B4-BE49-F238E27FC236}">
                    <a16:creationId xmlns:a16="http://schemas.microsoft.com/office/drawing/2014/main" id="{DAF55514-157D-128F-520D-81C4ABD4008C}"/>
                  </a:ext>
                </a:extLst>
              </p:cNvPr>
              <p:cNvCxnSpPr/>
              <p:nvPr/>
            </p:nvCxnSpPr>
            <p:spPr>
              <a:xfrm>
                <a:off x="419100" y="4793768"/>
                <a:ext cx="2731797"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13A14779-D9C7-754F-518B-80A0D133DEC2}"/>
                  </a:ext>
                </a:extLst>
              </p:cNvPr>
              <p:cNvGrpSpPr/>
              <p:nvPr/>
            </p:nvGrpSpPr>
            <p:grpSpPr>
              <a:xfrm>
                <a:off x="419101" y="3625842"/>
                <a:ext cx="412167" cy="412287"/>
                <a:chOff x="475488" y="3086036"/>
                <a:chExt cx="413198" cy="412287"/>
              </a:xfrm>
            </p:grpSpPr>
            <p:sp>
              <p:nvSpPr>
                <p:cNvPr id="68" name="Freeform 5">
                  <a:extLst>
                    <a:ext uri="{FF2B5EF4-FFF2-40B4-BE49-F238E27FC236}">
                      <a16:creationId xmlns:a16="http://schemas.microsoft.com/office/drawing/2014/main" id="{31D3E92E-7314-D587-00E2-AEAD76D332BA}"/>
                    </a:ext>
                  </a:extLst>
                </p:cNvPr>
                <p:cNvSpPr>
                  <a:spLocks noEditPoints="1"/>
                </p:cNvSpPr>
                <p:nvPr/>
              </p:nvSpPr>
              <p:spPr bwMode="auto">
                <a:xfrm>
                  <a:off x="597352" y="3208128"/>
                  <a:ext cx="169243" cy="168559"/>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69" name="Freeform 6">
                  <a:extLst>
                    <a:ext uri="{FF2B5EF4-FFF2-40B4-BE49-F238E27FC236}">
                      <a16:creationId xmlns:a16="http://schemas.microsoft.com/office/drawing/2014/main" id="{C8A7E40D-8D83-7533-6066-80081C3D82D8}"/>
                    </a:ext>
                  </a:extLst>
                </p:cNvPr>
                <p:cNvSpPr>
                  <a:spLocks/>
                </p:cNvSpPr>
                <p:nvPr/>
              </p:nvSpPr>
              <p:spPr bwMode="auto">
                <a:xfrm>
                  <a:off x="475488" y="3086036"/>
                  <a:ext cx="127331" cy="124825"/>
                </a:xfrm>
                <a:custGeom>
                  <a:avLst/>
                  <a:gdLst>
                    <a:gd name="T0" fmla="*/ 56 w 235"/>
                    <a:gd name="T1" fmla="*/ 95 h 230"/>
                    <a:gd name="T2" fmla="*/ 56 w 235"/>
                    <a:gd name="T3" fmla="*/ 138 h 230"/>
                    <a:gd name="T4" fmla="*/ 28 w 235"/>
                    <a:gd name="T5" fmla="*/ 168 h 230"/>
                    <a:gd name="T6" fmla="*/ 1 w 235"/>
                    <a:gd name="T7" fmla="*/ 137 h 230"/>
                    <a:gd name="T8" fmla="*/ 1 w 235"/>
                    <a:gd name="T9" fmla="*/ 31 h 230"/>
                    <a:gd name="T10" fmla="*/ 31 w 235"/>
                    <a:gd name="T11" fmla="*/ 0 h 230"/>
                    <a:gd name="T12" fmla="*/ 139 w 235"/>
                    <a:gd name="T13" fmla="*/ 0 h 230"/>
                    <a:gd name="T14" fmla="*/ 168 w 235"/>
                    <a:gd name="T15" fmla="*/ 26 h 230"/>
                    <a:gd name="T16" fmla="*/ 141 w 235"/>
                    <a:gd name="T17" fmla="*/ 55 h 230"/>
                    <a:gd name="T18" fmla="*/ 101 w 235"/>
                    <a:gd name="T19" fmla="*/ 55 h 230"/>
                    <a:gd name="T20" fmla="*/ 109 w 235"/>
                    <a:gd name="T21" fmla="*/ 69 h 230"/>
                    <a:gd name="T22" fmla="*/ 220 w 235"/>
                    <a:gd name="T23" fmla="*/ 178 h 230"/>
                    <a:gd name="T24" fmla="*/ 227 w 235"/>
                    <a:gd name="T25" fmla="*/ 214 h 230"/>
                    <a:gd name="T26" fmla="*/ 195 w 235"/>
                    <a:gd name="T27" fmla="*/ 227 h 230"/>
                    <a:gd name="T28" fmla="*/ 177 w 235"/>
                    <a:gd name="T29" fmla="*/ 215 h 230"/>
                    <a:gd name="T30" fmla="*/ 74 w 235"/>
                    <a:gd name="T31" fmla="*/ 111 h 230"/>
                    <a:gd name="T32" fmla="*/ 56 w 235"/>
                    <a:gd name="T33" fmla="*/ 9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5" h="230">
                      <a:moveTo>
                        <a:pt x="56" y="95"/>
                      </a:moveTo>
                      <a:cubicBezTo>
                        <a:pt x="56" y="112"/>
                        <a:pt x="57" y="125"/>
                        <a:pt x="56" y="138"/>
                      </a:cubicBezTo>
                      <a:cubicBezTo>
                        <a:pt x="56" y="155"/>
                        <a:pt x="44" y="168"/>
                        <a:pt x="28" y="168"/>
                      </a:cubicBezTo>
                      <a:cubicBezTo>
                        <a:pt x="13" y="168"/>
                        <a:pt x="1" y="155"/>
                        <a:pt x="1" y="137"/>
                      </a:cubicBezTo>
                      <a:cubicBezTo>
                        <a:pt x="0" y="102"/>
                        <a:pt x="0" y="67"/>
                        <a:pt x="1" y="31"/>
                      </a:cubicBezTo>
                      <a:cubicBezTo>
                        <a:pt x="1" y="11"/>
                        <a:pt x="12" y="0"/>
                        <a:pt x="31" y="0"/>
                      </a:cubicBezTo>
                      <a:cubicBezTo>
                        <a:pt x="67" y="0"/>
                        <a:pt x="103" y="0"/>
                        <a:pt x="139" y="0"/>
                      </a:cubicBezTo>
                      <a:cubicBezTo>
                        <a:pt x="157" y="0"/>
                        <a:pt x="169" y="11"/>
                        <a:pt x="168" y="26"/>
                      </a:cubicBezTo>
                      <a:cubicBezTo>
                        <a:pt x="168" y="44"/>
                        <a:pt x="157" y="53"/>
                        <a:pt x="141" y="55"/>
                      </a:cubicBezTo>
                      <a:cubicBezTo>
                        <a:pt x="128" y="56"/>
                        <a:pt x="114" y="55"/>
                        <a:pt x="101" y="55"/>
                      </a:cubicBezTo>
                      <a:cubicBezTo>
                        <a:pt x="99" y="63"/>
                        <a:pt x="105" y="65"/>
                        <a:pt x="109" y="69"/>
                      </a:cubicBezTo>
                      <a:cubicBezTo>
                        <a:pt x="146" y="105"/>
                        <a:pt x="183" y="142"/>
                        <a:pt x="220" y="178"/>
                      </a:cubicBezTo>
                      <a:cubicBezTo>
                        <a:pt x="230" y="189"/>
                        <a:pt x="235" y="200"/>
                        <a:pt x="227" y="214"/>
                      </a:cubicBezTo>
                      <a:cubicBezTo>
                        <a:pt x="220" y="227"/>
                        <a:pt x="208" y="230"/>
                        <a:pt x="195" y="227"/>
                      </a:cubicBezTo>
                      <a:cubicBezTo>
                        <a:pt x="187" y="226"/>
                        <a:pt x="182" y="220"/>
                        <a:pt x="177" y="215"/>
                      </a:cubicBezTo>
                      <a:cubicBezTo>
                        <a:pt x="143" y="180"/>
                        <a:pt x="108" y="146"/>
                        <a:pt x="74" y="111"/>
                      </a:cubicBezTo>
                      <a:cubicBezTo>
                        <a:pt x="69" y="107"/>
                        <a:pt x="64" y="103"/>
                        <a:pt x="56" y="9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70" name="Freeform 7">
                  <a:extLst>
                    <a:ext uri="{FF2B5EF4-FFF2-40B4-BE49-F238E27FC236}">
                      <a16:creationId xmlns:a16="http://schemas.microsoft.com/office/drawing/2014/main" id="{36FD69D3-53A0-86AD-65C9-6CD39C5BD2E1}"/>
                    </a:ext>
                  </a:extLst>
                </p:cNvPr>
                <p:cNvSpPr>
                  <a:spLocks/>
                </p:cNvSpPr>
                <p:nvPr/>
              </p:nvSpPr>
              <p:spPr bwMode="auto">
                <a:xfrm>
                  <a:off x="762722" y="3086036"/>
                  <a:ext cx="125964" cy="125281"/>
                </a:xfrm>
                <a:custGeom>
                  <a:avLst/>
                  <a:gdLst>
                    <a:gd name="T0" fmla="*/ 131 w 232"/>
                    <a:gd name="T1" fmla="*/ 56 h 231"/>
                    <a:gd name="T2" fmla="*/ 91 w 232"/>
                    <a:gd name="T3" fmla="*/ 56 h 231"/>
                    <a:gd name="T4" fmla="*/ 62 w 232"/>
                    <a:gd name="T5" fmla="*/ 27 h 231"/>
                    <a:gd name="T6" fmla="*/ 91 w 232"/>
                    <a:gd name="T7" fmla="*/ 0 h 231"/>
                    <a:gd name="T8" fmla="*/ 201 w 232"/>
                    <a:gd name="T9" fmla="*/ 0 h 231"/>
                    <a:gd name="T10" fmla="*/ 231 w 232"/>
                    <a:gd name="T11" fmla="*/ 30 h 231"/>
                    <a:gd name="T12" fmla="*/ 231 w 232"/>
                    <a:gd name="T13" fmla="*/ 140 h 231"/>
                    <a:gd name="T14" fmla="*/ 205 w 232"/>
                    <a:gd name="T15" fmla="*/ 167 h 231"/>
                    <a:gd name="T16" fmla="*/ 177 w 232"/>
                    <a:gd name="T17" fmla="*/ 143 h 231"/>
                    <a:gd name="T18" fmla="*/ 176 w 232"/>
                    <a:gd name="T19" fmla="*/ 101 h 231"/>
                    <a:gd name="T20" fmla="*/ 159 w 232"/>
                    <a:gd name="T21" fmla="*/ 111 h 231"/>
                    <a:gd name="T22" fmla="*/ 52 w 232"/>
                    <a:gd name="T23" fmla="*/ 218 h 231"/>
                    <a:gd name="T24" fmla="*/ 15 w 232"/>
                    <a:gd name="T25" fmla="*/ 224 h 231"/>
                    <a:gd name="T26" fmla="*/ 3 w 232"/>
                    <a:gd name="T27" fmla="*/ 193 h 231"/>
                    <a:gd name="T28" fmla="*/ 15 w 232"/>
                    <a:gd name="T29" fmla="*/ 176 h 231"/>
                    <a:gd name="T30" fmla="*/ 119 w 232"/>
                    <a:gd name="T31" fmla="*/ 73 h 231"/>
                    <a:gd name="T32" fmla="*/ 131 w 232"/>
                    <a:gd name="T33" fmla="*/ 5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231">
                      <a:moveTo>
                        <a:pt x="131" y="56"/>
                      </a:moveTo>
                      <a:cubicBezTo>
                        <a:pt x="117" y="56"/>
                        <a:pt x="104" y="56"/>
                        <a:pt x="91" y="56"/>
                      </a:cubicBezTo>
                      <a:cubicBezTo>
                        <a:pt x="73" y="55"/>
                        <a:pt x="62" y="43"/>
                        <a:pt x="62" y="27"/>
                      </a:cubicBezTo>
                      <a:cubicBezTo>
                        <a:pt x="63" y="9"/>
                        <a:pt x="74" y="0"/>
                        <a:pt x="91" y="0"/>
                      </a:cubicBezTo>
                      <a:cubicBezTo>
                        <a:pt x="128" y="0"/>
                        <a:pt x="164" y="0"/>
                        <a:pt x="201" y="0"/>
                      </a:cubicBezTo>
                      <a:cubicBezTo>
                        <a:pt x="219" y="0"/>
                        <a:pt x="231" y="12"/>
                        <a:pt x="231" y="30"/>
                      </a:cubicBezTo>
                      <a:cubicBezTo>
                        <a:pt x="232" y="67"/>
                        <a:pt x="232" y="103"/>
                        <a:pt x="231" y="140"/>
                      </a:cubicBezTo>
                      <a:cubicBezTo>
                        <a:pt x="231" y="157"/>
                        <a:pt x="221" y="166"/>
                        <a:pt x="205" y="167"/>
                      </a:cubicBezTo>
                      <a:cubicBezTo>
                        <a:pt x="189" y="168"/>
                        <a:pt x="179" y="158"/>
                        <a:pt x="177" y="143"/>
                      </a:cubicBezTo>
                      <a:cubicBezTo>
                        <a:pt x="175" y="129"/>
                        <a:pt x="176" y="115"/>
                        <a:pt x="176" y="101"/>
                      </a:cubicBezTo>
                      <a:cubicBezTo>
                        <a:pt x="166" y="100"/>
                        <a:pt x="163" y="107"/>
                        <a:pt x="159" y="111"/>
                      </a:cubicBezTo>
                      <a:cubicBezTo>
                        <a:pt x="123" y="147"/>
                        <a:pt x="87" y="183"/>
                        <a:pt x="52" y="218"/>
                      </a:cubicBezTo>
                      <a:cubicBezTo>
                        <a:pt x="41" y="229"/>
                        <a:pt x="29" y="231"/>
                        <a:pt x="15" y="224"/>
                      </a:cubicBezTo>
                      <a:cubicBezTo>
                        <a:pt x="3" y="218"/>
                        <a:pt x="0" y="206"/>
                        <a:pt x="3" y="193"/>
                      </a:cubicBezTo>
                      <a:cubicBezTo>
                        <a:pt x="4" y="186"/>
                        <a:pt x="10" y="181"/>
                        <a:pt x="15" y="176"/>
                      </a:cubicBezTo>
                      <a:cubicBezTo>
                        <a:pt x="50" y="142"/>
                        <a:pt x="84" y="107"/>
                        <a:pt x="119" y="73"/>
                      </a:cubicBezTo>
                      <a:cubicBezTo>
                        <a:pt x="123" y="68"/>
                        <a:pt x="129" y="65"/>
                        <a:pt x="131" y="5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71" name="Freeform 8">
                  <a:extLst>
                    <a:ext uri="{FF2B5EF4-FFF2-40B4-BE49-F238E27FC236}">
                      <a16:creationId xmlns:a16="http://schemas.microsoft.com/office/drawing/2014/main" id="{32F56906-0F52-5959-9B86-338FF985C4CA}"/>
                    </a:ext>
                  </a:extLst>
                </p:cNvPr>
                <p:cNvSpPr>
                  <a:spLocks/>
                </p:cNvSpPr>
                <p:nvPr/>
              </p:nvSpPr>
              <p:spPr bwMode="auto">
                <a:xfrm>
                  <a:off x="475488" y="3372359"/>
                  <a:ext cx="126192" cy="125964"/>
                </a:xfrm>
                <a:custGeom>
                  <a:avLst/>
                  <a:gdLst>
                    <a:gd name="T0" fmla="*/ 61 w 233"/>
                    <a:gd name="T1" fmla="*/ 135 h 232"/>
                    <a:gd name="T2" fmla="*/ 117 w 233"/>
                    <a:gd name="T3" fmla="*/ 76 h 232"/>
                    <a:gd name="T4" fmla="*/ 181 w 233"/>
                    <a:gd name="T5" fmla="*/ 13 h 232"/>
                    <a:gd name="T6" fmla="*/ 222 w 233"/>
                    <a:gd name="T7" fmla="*/ 11 h 232"/>
                    <a:gd name="T8" fmla="*/ 220 w 233"/>
                    <a:gd name="T9" fmla="*/ 51 h 232"/>
                    <a:gd name="T10" fmla="*/ 113 w 233"/>
                    <a:gd name="T11" fmla="*/ 159 h 232"/>
                    <a:gd name="T12" fmla="*/ 100 w 233"/>
                    <a:gd name="T13" fmla="*/ 176 h 232"/>
                    <a:gd name="T14" fmla="*/ 139 w 233"/>
                    <a:gd name="T15" fmla="*/ 176 h 232"/>
                    <a:gd name="T16" fmla="*/ 169 w 233"/>
                    <a:gd name="T17" fmla="*/ 204 h 232"/>
                    <a:gd name="T18" fmla="*/ 140 w 233"/>
                    <a:gd name="T19" fmla="*/ 232 h 232"/>
                    <a:gd name="T20" fmla="*/ 30 w 233"/>
                    <a:gd name="T21" fmla="*/ 232 h 232"/>
                    <a:gd name="T22" fmla="*/ 1 w 233"/>
                    <a:gd name="T23" fmla="*/ 201 h 232"/>
                    <a:gd name="T24" fmla="*/ 1 w 233"/>
                    <a:gd name="T25" fmla="*/ 93 h 232"/>
                    <a:gd name="T26" fmla="*/ 27 w 233"/>
                    <a:gd name="T27" fmla="*/ 64 h 232"/>
                    <a:gd name="T28" fmla="*/ 56 w 233"/>
                    <a:gd name="T29" fmla="*/ 93 h 232"/>
                    <a:gd name="T30" fmla="*/ 56 w 233"/>
                    <a:gd name="T31" fmla="*/ 132 h 232"/>
                    <a:gd name="T32" fmla="*/ 61 w 233"/>
                    <a:gd name="T33" fmla="*/ 13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3" h="232">
                      <a:moveTo>
                        <a:pt x="61" y="135"/>
                      </a:moveTo>
                      <a:cubicBezTo>
                        <a:pt x="80" y="115"/>
                        <a:pt x="98" y="95"/>
                        <a:pt x="117" y="76"/>
                      </a:cubicBezTo>
                      <a:cubicBezTo>
                        <a:pt x="138" y="55"/>
                        <a:pt x="159" y="34"/>
                        <a:pt x="181" y="13"/>
                      </a:cubicBezTo>
                      <a:cubicBezTo>
                        <a:pt x="194" y="0"/>
                        <a:pt x="211" y="0"/>
                        <a:pt x="222" y="11"/>
                      </a:cubicBezTo>
                      <a:cubicBezTo>
                        <a:pt x="233" y="22"/>
                        <a:pt x="233" y="38"/>
                        <a:pt x="220" y="51"/>
                      </a:cubicBezTo>
                      <a:cubicBezTo>
                        <a:pt x="184" y="87"/>
                        <a:pt x="148" y="123"/>
                        <a:pt x="113" y="159"/>
                      </a:cubicBezTo>
                      <a:cubicBezTo>
                        <a:pt x="108" y="163"/>
                        <a:pt x="102" y="167"/>
                        <a:pt x="100" y="176"/>
                      </a:cubicBezTo>
                      <a:cubicBezTo>
                        <a:pt x="113" y="176"/>
                        <a:pt x="126" y="175"/>
                        <a:pt x="139" y="176"/>
                      </a:cubicBezTo>
                      <a:cubicBezTo>
                        <a:pt x="157" y="177"/>
                        <a:pt x="169" y="188"/>
                        <a:pt x="169" y="204"/>
                      </a:cubicBezTo>
                      <a:cubicBezTo>
                        <a:pt x="168" y="222"/>
                        <a:pt x="157" y="231"/>
                        <a:pt x="140" y="232"/>
                      </a:cubicBezTo>
                      <a:cubicBezTo>
                        <a:pt x="104" y="232"/>
                        <a:pt x="67" y="232"/>
                        <a:pt x="30" y="232"/>
                      </a:cubicBezTo>
                      <a:cubicBezTo>
                        <a:pt x="12" y="231"/>
                        <a:pt x="1" y="220"/>
                        <a:pt x="1" y="201"/>
                      </a:cubicBezTo>
                      <a:cubicBezTo>
                        <a:pt x="0" y="165"/>
                        <a:pt x="1" y="129"/>
                        <a:pt x="1" y="93"/>
                      </a:cubicBezTo>
                      <a:cubicBezTo>
                        <a:pt x="1" y="76"/>
                        <a:pt x="9" y="66"/>
                        <a:pt x="27" y="64"/>
                      </a:cubicBezTo>
                      <a:cubicBezTo>
                        <a:pt x="42" y="63"/>
                        <a:pt x="55" y="75"/>
                        <a:pt x="56" y="93"/>
                      </a:cubicBezTo>
                      <a:cubicBezTo>
                        <a:pt x="57" y="106"/>
                        <a:pt x="56" y="119"/>
                        <a:pt x="56" y="132"/>
                      </a:cubicBezTo>
                      <a:cubicBezTo>
                        <a:pt x="58" y="133"/>
                        <a:pt x="60" y="134"/>
                        <a:pt x="61" y="13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72" name="Freeform 9">
                  <a:extLst>
                    <a:ext uri="{FF2B5EF4-FFF2-40B4-BE49-F238E27FC236}">
                      <a16:creationId xmlns:a16="http://schemas.microsoft.com/office/drawing/2014/main" id="{DE727357-5861-8CA3-71C0-6B6336504570}"/>
                    </a:ext>
                  </a:extLst>
                </p:cNvPr>
                <p:cNvSpPr>
                  <a:spLocks/>
                </p:cNvSpPr>
                <p:nvPr/>
              </p:nvSpPr>
              <p:spPr bwMode="auto">
                <a:xfrm>
                  <a:off x="761811" y="3372359"/>
                  <a:ext cx="126192" cy="125964"/>
                </a:xfrm>
                <a:custGeom>
                  <a:avLst/>
                  <a:gdLst>
                    <a:gd name="T0" fmla="*/ 177 w 233"/>
                    <a:gd name="T1" fmla="*/ 136 h 232"/>
                    <a:gd name="T2" fmla="*/ 177 w 233"/>
                    <a:gd name="T3" fmla="*/ 94 h 232"/>
                    <a:gd name="T4" fmla="*/ 205 w 233"/>
                    <a:gd name="T5" fmla="*/ 64 h 232"/>
                    <a:gd name="T6" fmla="*/ 232 w 233"/>
                    <a:gd name="T7" fmla="*/ 94 h 232"/>
                    <a:gd name="T8" fmla="*/ 232 w 233"/>
                    <a:gd name="T9" fmla="*/ 202 h 232"/>
                    <a:gd name="T10" fmla="*/ 202 w 233"/>
                    <a:gd name="T11" fmla="*/ 232 h 232"/>
                    <a:gd name="T12" fmla="*/ 95 w 233"/>
                    <a:gd name="T13" fmla="*/ 232 h 232"/>
                    <a:gd name="T14" fmla="*/ 65 w 233"/>
                    <a:gd name="T15" fmla="*/ 206 h 232"/>
                    <a:gd name="T16" fmla="*/ 93 w 233"/>
                    <a:gd name="T17" fmla="*/ 176 h 232"/>
                    <a:gd name="T18" fmla="*/ 132 w 233"/>
                    <a:gd name="T19" fmla="*/ 176 h 232"/>
                    <a:gd name="T20" fmla="*/ 137 w 233"/>
                    <a:gd name="T21" fmla="*/ 170 h 232"/>
                    <a:gd name="T22" fmla="*/ 119 w 233"/>
                    <a:gd name="T23" fmla="*/ 156 h 232"/>
                    <a:gd name="T24" fmla="*/ 15 w 233"/>
                    <a:gd name="T25" fmla="*/ 53 h 232"/>
                    <a:gd name="T26" fmla="*/ 12 w 233"/>
                    <a:gd name="T27" fmla="*/ 11 h 232"/>
                    <a:gd name="T28" fmla="*/ 54 w 233"/>
                    <a:gd name="T29" fmla="*/ 14 h 232"/>
                    <a:gd name="T30" fmla="*/ 158 w 233"/>
                    <a:gd name="T31" fmla="*/ 119 h 232"/>
                    <a:gd name="T32" fmla="*/ 177 w 233"/>
                    <a:gd name="T33" fmla="*/ 13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3" h="232">
                      <a:moveTo>
                        <a:pt x="177" y="136"/>
                      </a:moveTo>
                      <a:cubicBezTo>
                        <a:pt x="177" y="119"/>
                        <a:pt x="176" y="106"/>
                        <a:pt x="177" y="94"/>
                      </a:cubicBezTo>
                      <a:cubicBezTo>
                        <a:pt x="177" y="76"/>
                        <a:pt x="190" y="64"/>
                        <a:pt x="205" y="64"/>
                      </a:cubicBezTo>
                      <a:cubicBezTo>
                        <a:pt x="221" y="64"/>
                        <a:pt x="232" y="76"/>
                        <a:pt x="232" y="94"/>
                      </a:cubicBezTo>
                      <a:cubicBezTo>
                        <a:pt x="233" y="130"/>
                        <a:pt x="233" y="166"/>
                        <a:pt x="232" y="202"/>
                      </a:cubicBezTo>
                      <a:cubicBezTo>
                        <a:pt x="232" y="221"/>
                        <a:pt x="221" y="232"/>
                        <a:pt x="202" y="232"/>
                      </a:cubicBezTo>
                      <a:cubicBezTo>
                        <a:pt x="167" y="232"/>
                        <a:pt x="131" y="232"/>
                        <a:pt x="95" y="232"/>
                      </a:cubicBezTo>
                      <a:cubicBezTo>
                        <a:pt x="77" y="232"/>
                        <a:pt x="67" y="223"/>
                        <a:pt x="65" y="206"/>
                      </a:cubicBezTo>
                      <a:cubicBezTo>
                        <a:pt x="63" y="191"/>
                        <a:pt x="76" y="178"/>
                        <a:pt x="93" y="176"/>
                      </a:cubicBezTo>
                      <a:cubicBezTo>
                        <a:pt x="106" y="175"/>
                        <a:pt x="119" y="176"/>
                        <a:pt x="132" y="176"/>
                      </a:cubicBezTo>
                      <a:cubicBezTo>
                        <a:pt x="134" y="174"/>
                        <a:pt x="136" y="172"/>
                        <a:pt x="137" y="170"/>
                      </a:cubicBezTo>
                      <a:cubicBezTo>
                        <a:pt x="131" y="165"/>
                        <a:pt x="124" y="162"/>
                        <a:pt x="119" y="156"/>
                      </a:cubicBezTo>
                      <a:cubicBezTo>
                        <a:pt x="84" y="122"/>
                        <a:pt x="50" y="88"/>
                        <a:pt x="15" y="53"/>
                      </a:cubicBezTo>
                      <a:cubicBezTo>
                        <a:pt x="2" y="40"/>
                        <a:pt x="0" y="23"/>
                        <a:pt x="12" y="11"/>
                      </a:cubicBezTo>
                      <a:cubicBezTo>
                        <a:pt x="23" y="0"/>
                        <a:pt x="40" y="1"/>
                        <a:pt x="54" y="14"/>
                      </a:cubicBezTo>
                      <a:cubicBezTo>
                        <a:pt x="89" y="49"/>
                        <a:pt x="123" y="84"/>
                        <a:pt x="158" y="119"/>
                      </a:cubicBezTo>
                      <a:cubicBezTo>
                        <a:pt x="163" y="124"/>
                        <a:pt x="168" y="129"/>
                        <a:pt x="177" y="13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grpSp>
        </p:grpSp>
        <p:grpSp>
          <p:nvGrpSpPr>
            <p:cNvPr id="16" name="Group 15">
              <a:extLst>
                <a:ext uri="{FF2B5EF4-FFF2-40B4-BE49-F238E27FC236}">
                  <a16:creationId xmlns:a16="http://schemas.microsoft.com/office/drawing/2014/main" id="{7761EC9D-4F9A-2E67-393C-9279485B2117}"/>
                </a:ext>
              </a:extLst>
            </p:cNvPr>
            <p:cNvGrpSpPr/>
            <p:nvPr/>
          </p:nvGrpSpPr>
          <p:grpSpPr>
            <a:xfrm>
              <a:off x="3660738" y="3625842"/>
              <a:ext cx="2751415" cy="1167461"/>
              <a:chOff x="3622794" y="3625842"/>
              <a:chExt cx="2751415" cy="1167461"/>
            </a:xfrm>
          </p:grpSpPr>
          <p:sp>
            <p:nvSpPr>
              <p:cNvPr id="60" name="Text Placeholder 4">
                <a:extLst>
                  <a:ext uri="{FF2B5EF4-FFF2-40B4-BE49-F238E27FC236}">
                    <a16:creationId xmlns:a16="http://schemas.microsoft.com/office/drawing/2014/main" id="{36FF8564-B001-D638-6210-272189D8B1E7}"/>
                  </a:ext>
                </a:extLst>
              </p:cNvPr>
              <p:cNvSpPr txBox="1">
                <a:spLocks/>
              </p:cNvSpPr>
              <p:nvPr/>
            </p:nvSpPr>
            <p:spPr bwMode="gray">
              <a:xfrm>
                <a:off x="3622794" y="4131829"/>
                <a:ext cx="2731797" cy="369331"/>
              </a:xfrm>
              <a:prstGeom prst="rect">
                <a:avLst/>
              </a:prstGeom>
              <a:noFill/>
              <a:ln w="28575" cap="flat" cmpd="sng" algn="ctr">
                <a:noFill/>
                <a:prstDash val="solid"/>
                <a:miter lim="800000"/>
                <a:headEnd type="none" w="med" len="med"/>
                <a:tailEnd type="none" w="med" len="med"/>
              </a:ln>
              <a:effectLst/>
            </p:spPr>
            <p:txBody>
              <a:bodyPr vert="horz" wrap="square" lIns="0" tIns="0" rIns="0" bIns="0" numCol="1" rtlCol="0" anchor="t" anchorCtr="0" compatLnSpc="1">
                <a:prstTxWarp prst="textNoShape">
                  <a:avLst/>
                </a:prstTxWarp>
                <a:sp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defTabSz="685800">
                  <a:lnSpc>
                    <a:spcPct val="100000"/>
                  </a:lnSpc>
                  <a:spcBef>
                    <a:spcPts val="0"/>
                  </a:spcBef>
                  <a:buClr>
                    <a:srgbClr val="F69322"/>
                  </a:buClr>
                  <a:defRPr/>
                </a:pPr>
                <a:r>
                  <a:rPr lang="en-US" sz="1800" dirty="0">
                    <a:solidFill>
                      <a:schemeClr val="tx1"/>
                    </a:solidFill>
                    <a:latin typeface="Calibri"/>
                    <a:cs typeface="Arial" panose="020B0604020202020204" pitchFamily="34" charset="0"/>
                  </a:rPr>
                  <a:t>Coverage</a:t>
                </a:r>
              </a:p>
            </p:txBody>
          </p:sp>
          <p:cxnSp>
            <p:nvCxnSpPr>
              <p:cNvPr id="61" name="Straight Connector 60">
                <a:extLst>
                  <a:ext uri="{FF2B5EF4-FFF2-40B4-BE49-F238E27FC236}">
                    <a16:creationId xmlns:a16="http://schemas.microsoft.com/office/drawing/2014/main" id="{95976F09-69B6-0D24-653C-31C0D0456974}"/>
                  </a:ext>
                </a:extLst>
              </p:cNvPr>
              <p:cNvCxnSpPr/>
              <p:nvPr/>
            </p:nvCxnSpPr>
            <p:spPr>
              <a:xfrm>
                <a:off x="3642412" y="4793303"/>
                <a:ext cx="2731797"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3" name="Freeform 13">
                <a:extLst>
                  <a:ext uri="{FF2B5EF4-FFF2-40B4-BE49-F238E27FC236}">
                    <a16:creationId xmlns:a16="http://schemas.microsoft.com/office/drawing/2014/main" id="{3553EFEB-7D8A-F1E1-8B0E-D5C63B0B89F2}"/>
                  </a:ext>
                </a:extLst>
              </p:cNvPr>
              <p:cNvSpPr>
                <a:spLocks noEditPoints="1"/>
              </p:cNvSpPr>
              <p:nvPr/>
            </p:nvSpPr>
            <p:spPr bwMode="auto">
              <a:xfrm>
                <a:off x="3622794" y="3625842"/>
                <a:ext cx="538247" cy="448159"/>
              </a:xfrm>
              <a:custGeom>
                <a:avLst/>
                <a:gdLst>
                  <a:gd name="T0" fmla="*/ 666 w 930"/>
                  <a:gd name="T1" fmla="*/ 43 h 772"/>
                  <a:gd name="T2" fmla="*/ 789 w 930"/>
                  <a:gd name="T3" fmla="*/ 183 h 772"/>
                  <a:gd name="T4" fmla="*/ 265 w 930"/>
                  <a:gd name="T5" fmla="*/ 722 h 772"/>
                  <a:gd name="T6" fmla="*/ 142 w 930"/>
                  <a:gd name="T7" fmla="*/ 583 h 772"/>
                  <a:gd name="T8" fmla="*/ 235 w 930"/>
                  <a:gd name="T9" fmla="*/ 463 h 772"/>
                  <a:gd name="T10" fmla="*/ 321 w 930"/>
                  <a:gd name="T11" fmla="*/ 369 h 772"/>
                  <a:gd name="T12" fmla="*/ 255 w 930"/>
                  <a:gd name="T13" fmla="*/ 303 h 772"/>
                  <a:gd name="T14" fmla="*/ 143 w 930"/>
                  <a:gd name="T15" fmla="*/ 449 h 772"/>
                  <a:gd name="T16" fmla="*/ 697 w 930"/>
                  <a:gd name="T17" fmla="*/ 303 h 772"/>
                  <a:gd name="T18" fmla="*/ 610 w 930"/>
                  <a:gd name="T19" fmla="*/ 393 h 772"/>
                  <a:gd name="T20" fmla="*/ 675 w 930"/>
                  <a:gd name="T21" fmla="*/ 463 h 772"/>
                  <a:gd name="T22" fmla="*/ 788 w 930"/>
                  <a:gd name="T23" fmla="*/ 317 h 772"/>
                  <a:gd name="T24" fmla="*/ 436 w 930"/>
                  <a:gd name="T25" fmla="*/ 463 h 772"/>
                  <a:gd name="T26" fmla="*/ 545 w 930"/>
                  <a:gd name="T27" fmla="*/ 409 h 772"/>
                  <a:gd name="T28" fmla="*/ 542 w 930"/>
                  <a:gd name="T29" fmla="*/ 303 h 772"/>
                  <a:gd name="T30" fmla="*/ 386 w 930"/>
                  <a:gd name="T31" fmla="*/ 356 h 772"/>
                  <a:gd name="T32" fmla="*/ 388 w 930"/>
                  <a:gd name="T33" fmla="*/ 463 h 772"/>
                  <a:gd name="T34" fmla="*/ 437 w 930"/>
                  <a:gd name="T35" fmla="*/ 75 h 772"/>
                  <a:gd name="T36" fmla="*/ 430 w 930"/>
                  <a:gd name="T37" fmla="*/ 240 h 772"/>
                  <a:gd name="T38" fmla="*/ 548 w 930"/>
                  <a:gd name="T39" fmla="*/ 235 h 772"/>
                  <a:gd name="T40" fmla="*/ 467 w 930"/>
                  <a:gd name="T41" fmla="*/ 55 h 772"/>
                  <a:gd name="T42" fmla="*/ 387 w 930"/>
                  <a:gd name="T43" fmla="*/ 548 h 772"/>
                  <a:gd name="T44" fmla="*/ 504 w 930"/>
                  <a:gd name="T45" fmla="*/ 674 h 772"/>
                  <a:gd name="T46" fmla="*/ 510 w 930"/>
                  <a:gd name="T47" fmla="*/ 542 h 772"/>
                  <a:gd name="T48" fmla="*/ 767 w 930"/>
                  <a:gd name="T49" fmla="*/ 516 h 772"/>
                  <a:gd name="T50" fmla="*/ 603 w 930"/>
                  <a:gd name="T51" fmla="*/ 573 h 772"/>
                  <a:gd name="T52" fmla="*/ 767 w 930"/>
                  <a:gd name="T53" fmla="*/ 516 h 772"/>
                  <a:gd name="T54" fmla="*/ 337 w 930"/>
                  <a:gd name="T55" fmla="*/ 80 h 772"/>
                  <a:gd name="T56" fmla="*/ 255 w 930"/>
                  <a:gd name="T57" fmla="*/ 250 h 772"/>
                  <a:gd name="T58" fmla="*/ 341 w 930"/>
                  <a:gd name="T59" fmla="*/ 178 h 772"/>
                  <a:gd name="T60" fmla="*/ 751 w 930"/>
                  <a:gd name="T61" fmla="*/ 222 h 772"/>
                  <a:gd name="T62" fmla="*/ 616 w 930"/>
                  <a:gd name="T63" fmla="*/ 91 h 772"/>
                  <a:gd name="T64" fmla="*/ 599 w 930"/>
                  <a:gd name="T65" fmla="*/ 228 h 772"/>
                  <a:gd name="T66" fmla="*/ 167 w 930"/>
                  <a:gd name="T67" fmla="*/ 515 h 772"/>
                  <a:gd name="T68" fmla="*/ 311 w 930"/>
                  <a:gd name="T69" fmla="*/ 658 h 772"/>
                  <a:gd name="T70" fmla="*/ 357 w 930"/>
                  <a:gd name="T71" fmla="*/ 642 h 772"/>
                  <a:gd name="T72" fmla="*/ 167 w 930"/>
                  <a:gd name="T73" fmla="*/ 515 h 772"/>
                  <a:gd name="T74" fmla="*/ 225 w 930"/>
                  <a:gd name="T75" fmla="*/ 682 h 772"/>
                  <a:gd name="T76" fmla="*/ 741 w 930"/>
                  <a:gd name="T77" fmla="*/ 119 h 772"/>
                  <a:gd name="T78" fmla="*/ 706 w 930"/>
                  <a:gd name="T79" fmla="*/ 154 h 772"/>
                  <a:gd name="T80" fmla="*/ 352 w 930"/>
                  <a:gd name="T81" fmla="*/ 240 h 772"/>
                  <a:gd name="T82" fmla="*/ 388 w 930"/>
                  <a:gd name="T83" fmla="*/ 276 h 772"/>
                  <a:gd name="T84" fmla="*/ 614 w 930"/>
                  <a:gd name="T85" fmla="*/ 488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0" h="772">
                    <a:moveTo>
                      <a:pt x="461" y="2"/>
                    </a:moveTo>
                    <a:cubicBezTo>
                      <a:pt x="527" y="2"/>
                      <a:pt x="584" y="15"/>
                      <a:pt x="637" y="43"/>
                    </a:cubicBezTo>
                    <a:cubicBezTo>
                      <a:pt x="648" y="49"/>
                      <a:pt x="655" y="49"/>
                      <a:pt x="666" y="43"/>
                    </a:cubicBezTo>
                    <a:cubicBezTo>
                      <a:pt x="699" y="26"/>
                      <a:pt x="737" y="31"/>
                      <a:pt x="765" y="55"/>
                    </a:cubicBezTo>
                    <a:cubicBezTo>
                      <a:pt x="792" y="79"/>
                      <a:pt x="801" y="117"/>
                      <a:pt x="787" y="152"/>
                    </a:cubicBezTo>
                    <a:cubicBezTo>
                      <a:pt x="782" y="163"/>
                      <a:pt x="783" y="172"/>
                      <a:pt x="789" y="183"/>
                    </a:cubicBezTo>
                    <a:cubicBezTo>
                      <a:pt x="930" y="412"/>
                      <a:pt x="798" y="706"/>
                      <a:pt x="535" y="756"/>
                    </a:cubicBezTo>
                    <a:cubicBezTo>
                      <a:pt x="450" y="772"/>
                      <a:pt x="371" y="759"/>
                      <a:pt x="294" y="722"/>
                    </a:cubicBezTo>
                    <a:cubicBezTo>
                      <a:pt x="284" y="717"/>
                      <a:pt x="276" y="716"/>
                      <a:pt x="265" y="722"/>
                    </a:cubicBezTo>
                    <a:cubicBezTo>
                      <a:pt x="232" y="740"/>
                      <a:pt x="192" y="734"/>
                      <a:pt x="165" y="709"/>
                    </a:cubicBezTo>
                    <a:cubicBezTo>
                      <a:pt x="138" y="684"/>
                      <a:pt x="130" y="647"/>
                      <a:pt x="144" y="612"/>
                    </a:cubicBezTo>
                    <a:cubicBezTo>
                      <a:pt x="149" y="601"/>
                      <a:pt x="148" y="593"/>
                      <a:pt x="142" y="583"/>
                    </a:cubicBezTo>
                    <a:cubicBezTo>
                      <a:pt x="0" y="352"/>
                      <a:pt x="135" y="53"/>
                      <a:pt x="401" y="7"/>
                    </a:cubicBezTo>
                    <a:cubicBezTo>
                      <a:pt x="422" y="3"/>
                      <a:pt x="444" y="0"/>
                      <a:pt x="461" y="2"/>
                    </a:cubicBezTo>
                    <a:close/>
                    <a:moveTo>
                      <a:pt x="235" y="463"/>
                    </a:moveTo>
                    <a:cubicBezTo>
                      <a:pt x="259" y="463"/>
                      <a:pt x="284" y="462"/>
                      <a:pt x="309" y="463"/>
                    </a:cubicBezTo>
                    <a:cubicBezTo>
                      <a:pt x="316" y="463"/>
                      <a:pt x="323" y="463"/>
                      <a:pt x="322" y="451"/>
                    </a:cubicBezTo>
                    <a:cubicBezTo>
                      <a:pt x="321" y="424"/>
                      <a:pt x="321" y="397"/>
                      <a:pt x="321" y="369"/>
                    </a:cubicBezTo>
                    <a:cubicBezTo>
                      <a:pt x="321" y="361"/>
                      <a:pt x="317" y="356"/>
                      <a:pt x="310" y="352"/>
                    </a:cubicBezTo>
                    <a:cubicBezTo>
                      <a:pt x="294" y="344"/>
                      <a:pt x="281" y="331"/>
                      <a:pt x="274" y="314"/>
                    </a:cubicBezTo>
                    <a:cubicBezTo>
                      <a:pt x="270" y="305"/>
                      <a:pt x="264" y="303"/>
                      <a:pt x="255" y="303"/>
                    </a:cubicBezTo>
                    <a:cubicBezTo>
                      <a:pt x="223" y="303"/>
                      <a:pt x="191" y="303"/>
                      <a:pt x="159" y="303"/>
                    </a:cubicBezTo>
                    <a:cubicBezTo>
                      <a:pt x="149" y="303"/>
                      <a:pt x="145" y="307"/>
                      <a:pt x="143" y="316"/>
                    </a:cubicBezTo>
                    <a:cubicBezTo>
                      <a:pt x="135" y="360"/>
                      <a:pt x="135" y="405"/>
                      <a:pt x="143" y="449"/>
                    </a:cubicBezTo>
                    <a:cubicBezTo>
                      <a:pt x="145" y="459"/>
                      <a:pt x="150" y="463"/>
                      <a:pt x="161" y="463"/>
                    </a:cubicBezTo>
                    <a:cubicBezTo>
                      <a:pt x="185" y="462"/>
                      <a:pt x="210" y="463"/>
                      <a:pt x="235" y="463"/>
                    </a:cubicBezTo>
                    <a:close/>
                    <a:moveTo>
                      <a:pt x="697" y="303"/>
                    </a:moveTo>
                    <a:cubicBezTo>
                      <a:pt x="672" y="303"/>
                      <a:pt x="646" y="303"/>
                      <a:pt x="621" y="303"/>
                    </a:cubicBezTo>
                    <a:cubicBezTo>
                      <a:pt x="612" y="303"/>
                      <a:pt x="608" y="306"/>
                      <a:pt x="609" y="316"/>
                    </a:cubicBezTo>
                    <a:cubicBezTo>
                      <a:pt x="610" y="341"/>
                      <a:pt x="610" y="367"/>
                      <a:pt x="610" y="393"/>
                    </a:cubicBezTo>
                    <a:cubicBezTo>
                      <a:pt x="610" y="403"/>
                      <a:pt x="613" y="409"/>
                      <a:pt x="622" y="414"/>
                    </a:cubicBezTo>
                    <a:cubicBezTo>
                      <a:pt x="638" y="422"/>
                      <a:pt x="650" y="435"/>
                      <a:pt x="657" y="451"/>
                    </a:cubicBezTo>
                    <a:cubicBezTo>
                      <a:pt x="661" y="459"/>
                      <a:pt x="666" y="463"/>
                      <a:pt x="675" y="463"/>
                    </a:cubicBezTo>
                    <a:cubicBezTo>
                      <a:pt x="707" y="462"/>
                      <a:pt x="739" y="462"/>
                      <a:pt x="771" y="463"/>
                    </a:cubicBezTo>
                    <a:cubicBezTo>
                      <a:pt x="782" y="463"/>
                      <a:pt x="786" y="458"/>
                      <a:pt x="788" y="448"/>
                    </a:cubicBezTo>
                    <a:cubicBezTo>
                      <a:pt x="796" y="405"/>
                      <a:pt x="796" y="361"/>
                      <a:pt x="788" y="317"/>
                    </a:cubicBezTo>
                    <a:cubicBezTo>
                      <a:pt x="786" y="307"/>
                      <a:pt x="782" y="302"/>
                      <a:pt x="771" y="303"/>
                    </a:cubicBezTo>
                    <a:cubicBezTo>
                      <a:pt x="746" y="304"/>
                      <a:pt x="722" y="303"/>
                      <a:pt x="697" y="303"/>
                    </a:cubicBezTo>
                    <a:close/>
                    <a:moveTo>
                      <a:pt x="436" y="463"/>
                    </a:moveTo>
                    <a:cubicBezTo>
                      <a:pt x="451" y="463"/>
                      <a:pt x="466" y="462"/>
                      <a:pt x="480" y="463"/>
                    </a:cubicBezTo>
                    <a:cubicBezTo>
                      <a:pt x="491" y="463"/>
                      <a:pt x="497" y="461"/>
                      <a:pt x="502" y="450"/>
                    </a:cubicBezTo>
                    <a:cubicBezTo>
                      <a:pt x="510" y="431"/>
                      <a:pt x="525" y="416"/>
                      <a:pt x="545" y="409"/>
                    </a:cubicBezTo>
                    <a:cubicBezTo>
                      <a:pt x="555" y="405"/>
                      <a:pt x="559" y="399"/>
                      <a:pt x="558" y="389"/>
                    </a:cubicBezTo>
                    <a:cubicBezTo>
                      <a:pt x="558" y="365"/>
                      <a:pt x="557" y="340"/>
                      <a:pt x="557" y="316"/>
                    </a:cubicBezTo>
                    <a:cubicBezTo>
                      <a:pt x="557" y="304"/>
                      <a:pt x="551" y="303"/>
                      <a:pt x="542" y="303"/>
                    </a:cubicBezTo>
                    <a:cubicBezTo>
                      <a:pt x="511" y="303"/>
                      <a:pt x="480" y="303"/>
                      <a:pt x="450" y="303"/>
                    </a:cubicBezTo>
                    <a:cubicBezTo>
                      <a:pt x="440" y="303"/>
                      <a:pt x="434" y="306"/>
                      <a:pt x="430" y="315"/>
                    </a:cubicBezTo>
                    <a:cubicBezTo>
                      <a:pt x="421" y="334"/>
                      <a:pt x="406" y="349"/>
                      <a:pt x="386" y="356"/>
                    </a:cubicBezTo>
                    <a:cubicBezTo>
                      <a:pt x="376" y="360"/>
                      <a:pt x="372" y="367"/>
                      <a:pt x="373" y="377"/>
                    </a:cubicBezTo>
                    <a:cubicBezTo>
                      <a:pt x="374" y="401"/>
                      <a:pt x="374" y="425"/>
                      <a:pt x="374" y="449"/>
                    </a:cubicBezTo>
                    <a:cubicBezTo>
                      <a:pt x="374" y="460"/>
                      <a:pt x="379" y="463"/>
                      <a:pt x="388" y="463"/>
                    </a:cubicBezTo>
                    <a:cubicBezTo>
                      <a:pt x="404" y="462"/>
                      <a:pt x="420" y="462"/>
                      <a:pt x="436" y="463"/>
                    </a:cubicBezTo>
                    <a:close/>
                    <a:moveTo>
                      <a:pt x="467" y="55"/>
                    </a:moveTo>
                    <a:cubicBezTo>
                      <a:pt x="452" y="54"/>
                      <a:pt x="444" y="65"/>
                      <a:pt x="437" y="75"/>
                    </a:cubicBezTo>
                    <a:cubicBezTo>
                      <a:pt x="415" y="106"/>
                      <a:pt x="405" y="142"/>
                      <a:pt x="394" y="178"/>
                    </a:cubicBezTo>
                    <a:cubicBezTo>
                      <a:pt x="391" y="191"/>
                      <a:pt x="390" y="200"/>
                      <a:pt x="404" y="208"/>
                    </a:cubicBezTo>
                    <a:cubicBezTo>
                      <a:pt x="417" y="214"/>
                      <a:pt x="425" y="226"/>
                      <a:pt x="430" y="240"/>
                    </a:cubicBezTo>
                    <a:cubicBezTo>
                      <a:pt x="434" y="247"/>
                      <a:pt x="438" y="250"/>
                      <a:pt x="447" y="250"/>
                    </a:cubicBezTo>
                    <a:cubicBezTo>
                      <a:pt x="476" y="250"/>
                      <a:pt x="506" y="250"/>
                      <a:pt x="535" y="250"/>
                    </a:cubicBezTo>
                    <a:cubicBezTo>
                      <a:pt x="547" y="251"/>
                      <a:pt x="550" y="246"/>
                      <a:pt x="548" y="235"/>
                    </a:cubicBezTo>
                    <a:cubicBezTo>
                      <a:pt x="542" y="202"/>
                      <a:pt x="535" y="169"/>
                      <a:pt x="525" y="138"/>
                    </a:cubicBezTo>
                    <a:cubicBezTo>
                      <a:pt x="516" y="114"/>
                      <a:pt x="507" y="90"/>
                      <a:pt x="491" y="70"/>
                    </a:cubicBezTo>
                    <a:cubicBezTo>
                      <a:pt x="485" y="63"/>
                      <a:pt x="478" y="55"/>
                      <a:pt x="467" y="55"/>
                    </a:cubicBezTo>
                    <a:close/>
                    <a:moveTo>
                      <a:pt x="441" y="515"/>
                    </a:moveTo>
                    <a:cubicBezTo>
                      <a:pt x="432" y="515"/>
                      <a:pt x="423" y="515"/>
                      <a:pt x="415" y="515"/>
                    </a:cubicBezTo>
                    <a:cubicBezTo>
                      <a:pt x="381" y="515"/>
                      <a:pt x="381" y="516"/>
                      <a:pt x="387" y="548"/>
                    </a:cubicBezTo>
                    <a:cubicBezTo>
                      <a:pt x="394" y="592"/>
                      <a:pt x="405" y="635"/>
                      <a:pt x="427" y="675"/>
                    </a:cubicBezTo>
                    <a:cubicBezTo>
                      <a:pt x="436" y="691"/>
                      <a:pt x="444" y="711"/>
                      <a:pt x="466" y="710"/>
                    </a:cubicBezTo>
                    <a:cubicBezTo>
                      <a:pt x="488" y="710"/>
                      <a:pt x="495" y="690"/>
                      <a:pt x="504" y="674"/>
                    </a:cubicBezTo>
                    <a:cubicBezTo>
                      <a:pt x="517" y="651"/>
                      <a:pt x="525" y="626"/>
                      <a:pt x="533" y="601"/>
                    </a:cubicBezTo>
                    <a:cubicBezTo>
                      <a:pt x="539" y="582"/>
                      <a:pt x="544" y="563"/>
                      <a:pt x="519" y="552"/>
                    </a:cubicBezTo>
                    <a:cubicBezTo>
                      <a:pt x="516" y="550"/>
                      <a:pt x="511" y="546"/>
                      <a:pt x="510" y="542"/>
                    </a:cubicBezTo>
                    <a:cubicBezTo>
                      <a:pt x="501" y="514"/>
                      <a:pt x="480" y="513"/>
                      <a:pt x="457" y="515"/>
                    </a:cubicBezTo>
                    <a:cubicBezTo>
                      <a:pt x="451" y="516"/>
                      <a:pt x="446" y="515"/>
                      <a:pt x="441" y="515"/>
                    </a:cubicBezTo>
                    <a:close/>
                    <a:moveTo>
                      <a:pt x="767" y="516"/>
                    </a:moveTo>
                    <a:cubicBezTo>
                      <a:pt x="733" y="516"/>
                      <a:pt x="703" y="516"/>
                      <a:pt x="673" y="515"/>
                    </a:cubicBezTo>
                    <a:cubicBezTo>
                      <a:pt x="665" y="515"/>
                      <a:pt x="661" y="519"/>
                      <a:pt x="658" y="525"/>
                    </a:cubicBezTo>
                    <a:cubicBezTo>
                      <a:pt x="647" y="550"/>
                      <a:pt x="628" y="566"/>
                      <a:pt x="603" y="573"/>
                    </a:cubicBezTo>
                    <a:cubicBezTo>
                      <a:pt x="597" y="575"/>
                      <a:pt x="592" y="576"/>
                      <a:pt x="590" y="584"/>
                    </a:cubicBezTo>
                    <a:cubicBezTo>
                      <a:pt x="582" y="623"/>
                      <a:pt x="570" y="661"/>
                      <a:pt x="550" y="701"/>
                    </a:cubicBezTo>
                    <a:cubicBezTo>
                      <a:pt x="651" y="670"/>
                      <a:pt x="721" y="610"/>
                      <a:pt x="767" y="516"/>
                    </a:cubicBezTo>
                    <a:close/>
                    <a:moveTo>
                      <a:pt x="380" y="67"/>
                    </a:moveTo>
                    <a:cubicBezTo>
                      <a:pt x="374" y="68"/>
                      <a:pt x="371" y="67"/>
                      <a:pt x="369" y="68"/>
                    </a:cubicBezTo>
                    <a:cubicBezTo>
                      <a:pt x="358" y="72"/>
                      <a:pt x="347" y="76"/>
                      <a:pt x="337" y="80"/>
                    </a:cubicBezTo>
                    <a:cubicBezTo>
                      <a:pt x="264" y="112"/>
                      <a:pt x="210" y="163"/>
                      <a:pt x="172" y="233"/>
                    </a:cubicBezTo>
                    <a:cubicBezTo>
                      <a:pt x="165" y="246"/>
                      <a:pt x="167" y="251"/>
                      <a:pt x="183" y="250"/>
                    </a:cubicBezTo>
                    <a:cubicBezTo>
                      <a:pt x="207" y="249"/>
                      <a:pt x="231" y="250"/>
                      <a:pt x="255" y="250"/>
                    </a:cubicBezTo>
                    <a:cubicBezTo>
                      <a:pt x="264" y="250"/>
                      <a:pt x="269" y="248"/>
                      <a:pt x="273" y="239"/>
                    </a:cubicBezTo>
                    <a:cubicBezTo>
                      <a:pt x="284" y="215"/>
                      <a:pt x="302" y="200"/>
                      <a:pt x="327" y="192"/>
                    </a:cubicBezTo>
                    <a:cubicBezTo>
                      <a:pt x="334" y="190"/>
                      <a:pt x="339" y="187"/>
                      <a:pt x="341" y="178"/>
                    </a:cubicBezTo>
                    <a:cubicBezTo>
                      <a:pt x="349" y="140"/>
                      <a:pt x="361" y="104"/>
                      <a:pt x="380" y="67"/>
                    </a:cubicBezTo>
                    <a:close/>
                    <a:moveTo>
                      <a:pt x="764" y="250"/>
                    </a:moveTo>
                    <a:cubicBezTo>
                      <a:pt x="761" y="238"/>
                      <a:pt x="755" y="230"/>
                      <a:pt x="751" y="222"/>
                    </a:cubicBezTo>
                    <a:cubicBezTo>
                      <a:pt x="744" y="208"/>
                      <a:pt x="736" y="203"/>
                      <a:pt x="718" y="206"/>
                    </a:cubicBezTo>
                    <a:cubicBezTo>
                      <a:pt x="660" y="217"/>
                      <a:pt x="611" y="166"/>
                      <a:pt x="620" y="107"/>
                    </a:cubicBezTo>
                    <a:cubicBezTo>
                      <a:pt x="620" y="102"/>
                      <a:pt x="623" y="95"/>
                      <a:pt x="616" y="91"/>
                    </a:cubicBezTo>
                    <a:cubicBezTo>
                      <a:pt x="596" y="81"/>
                      <a:pt x="577" y="71"/>
                      <a:pt x="552" y="68"/>
                    </a:cubicBezTo>
                    <a:cubicBezTo>
                      <a:pt x="559" y="83"/>
                      <a:pt x="565" y="96"/>
                      <a:pt x="570" y="110"/>
                    </a:cubicBezTo>
                    <a:cubicBezTo>
                      <a:pt x="584" y="148"/>
                      <a:pt x="593" y="188"/>
                      <a:pt x="599" y="228"/>
                    </a:cubicBezTo>
                    <a:cubicBezTo>
                      <a:pt x="601" y="236"/>
                      <a:pt x="597" y="250"/>
                      <a:pt x="612" y="250"/>
                    </a:cubicBezTo>
                    <a:cubicBezTo>
                      <a:pt x="662" y="251"/>
                      <a:pt x="712" y="250"/>
                      <a:pt x="764" y="250"/>
                    </a:cubicBezTo>
                    <a:close/>
                    <a:moveTo>
                      <a:pt x="167" y="515"/>
                    </a:moveTo>
                    <a:cubicBezTo>
                      <a:pt x="171" y="530"/>
                      <a:pt x="178" y="539"/>
                      <a:pt x="183" y="549"/>
                    </a:cubicBezTo>
                    <a:cubicBezTo>
                      <a:pt x="189" y="560"/>
                      <a:pt x="196" y="562"/>
                      <a:pt x="209" y="560"/>
                    </a:cubicBezTo>
                    <a:cubicBezTo>
                      <a:pt x="279" y="547"/>
                      <a:pt x="323" y="612"/>
                      <a:pt x="311" y="658"/>
                    </a:cubicBezTo>
                    <a:cubicBezTo>
                      <a:pt x="310" y="664"/>
                      <a:pt x="308" y="671"/>
                      <a:pt x="315" y="674"/>
                    </a:cubicBezTo>
                    <a:cubicBezTo>
                      <a:pt x="335" y="684"/>
                      <a:pt x="355" y="695"/>
                      <a:pt x="378" y="698"/>
                    </a:cubicBezTo>
                    <a:cubicBezTo>
                      <a:pt x="371" y="678"/>
                      <a:pt x="363" y="660"/>
                      <a:pt x="357" y="642"/>
                    </a:cubicBezTo>
                    <a:cubicBezTo>
                      <a:pt x="344" y="606"/>
                      <a:pt x="337" y="569"/>
                      <a:pt x="331" y="532"/>
                    </a:cubicBezTo>
                    <a:cubicBezTo>
                      <a:pt x="330" y="525"/>
                      <a:pt x="331" y="515"/>
                      <a:pt x="318" y="515"/>
                    </a:cubicBezTo>
                    <a:cubicBezTo>
                      <a:pt x="269" y="515"/>
                      <a:pt x="219" y="515"/>
                      <a:pt x="167" y="515"/>
                    </a:cubicBezTo>
                    <a:close/>
                    <a:moveTo>
                      <a:pt x="226" y="611"/>
                    </a:moveTo>
                    <a:cubicBezTo>
                      <a:pt x="206" y="611"/>
                      <a:pt x="190" y="626"/>
                      <a:pt x="190" y="646"/>
                    </a:cubicBezTo>
                    <a:cubicBezTo>
                      <a:pt x="190" y="665"/>
                      <a:pt x="206" y="682"/>
                      <a:pt x="225" y="682"/>
                    </a:cubicBezTo>
                    <a:cubicBezTo>
                      <a:pt x="244" y="682"/>
                      <a:pt x="261" y="666"/>
                      <a:pt x="261" y="646"/>
                    </a:cubicBezTo>
                    <a:cubicBezTo>
                      <a:pt x="261" y="627"/>
                      <a:pt x="246" y="611"/>
                      <a:pt x="226" y="611"/>
                    </a:cubicBezTo>
                    <a:close/>
                    <a:moveTo>
                      <a:pt x="741" y="119"/>
                    </a:moveTo>
                    <a:cubicBezTo>
                      <a:pt x="740" y="100"/>
                      <a:pt x="724" y="83"/>
                      <a:pt x="705" y="84"/>
                    </a:cubicBezTo>
                    <a:cubicBezTo>
                      <a:pt x="686" y="84"/>
                      <a:pt x="670" y="101"/>
                      <a:pt x="670" y="120"/>
                    </a:cubicBezTo>
                    <a:cubicBezTo>
                      <a:pt x="671" y="140"/>
                      <a:pt x="686" y="155"/>
                      <a:pt x="706" y="154"/>
                    </a:cubicBezTo>
                    <a:cubicBezTo>
                      <a:pt x="726" y="154"/>
                      <a:pt x="741" y="138"/>
                      <a:pt x="741" y="119"/>
                    </a:cubicBezTo>
                    <a:close/>
                    <a:moveTo>
                      <a:pt x="388" y="276"/>
                    </a:moveTo>
                    <a:cubicBezTo>
                      <a:pt x="388" y="258"/>
                      <a:pt x="370" y="240"/>
                      <a:pt x="352" y="240"/>
                    </a:cubicBezTo>
                    <a:cubicBezTo>
                      <a:pt x="333" y="240"/>
                      <a:pt x="317" y="258"/>
                      <a:pt x="317" y="277"/>
                    </a:cubicBezTo>
                    <a:cubicBezTo>
                      <a:pt x="317" y="297"/>
                      <a:pt x="332" y="311"/>
                      <a:pt x="351" y="311"/>
                    </a:cubicBezTo>
                    <a:cubicBezTo>
                      <a:pt x="371" y="311"/>
                      <a:pt x="388" y="295"/>
                      <a:pt x="388" y="276"/>
                    </a:cubicBezTo>
                    <a:close/>
                    <a:moveTo>
                      <a:pt x="543" y="489"/>
                    </a:moveTo>
                    <a:cubicBezTo>
                      <a:pt x="543" y="508"/>
                      <a:pt x="561" y="525"/>
                      <a:pt x="579" y="525"/>
                    </a:cubicBezTo>
                    <a:cubicBezTo>
                      <a:pt x="598" y="525"/>
                      <a:pt x="614" y="508"/>
                      <a:pt x="614" y="488"/>
                    </a:cubicBezTo>
                    <a:cubicBezTo>
                      <a:pt x="613" y="469"/>
                      <a:pt x="599" y="455"/>
                      <a:pt x="579" y="454"/>
                    </a:cubicBezTo>
                    <a:cubicBezTo>
                      <a:pt x="560" y="454"/>
                      <a:pt x="543" y="471"/>
                      <a:pt x="543" y="489"/>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grpSp>
        <p:grpSp>
          <p:nvGrpSpPr>
            <p:cNvPr id="19" name="Group 18">
              <a:extLst>
                <a:ext uri="{FF2B5EF4-FFF2-40B4-BE49-F238E27FC236}">
                  <a16:creationId xmlns:a16="http://schemas.microsoft.com/office/drawing/2014/main" id="{B526DCD7-0FF0-49A4-DE62-82B7144FDD56}"/>
                </a:ext>
              </a:extLst>
            </p:cNvPr>
            <p:cNvGrpSpPr/>
            <p:nvPr/>
          </p:nvGrpSpPr>
          <p:grpSpPr>
            <a:xfrm>
              <a:off x="7782000" y="3625842"/>
              <a:ext cx="2805360" cy="1142612"/>
              <a:chOff x="7789662" y="3625842"/>
              <a:chExt cx="2805360" cy="1142612"/>
            </a:xfrm>
          </p:grpSpPr>
          <p:sp>
            <p:nvSpPr>
              <p:cNvPr id="40" name="Text Placeholder 4">
                <a:extLst>
                  <a:ext uri="{FF2B5EF4-FFF2-40B4-BE49-F238E27FC236}">
                    <a16:creationId xmlns:a16="http://schemas.microsoft.com/office/drawing/2014/main" id="{E018D1BD-815E-80D9-397C-F20DF638A853}"/>
                  </a:ext>
                </a:extLst>
              </p:cNvPr>
              <p:cNvSpPr txBox="1">
                <a:spLocks/>
              </p:cNvSpPr>
              <p:nvPr/>
            </p:nvSpPr>
            <p:spPr bwMode="gray">
              <a:xfrm>
                <a:off x="7790401" y="4132153"/>
                <a:ext cx="2731800" cy="369331"/>
              </a:xfrm>
              <a:prstGeom prst="rect">
                <a:avLst/>
              </a:prstGeom>
              <a:noFill/>
              <a:ln w="28575" cap="flat" cmpd="sng" algn="ctr">
                <a:noFill/>
                <a:prstDash val="solid"/>
                <a:miter lim="800000"/>
                <a:headEnd type="none" w="med" len="med"/>
                <a:tailEnd type="none" w="med" len="med"/>
              </a:ln>
              <a:effectLst/>
            </p:spPr>
            <p:txBody>
              <a:bodyPr vert="horz" wrap="square" lIns="0" tIns="0" rIns="0" bIns="0" numCol="1" rtlCol="0" anchor="t" anchorCtr="0" compatLnSpc="1">
                <a:prstTxWarp prst="textNoShape">
                  <a:avLst/>
                </a:prstTxWarp>
                <a:sp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defTabSz="685800">
                  <a:lnSpc>
                    <a:spcPct val="100000"/>
                  </a:lnSpc>
                  <a:spcBef>
                    <a:spcPts val="0"/>
                  </a:spcBef>
                  <a:buClr>
                    <a:srgbClr val="F69322"/>
                  </a:buClr>
                  <a:defRPr/>
                </a:pPr>
                <a:r>
                  <a:rPr lang="en-US" sz="1800" dirty="0">
                    <a:solidFill>
                      <a:schemeClr val="tx1"/>
                    </a:solidFill>
                    <a:latin typeface="Calibri"/>
                    <a:cs typeface="Arial" panose="020B0604020202020204" pitchFamily="34" charset="0"/>
                  </a:rPr>
                  <a:t>Retentions</a:t>
                </a:r>
              </a:p>
            </p:txBody>
          </p:sp>
          <p:cxnSp>
            <p:nvCxnSpPr>
              <p:cNvPr id="41" name="Straight Connector 40">
                <a:extLst>
                  <a:ext uri="{FF2B5EF4-FFF2-40B4-BE49-F238E27FC236}">
                    <a16:creationId xmlns:a16="http://schemas.microsoft.com/office/drawing/2014/main" id="{621AEE13-CE69-6A99-E433-B98C7053461D}"/>
                  </a:ext>
                </a:extLst>
              </p:cNvPr>
              <p:cNvCxnSpPr/>
              <p:nvPr/>
            </p:nvCxnSpPr>
            <p:spPr>
              <a:xfrm>
                <a:off x="7863222" y="4768454"/>
                <a:ext cx="2731800"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822F8484-512F-759A-64B8-9E07193DBCCE}"/>
                  </a:ext>
                </a:extLst>
              </p:cNvPr>
              <p:cNvGrpSpPr/>
              <p:nvPr/>
            </p:nvGrpSpPr>
            <p:grpSpPr>
              <a:xfrm>
                <a:off x="7789662" y="3625842"/>
                <a:ext cx="456825" cy="448807"/>
                <a:chOff x="5781520" y="3049515"/>
                <a:chExt cx="457968" cy="448807"/>
              </a:xfrm>
            </p:grpSpPr>
            <p:sp>
              <p:nvSpPr>
                <p:cNvPr id="49" name="Freeform 17">
                  <a:extLst>
                    <a:ext uri="{FF2B5EF4-FFF2-40B4-BE49-F238E27FC236}">
                      <a16:creationId xmlns:a16="http://schemas.microsoft.com/office/drawing/2014/main" id="{5A097AAB-5C26-BD69-301D-94DC34ABF63B}"/>
                    </a:ext>
                  </a:extLst>
                </p:cNvPr>
                <p:cNvSpPr>
                  <a:spLocks/>
                </p:cNvSpPr>
                <p:nvPr/>
              </p:nvSpPr>
              <p:spPr bwMode="auto">
                <a:xfrm>
                  <a:off x="5897666" y="3250995"/>
                  <a:ext cx="183380" cy="159757"/>
                </a:xfrm>
                <a:custGeom>
                  <a:avLst/>
                  <a:gdLst>
                    <a:gd name="T0" fmla="*/ 401 w 801"/>
                    <a:gd name="T1" fmla="*/ 698 h 698"/>
                    <a:gd name="T2" fmla="*/ 131 w 801"/>
                    <a:gd name="T3" fmla="*/ 698 h 698"/>
                    <a:gd name="T4" fmla="*/ 4 w 801"/>
                    <a:gd name="T5" fmla="*/ 573 h 698"/>
                    <a:gd name="T6" fmla="*/ 5 w 801"/>
                    <a:gd name="T7" fmla="*/ 343 h 698"/>
                    <a:gd name="T8" fmla="*/ 226 w 801"/>
                    <a:gd name="T9" fmla="*/ 7 h 698"/>
                    <a:gd name="T10" fmla="*/ 250 w 801"/>
                    <a:gd name="T11" fmla="*/ 7 h 698"/>
                    <a:gd name="T12" fmla="*/ 553 w 801"/>
                    <a:gd name="T13" fmla="*/ 6 h 698"/>
                    <a:gd name="T14" fmla="*/ 581 w 801"/>
                    <a:gd name="T15" fmla="*/ 8 h 698"/>
                    <a:gd name="T16" fmla="*/ 792 w 801"/>
                    <a:gd name="T17" fmla="*/ 282 h 698"/>
                    <a:gd name="T18" fmla="*/ 800 w 801"/>
                    <a:gd name="T19" fmla="*/ 363 h 698"/>
                    <a:gd name="T20" fmla="*/ 800 w 801"/>
                    <a:gd name="T21" fmla="*/ 573 h 698"/>
                    <a:gd name="T22" fmla="*/ 675 w 801"/>
                    <a:gd name="T23" fmla="*/ 698 h 698"/>
                    <a:gd name="T24" fmla="*/ 401 w 801"/>
                    <a:gd name="T25" fmla="*/ 698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1" h="698">
                      <a:moveTo>
                        <a:pt x="401" y="698"/>
                      </a:moveTo>
                      <a:cubicBezTo>
                        <a:pt x="311" y="698"/>
                        <a:pt x="221" y="698"/>
                        <a:pt x="131" y="698"/>
                      </a:cubicBezTo>
                      <a:cubicBezTo>
                        <a:pt x="57" y="698"/>
                        <a:pt x="5" y="648"/>
                        <a:pt x="4" y="573"/>
                      </a:cubicBezTo>
                      <a:cubicBezTo>
                        <a:pt x="3" y="496"/>
                        <a:pt x="0" y="420"/>
                        <a:pt x="5" y="343"/>
                      </a:cubicBezTo>
                      <a:cubicBezTo>
                        <a:pt x="15" y="191"/>
                        <a:pt x="91" y="79"/>
                        <a:pt x="226" y="7"/>
                      </a:cubicBezTo>
                      <a:cubicBezTo>
                        <a:pt x="234" y="2"/>
                        <a:pt x="241" y="3"/>
                        <a:pt x="250" y="7"/>
                      </a:cubicBezTo>
                      <a:cubicBezTo>
                        <a:pt x="351" y="65"/>
                        <a:pt x="452" y="65"/>
                        <a:pt x="553" y="6"/>
                      </a:cubicBezTo>
                      <a:cubicBezTo>
                        <a:pt x="564" y="0"/>
                        <a:pt x="572" y="3"/>
                        <a:pt x="581" y="8"/>
                      </a:cubicBezTo>
                      <a:cubicBezTo>
                        <a:pt x="693" y="67"/>
                        <a:pt x="764" y="158"/>
                        <a:pt x="792" y="282"/>
                      </a:cubicBezTo>
                      <a:cubicBezTo>
                        <a:pt x="798" y="308"/>
                        <a:pt x="801" y="336"/>
                        <a:pt x="800" y="363"/>
                      </a:cubicBezTo>
                      <a:cubicBezTo>
                        <a:pt x="800" y="433"/>
                        <a:pt x="801" y="503"/>
                        <a:pt x="800" y="573"/>
                      </a:cubicBezTo>
                      <a:cubicBezTo>
                        <a:pt x="800" y="645"/>
                        <a:pt x="747" y="697"/>
                        <a:pt x="675" y="698"/>
                      </a:cubicBezTo>
                      <a:cubicBezTo>
                        <a:pt x="584" y="698"/>
                        <a:pt x="492" y="698"/>
                        <a:pt x="401" y="69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54" name="Freeform 18">
                  <a:extLst>
                    <a:ext uri="{FF2B5EF4-FFF2-40B4-BE49-F238E27FC236}">
                      <a16:creationId xmlns:a16="http://schemas.microsoft.com/office/drawing/2014/main" id="{B9095F6D-3945-C4B6-54B2-0081D2AC9ECD}"/>
                    </a:ext>
                  </a:extLst>
                </p:cNvPr>
                <p:cNvSpPr>
                  <a:spLocks/>
                </p:cNvSpPr>
                <p:nvPr/>
              </p:nvSpPr>
              <p:spPr bwMode="auto">
                <a:xfrm>
                  <a:off x="5868488" y="3049515"/>
                  <a:ext cx="371000" cy="350562"/>
                </a:xfrm>
                <a:custGeom>
                  <a:avLst/>
                  <a:gdLst>
                    <a:gd name="T0" fmla="*/ 137 w 1621"/>
                    <a:gd name="T1" fmla="*/ 18 h 1532"/>
                    <a:gd name="T2" fmla="*/ 195 w 1621"/>
                    <a:gd name="T3" fmla="*/ 97 h 1532"/>
                    <a:gd name="T4" fmla="*/ 220 w 1621"/>
                    <a:gd name="T5" fmla="*/ 103 h 1532"/>
                    <a:gd name="T6" fmla="*/ 660 w 1621"/>
                    <a:gd name="T7" fmla="*/ 5 h 1532"/>
                    <a:gd name="T8" fmla="*/ 1440 w 1621"/>
                    <a:gd name="T9" fmla="*/ 418 h 1532"/>
                    <a:gd name="T10" fmla="*/ 1616 w 1621"/>
                    <a:gd name="T11" fmla="*/ 1000 h 1532"/>
                    <a:gd name="T12" fmla="*/ 1454 w 1621"/>
                    <a:gd name="T13" fmla="*/ 1515 h 1532"/>
                    <a:gd name="T14" fmla="*/ 1425 w 1621"/>
                    <a:gd name="T15" fmla="*/ 1521 h 1532"/>
                    <a:gd name="T16" fmla="*/ 1361 w 1621"/>
                    <a:gd name="T17" fmla="*/ 1476 h 1532"/>
                    <a:gd name="T18" fmla="*/ 1357 w 1621"/>
                    <a:gd name="T19" fmla="*/ 1455 h 1532"/>
                    <a:gd name="T20" fmla="*/ 1492 w 1621"/>
                    <a:gd name="T21" fmla="*/ 1116 h 1532"/>
                    <a:gd name="T22" fmla="*/ 1295 w 1621"/>
                    <a:gd name="T23" fmla="*/ 416 h 1532"/>
                    <a:gd name="T24" fmla="*/ 783 w 1621"/>
                    <a:gd name="T25" fmla="*/ 129 h 1532"/>
                    <a:gd name="T26" fmla="*/ 289 w 1621"/>
                    <a:gd name="T27" fmla="*/ 195 h 1532"/>
                    <a:gd name="T28" fmla="*/ 284 w 1621"/>
                    <a:gd name="T29" fmla="*/ 218 h 1532"/>
                    <a:gd name="T30" fmla="*/ 337 w 1621"/>
                    <a:gd name="T31" fmla="*/ 292 h 1532"/>
                    <a:gd name="T32" fmla="*/ 0 w 1621"/>
                    <a:gd name="T33" fmla="*/ 328 h 1532"/>
                    <a:gd name="T34" fmla="*/ 137 w 1621"/>
                    <a:gd name="T35" fmla="*/ 18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21" h="1532">
                      <a:moveTo>
                        <a:pt x="137" y="18"/>
                      </a:moveTo>
                      <a:cubicBezTo>
                        <a:pt x="159" y="47"/>
                        <a:pt x="178" y="72"/>
                        <a:pt x="195" y="97"/>
                      </a:cubicBezTo>
                      <a:cubicBezTo>
                        <a:pt x="202" y="108"/>
                        <a:pt x="209" y="109"/>
                        <a:pt x="220" y="103"/>
                      </a:cubicBezTo>
                      <a:cubicBezTo>
                        <a:pt x="358" y="35"/>
                        <a:pt x="505" y="0"/>
                        <a:pt x="660" y="5"/>
                      </a:cubicBezTo>
                      <a:cubicBezTo>
                        <a:pt x="987" y="15"/>
                        <a:pt x="1248" y="153"/>
                        <a:pt x="1440" y="418"/>
                      </a:cubicBezTo>
                      <a:cubicBezTo>
                        <a:pt x="1565" y="591"/>
                        <a:pt x="1621" y="788"/>
                        <a:pt x="1616" y="1000"/>
                      </a:cubicBezTo>
                      <a:cubicBezTo>
                        <a:pt x="1612" y="1187"/>
                        <a:pt x="1557" y="1359"/>
                        <a:pt x="1454" y="1515"/>
                      </a:cubicBezTo>
                      <a:cubicBezTo>
                        <a:pt x="1445" y="1529"/>
                        <a:pt x="1439" y="1532"/>
                        <a:pt x="1425" y="1521"/>
                      </a:cubicBezTo>
                      <a:cubicBezTo>
                        <a:pt x="1405" y="1505"/>
                        <a:pt x="1383" y="1490"/>
                        <a:pt x="1361" y="1476"/>
                      </a:cubicBezTo>
                      <a:cubicBezTo>
                        <a:pt x="1350" y="1469"/>
                        <a:pt x="1351" y="1464"/>
                        <a:pt x="1357" y="1455"/>
                      </a:cubicBezTo>
                      <a:cubicBezTo>
                        <a:pt x="1427" y="1352"/>
                        <a:pt x="1473" y="1239"/>
                        <a:pt x="1492" y="1116"/>
                      </a:cubicBezTo>
                      <a:cubicBezTo>
                        <a:pt x="1531" y="853"/>
                        <a:pt x="1468" y="618"/>
                        <a:pt x="1295" y="416"/>
                      </a:cubicBezTo>
                      <a:cubicBezTo>
                        <a:pt x="1160" y="258"/>
                        <a:pt x="987" y="163"/>
                        <a:pt x="783" y="129"/>
                      </a:cubicBezTo>
                      <a:cubicBezTo>
                        <a:pt x="612" y="101"/>
                        <a:pt x="447" y="123"/>
                        <a:pt x="289" y="195"/>
                      </a:cubicBezTo>
                      <a:cubicBezTo>
                        <a:pt x="274" y="202"/>
                        <a:pt x="274" y="207"/>
                        <a:pt x="284" y="218"/>
                      </a:cubicBezTo>
                      <a:cubicBezTo>
                        <a:pt x="302" y="241"/>
                        <a:pt x="318" y="265"/>
                        <a:pt x="337" y="292"/>
                      </a:cubicBezTo>
                      <a:cubicBezTo>
                        <a:pt x="224" y="304"/>
                        <a:pt x="113" y="316"/>
                        <a:pt x="0" y="328"/>
                      </a:cubicBezTo>
                      <a:cubicBezTo>
                        <a:pt x="46" y="224"/>
                        <a:pt x="91" y="122"/>
                        <a:pt x="137" y="1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55" name="Freeform 19">
                  <a:extLst>
                    <a:ext uri="{FF2B5EF4-FFF2-40B4-BE49-F238E27FC236}">
                      <a16:creationId xmlns:a16="http://schemas.microsoft.com/office/drawing/2014/main" id="{699AC784-3A86-C8A6-1B8E-0E1B7C6DF4ED}"/>
                    </a:ext>
                  </a:extLst>
                </p:cNvPr>
                <p:cNvSpPr>
                  <a:spLocks/>
                </p:cNvSpPr>
                <p:nvPr/>
              </p:nvSpPr>
              <p:spPr bwMode="auto">
                <a:xfrm>
                  <a:off x="5781520" y="3145832"/>
                  <a:ext cx="382186" cy="352490"/>
                </a:xfrm>
                <a:custGeom>
                  <a:avLst/>
                  <a:gdLst>
                    <a:gd name="T0" fmla="*/ 1338 w 1670"/>
                    <a:gd name="T1" fmla="*/ 1241 h 1540"/>
                    <a:gd name="T2" fmla="*/ 1670 w 1670"/>
                    <a:gd name="T3" fmla="*/ 1205 h 1540"/>
                    <a:gd name="T4" fmla="*/ 1534 w 1670"/>
                    <a:gd name="T5" fmla="*/ 1513 h 1540"/>
                    <a:gd name="T6" fmla="*/ 1478 w 1670"/>
                    <a:gd name="T7" fmla="*/ 1436 h 1540"/>
                    <a:gd name="T8" fmla="*/ 1449 w 1670"/>
                    <a:gd name="T9" fmla="*/ 1428 h 1540"/>
                    <a:gd name="T10" fmla="*/ 1166 w 1670"/>
                    <a:gd name="T11" fmla="*/ 1516 h 1540"/>
                    <a:gd name="T12" fmla="*/ 673 w 1670"/>
                    <a:gd name="T13" fmla="*/ 1460 h 1540"/>
                    <a:gd name="T14" fmla="*/ 136 w 1670"/>
                    <a:gd name="T15" fmla="*/ 943 h 1540"/>
                    <a:gd name="T16" fmla="*/ 217 w 1670"/>
                    <a:gd name="T17" fmla="*/ 16 h 1540"/>
                    <a:gd name="T18" fmla="*/ 248 w 1670"/>
                    <a:gd name="T19" fmla="*/ 11 h 1540"/>
                    <a:gd name="T20" fmla="*/ 309 w 1670"/>
                    <a:gd name="T21" fmla="*/ 53 h 1540"/>
                    <a:gd name="T22" fmla="*/ 313 w 1670"/>
                    <a:gd name="T23" fmla="*/ 77 h 1540"/>
                    <a:gd name="T24" fmla="*/ 180 w 1670"/>
                    <a:gd name="T25" fmla="*/ 412 h 1540"/>
                    <a:gd name="T26" fmla="*/ 514 w 1670"/>
                    <a:gd name="T27" fmla="*/ 1241 h 1540"/>
                    <a:gd name="T28" fmla="*/ 1380 w 1670"/>
                    <a:gd name="T29" fmla="*/ 1337 h 1540"/>
                    <a:gd name="T30" fmla="*/ 1387 w 1670"/>
                    <a:gd name="T31" fmla="*/ 1311 h 1540"/>
                    <a:gd name="T32" fmla="*/ 1338 w 1670"/>
                    <a:gd name="T33" fmla="*/ 1244 h 1540"/>
                    <a:gd name="T34" fmla="*/ 1338 w 1670"/>
                    <a:gd name="T35" fmla="*/ 1241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70" h="1540">
                      <a:moveTo>
                        <a:pt x="1338" y="1241"/>
                      </a:moveTo>
                      <a:cubicBezTo>
                        <a:pt x="1354" y="1235"/>
                        <a:pt x="1650" y="1203"/>
                        <a:pt x="1670" y="1205"/>
                      </a:cubicBezTo>
                      <a:cubicBezTo>
                        <a:pt x="1625" y="1307"/>
                        <a:pt x="1580" y="1408"/>
                        <a:pt x="1534" y="1513"/>
                      </a:cubicBezTo>
                      <a:cubicBezTo>
                        <a:pt x="1514" y="1485"/>
                        <a:pt x="1495" y="1461"/>
                        <a:pt x="1478" y="1436"/>
                      </a:cubicBezTo>
                      <a:cubicBezTo>
                        <a:pt x="1470" y="1424"/>
                        <a:pt x="1463" y="1421"/>
                        <a:pt x="1449" y="1428"/>
                      </a:cubicBezTo>
                      <a:cubicBezTo>
                        <a:pt x="1359" y="1473"/>
                        <a:pt x="1265" y="1501"/>
                        <a:pt x="1166" y="1516"/>
                      </a:cubicBezTo>
                      <a:cubicBezTo>
                        <a:pt x="997" y="1540"/>
                        <a:pt x="832" y="1523"/>
                        <a:pt x="673" y="1460"/>
                      </a:cubicBezTo>
                      <a:cubicBezTo>
                        <a:pt x="425" y="1361"/>
                        <a:pt x="241" y="1190"/>
                        <a:pt x="136" y="943"/>
                      </a:cubicBezTo>
                      <a:cubicBezTo>
                        <a:pt x="0" y="622"/>
                        <a:pt x="30" y="312"/>
                        <a:pt x="217" y="16"/>
                      </a:cubicBezTo>
                      <a:cubicBezTo>
                        <a:pt x="227" y="0"/>
                        <a:pt x="234" y="0"/>
                        <a:pt x="248" y="11"/>
                      </a:cubicBezTo>
                      <a:cubicBezTo>
                        <a:pt x="268" y="26"/>
                        <a:pt x="288" y="40"/>
                        <a:pt x="309" y="53"/>
                      </a:cubicBezTo>
                      <a:cubicBezTo>
                        <a:pt x="320" y="61"/>
                        <a:pt x="320" y="67"/>
                        <a:pt x="313" y="77"/>
                      </a:cubicBezTo>
                      <a:cubicBezTo>
                        <a:pt x="244" y="179"/>
                        <a:pt x="197" y="291"/>
                        <a:pt x="180" y="412"/>
                      </a:cubicBezTo>
                      <a:cubicBezTo>
                        <a:pt x="132" y="752"/>
                        <a:pt x="239" y="1036"/>
                        <a:pt x="514" y="1241"/>
                      </a:cubicBezTo>
                      <a:cubicBezTo>
                        <a:pt x="779" y="1439"/>
                        <a:pt x="1073" y="1465"/>
                        <a:pt x="1380" y="1337"/>
                      </a:cubicBezTo>
                      <a:cubicBezTo>
                        <a:pt x="1397" y="1330"/>
                        <a:pt x="1397" y="1324"/>
                        <a:pt x="1387" y="1311"/>
                      </a:cubicBezTo>
                      <a:cubicBezTo>
                        <a:pt x="1370" y="1289"/>
                        <a:pt x="1354" y="1267"/>
                        <a:pt x="1338" y="1244"/>
                      </a:cubicBezTo>
                      <a:cubicBezTo>
                        <a:pt x="1338" y="1244"/>
                        <a:pt x="1338" y="1242"/>
                        <a:pt x="1338" y="124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59" name="Freeform 20">
                  <a:extLst>
                    <a:ext uri="{FF2B5EF4-FFF2-40B4-BE49-F238E27FC236}">
                      <a16:creationId xmlns:a16="http://schemas.microsoft.com/office/drawing/2014/main" id="{7B01A6EC-BD44-454C-7314-8118E8B81D3D}"/>
                    </a:ext>
                  </a:extLst>
                </p:cNvPr>
                <p:cNvSpPr>
                  <a:spLocks/>
                </p:cNvSpPr>
                <p:nvPr/>
              </p:nvSpPr>
              <p:spPr bwMode="auto">
                <a:xfrm>
                  <a:off x="5934724" y="3111170"/>
                  <a:ext cx="119264" cy="119457"/>
                </a:xfrm>
                <a:custGeom>
                  <a:avLst/>
                  <a:gdLst>
                    <a:gd name="T0" fmla="*/ 259 w 521"/>
                    <a:gd name="T1" fmla="*/ 521 h 522"/>
                    <a:gd name="T2" fmla="*/ 0 w 521"/>
                    <a:gd name="T3" fmla="*/ 262 h 522"/>
                    <a:gd name="T4" fmla="*/ 262 w 521"/>
                    <a:gd name="T5" fmla="*/ 1 h 522"/>
                    <a:gd name="T6" fmla="*/ 521 w 521"/>
                    <a:gd name="T7" fmla="*/ 263 h 522"/>
                    <a:gd name="T8" fmla="*/ 259 w 521"/>
                    <a:gd name="T9" fmla="*/ 521 h 522"/>
                  </a:gdLst>
                  <a:ahLst/>
                  <a:cxnLst>
                    <a:cxn ang="0">
                      <a:pos x="T0" y="T1"/>
                    </a:cxn>
                    <a:cxn ang="0">
                      <a:pos x="T2" y="T3"/>
                    </a:cxn>
                    <a:cxn ang="0">
                      <a:pos x="T4" y="T5"/>
                    </a:cxn>
                    <a:cxn ang="0">
                      <a:pos x="T6" y="T7"/>
                    </a:cxn>
                    <a:cxn ang="0">
                      <a:pos x="T8" y="T9"/>
                    </a:cxn>
                  </a:cxnLst>
                  <a:rect l="0" t="0" r="r" b="b"/>
                  <a:pathLst>
                    <a:path w="521" h="522">
                      <a:moveTo>
                        <a:pt x="259" y="521"/>
                      </a:moveTo>
                      <a:cubicBezTo>
                        <a:pt x="116" y="521"/>
                        <a:pt x="0" y="405"/>
                        <a:pt x="0" y="262"/>
                      </a:cubicBezTo>
                      <a:cubicBezTo>
                        <a:pt x="0" y="116"/>
                        <a:pt x="117" y="0"/>
                        <a:pt x="262" y="1"/>
                      </a:cubicBezTo>
                      <a:cubicBezTo>
                        <a:pt x="406" y="1"/>
                        <a:pt x="521" y="118"/>
                        <a:pt x="521" y="263"/>
                      </a:cubicBezTo>
                      <a:cubicBezTo>
                        <a:pt x="520" y="407"/>
                        <a:pt x="404" y="522"/>
                        <a:pt x="259" y="52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grpSp>
        </p:grpSp>
        <p:grpSp>
          <p:nvGrpSpPr>
            <p:cNvPr id="25" name="Group 24">
              <a:extLst>
                <a:ext uri="{FF2B5EF4-FFF2-40B4-BE49-F238E27FC236}">
                  <a16:creationId xmlns:a16="http://schemas.microsoft.com/office/drawing/2014/main" id="{C9E99D37-CB59-9C01-BD16-6F2347194147}"/>
                </a:ext>
              </a:extLst>
            </p:cNvPr>
            <p:cNvGrpSpPr/>
            <p:nvPr/>
          </p:nvGrpSpPr>
          <p:grpSpPr>
            <a:xfrm>
              <a:off x="11679072" y="3625842"/>
              <a:ext cx="2731797" cy="1142612"/>
              <a:chOff x="11732340" y="3625842"/>
              <a:chExt cx="2731797" cy="1142612"/>
            </a:xfrm>
          </p:grpSpPr>
          <p:cxnSp>
            <p:nvCxnSpPr>
              <p:cNvPr id="28" name="Straight Connector 27">
                <a:extLst>
                  <a:ext uri="{FF2B5EF4-FFF2-40B4-BE49-F238E27FC236}">
                    <a16:creationId xmlns:a16="http://schemas.microsoft.com/office/drawing/2014/main" id="{69838115-7D7F-5AB4-87EB-B9988A1AAD3F}"/>
                  </a:ext>
                </a:extLst>
              </p:cNvPr>
              <p:cNvCxnSpPr/>
              <p:nvPr/>
            </p:nvCxnSpPr>
            <p:spPr>
              <a:xfrm>
                <a:off x="11732340" y="4768454"/>
                <a:ext cx="2731797"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822AB061-AE09-EAAB-F35B-35284850BA55}"/>
                  </a:ext>
                </a:extLst>
              </p:cNvPr>
              <p:cNvGrpSpPr/>
              <p:nvPr/>
            </p:nvGrpSpPr>
            <p:grpSpPr>
              <a:xfrm>
                <a:off x="11862161" y="3625842"/>
                <a:ext cx="424177" cy="426238"/>
                <a:chOff x="8645971" y="3079323"/>
                <a:chExt cx="425238" cy="426238"/>
              </a:xfrm>
            </p:grpSpPr>
            <p:sp>
              <p:nvSpPr>
                <p:cNvPr id="36" name="Freeform 13">
                  <a:extLst>
                    <a:ext uri="{FF2B5EF4-FFF2-40B4-BE49-F238E27FC236}">
                      <a16:creationId xmlns:a16="http://schemas.microsoft.com/office/drawing/2014/main" id="{3BB75F16-F91A-5B7D-C80C-956F581C6DF1}"/>
                    </a:ext>
                  </a:extLst>
                </p:cNvPr>
                <p:cNvSpPr>
                  <a:spLocks/>
                </p:cNvSpPr>
                <p:nvPr/>
              </p:nvSpPr>
              <p:spPr bwMode="auto">
                <a:xfrm>
                  <a:off x="8917089" y="3079323"/>
                  <a:ext cx="154120" cy="201480"/>
                </a:xfrm>
                <a:custGeom>
                  <a:avLst/>
                  <a:gdLst>
                    <a:gd name="T0" fmla="*/ 178 w 323"/>
                    <a:gd name="T1" fmla="*/ 0 h 422"/>
                    <a:gd name="T2" fmla="*/ 202 w 323"/>
                    <a:gd name="T3" fmla="*/ 5 h 422"/>
                    <a:gd name="T4" fmla="*/ 321 w 323"/>
                    <a:gd name="T5" fmla="*/ 160 h 422"/>
                    <a:gd name="T6" fmla="*/ 264 w 323"/>
                    <a:gd name="T7" fmla="*/ 400 h 422"/>
                    <a:gd name="T8" fmla="*/ 226 w 323"/>
                    <a:gd name="T9" fmla="*/ 414 h 422"/>
                    <a:gd name="T10" fmla="*/ 218 w 323"/>
                    <a:gd name="T11" fmla="*/ 376 h 422"/>
                    <a:gd name="T12" fmla="*/ 270 w 323"/>
                    <a:gd name="T13" fmla="*/ 159 h 422"/>
                    <a:gd name="T14" fmla="*/ 173 w 323"/>
                    <a:gd name="T15" fmla="*/ 53 h 422"/>
                    <a:gd name="T16" fmla="*/ 63 w 323"/>
                    <a:gd name="T17" fmla="*/ 135 h 422"/>
                    <a:gd name="T18" fmla="*/ 71 w 323"/>
                    <a:gd name="T19" fmla="*/ 243 h 422"/>
                    <a:gd name="T20" fmla="*/ 77 w 323"/>
                    <a:gd name="T21" fmla="*/ 269 h 422"/>
                    <a:gd name="T22" fmla="*/ 57 w 323"/>
                    <a:gd name="T23" fmla="*/ 299 h 422"/>
                    <a:gd name="T24" fmla="*/ 28 w 323"/>
                    <a:gd name="T25" fmla="*/ 283 h 422"/>
                    <a:gd name="T26" fmla="*/ 13 w 323"/>
                    <a:gd name="T27" fmla="*/ 122 h 422"/>
                    <a:gd name="T28" fmla="*/ 147 w 323"/>
                    <a:gd name="T29" fmla="*/ 3 h 422"/>
                    <a:gd name="T30" fmla="*/ 154 w 323"/>
                    <a:gd name="T31" fmla="*/ 0 h 422"/>
                    <a:gd name="T32" fmla="*/ 178 w 323"/>
                    <a:gd name="T33"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3" h="422">
                      <a:moveTo>
                        <a:pt x="178" y="0"/>
                      </a:moveTo>
                      <a:cubicBezTo>
                        <a:pt x="185" y="6"/>
                        <a:pt x="194" y="3"/>
                        <a:pt x="202" y="5"/>
                      </a:cubicBezTo>
                      <a:cubicBezTo>
                        <a:pt x="270" y="24"/>
                        <a:pt x="319" y="86"/>
                        <a:pt x="321" y="160"/>
                      </a:cubicBezTo>
                      <a:cubicBezTo>
                        <a:pt x="323" y="245"/>
                        <a:pt x="303" y="325"/>
                        <a:pt x="264" y="400"/>
                      </a:cubicBezTo>
                      <a:cubicBezTo>
                        <a:pt x="256" y="416"/>
                        <a:pt x="239" y="422"/>
                        <a:pt x="226" y="414"/>
                      </a:cubicBezTo>
                      <a:cubicBezTo>
                        <a:pt x="213" y="407"/>
                        <a:pt x="209" y="392"/>
                        <a:pt x="218" y="376"/>
                      </a:cubicBezTo>
                      <a:cubicBezTo>
                        <a:pt x="254" y="308"/>
                        <a:pt x="272" y="236"/>
                        <a:pt x="270" y="159"/>
                      </a:cubicBezTo>
                      <a:cubicBezTo>
                        <a:pt x="268" y="102"/>
                        <a:pt x="229" y="58"/>
                        <a:pt x="173" y="53"/>
                      </a:cubicBezTo>
                      <a:cubicBezTo>
                        <a:pt x="124" y="48"/>
                        <a:pt x="74" y="84"/>
                        <a:pt x="63" y="135"/>
                      </a:cubicBezTo>
                      <a:cubicBezTo>
                        <a:pt x="56" y="171"/>
                        <a:pt x="65" y="207"/>
                        <a:pt x="71" y="243"/>
                      </a:cubicBezTo>
                      <a:cubicBezTo>
                        <a:pt x="73" y="252"/>
                        <a:pt x="76" y="260"/>
                        <a:pt x="77" y="269"/>
                      </a:cubicBezTo>
                      <a:cubicBezTo>
                        <a:pt x="79" y="284"/>
                        <a:pt x="71" y="295"/>
                        <a:pt x="57" y="299"/>
                      </a:cubicBezTo>
                      <a:cubicBezTo>
                        <a:pt x="43" y="303"/>
                        <a:pt x="31" y="296"/>
                        <a:pt x="28" y="283"/>
                      </a:cubicBezTo>
                      <a:cubicBezTo>
                        <a:pt x="18" y="230"/>
                        <a:pt x="0" y="177"/>
                        <a:pt x="13" y="122"/>
                      </a:cubicBezTo>
                      <a:cubicBezTo>
                        <a:pt x="29" y="56"/>
                        <a:pt x="78" y="13"/>
                        <a:pt x="147" y="3"/>
                      </a:cubicBezTo>
                      <a:cubicBezTo>
                        <a:pt x="149" y="3"/>
                        <a:pt x="151" y="1"/>
                        <a:pt x="154" y="0"/>
                      </a:cubicBezTo>
                      <a:cubicBezTo>
                        <a:pt x="162" y="0"/>
                        <a:pt x="170" y="0"/>
                        <a:pt x="178"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39" name="Freeform 14">
                  <a:extLst>
                    <a:ext uri="{FF2B5EF4-FFF2-40B4-BE49-F238E27FC236}">
                      <a16:creationId xmlns:a16="http://schemas.microsoft.com/office/drawing/2014/main" id="{CED00CEF-EEA6-4F32-67E1-91304338761C}"/>
                    </a:ext>
                  </a:extLst>
                </p:cNvPr>
                <p:cNvSpPr>
                  <a:spLocks noEditPoints="1"/>
                </p:cNvSpPr>
                <p:nvPr/>
              </p:nvSpPr>
              <p:spPr bwMode="auto">
                <a:xfrm>
                  <a:off x="8645971" y="3146550"/>
                  <a:ext cx="359814" cy="359011"/>
                </a:xfrm>
                <a:custGeom>
                  <a:avLst/>
                  <a:gdLst>
                    <a:gd name="T0" fmla="*/ 481 w 754"/>
                    <a:gd name="T1" fmla="*/ 3 h 752"/>
                    <a:gd name="T2" fmla="*/ 539 w 754"/>
                    <a:gd name="T3" fmla="*/ 2 h 752"/>
                    <a:gd name="T4" fmla="*/ 550 w 754"/>
                    <a:gd name="T5" fmla="*/ 14 h 752"/>
                    <a:gd name="T6" fmla="*/ 557 w 754"/>
                    <a:gd name="T7" fmla="*/ 75 h 752"/>
                    <a:gd name="T8" fmla="*/ 554 w 754"/>
                    <a:gd name="T9" fmla="*/ 102 h 752"/>
                    <a:gd name="T10" fmla="*/ 584 w 754"/>
                    <a:gd name="T11" fmla="*/ 194 h 752"/>
                    <a:gd name="T12" fmla="*/ 675 w 754"/>
                    <a:gd name="T13" fmla="*/ 176 h 752"/>
                    <a:gd name="T14" fmla="*/ 669 w 754"/>
                    <a:gd name="T15" fmla="*/ 80 h 752"/>
                    <a:gd name="T16" fmla="*/ 654 w 754"/>
                    <a:gd name="T17" fmla="*/ 16 h 752"/>
                    <a:gd name="T18" fmla="*/ 663 w 754"/>
                    <a:gd name="T19" fmla="*/ 11 h 752"/>
                    <a:gd name="T20" fmla="*/ 683 w 754"/>
                    <a:gd name="T21" fmla="*/ 14 h 752"/>
                    <a:gd name="T22" fmla="*/ 737 w 754"/>
                    <a:gd name="T23" fmla="*/ 66 h 752"/>
                    <a:gd name="T24" fmla="*/ 754 w 754"/>
                    <a:gd name="T25" fmla="*/ 297 h 752"/>
                    <a:gd name="T26" fmla="*/ 726 w 754"/>
                    <a:gd name="T27" fmla="*/ 364 h 752"/>
                    <a:gd name="T28" fmla="*/ 378 w 754"/>
                    <a:gd name="T29" fmla="*/ 711 h 752"/>
                    <a:gd name="T30" fmla="*/ 269 w 754"/>
                    <a:gd name="T31" fmla="*/ 712 h 752"/>
                    <a:gd name="T32" fmla="*/ 35 w 754"/>
                    <a:gd name="T33" fmla="*/ 479 h 752"/>
                    <a:gd name="T34" fmla="*/ 35 w 754"/>
                    <a:gd name="T35" fmla="*/ 377 h 752"/>
                    <a:gd name="T36" fmla="*/ 390 w 754"/>
                    <a:gd name="T37" fmla="*/ 22 h 752"/>
                    <a:gd name="T38" fmla="*/ 439 w 754"/>
                    <a:gd name="T39" fmla="*/ 2 h 752"/>
                    <a:gd name="T40" fmla="*/ 481 w 754"/>
                    <a:gd name="T41" fmla="*/ 2 h 752"/>
                    <a:gd name="T42" fmla="*/ 481 w 754"/>
                    <a:gd name="T43" fmla="*/ 3 h 752"/>
                    <a:gd name="T44" fmla="*/ 264 w 754"/>
                    <a:gd name="T45" fmla="*/ 372 h 752"/>
                    <a:gd name="T46" fmla="*/ 243 w 754"/>
                    <a:gd name="T47" fmla="*/ 454 h 752"/>
                    <a:gd name="T48" fmla="*/ 246 w 754"/>
                    <a:gd name="T49" fmla="*/ 457 h 752"/>
                    <a:gd name="T50" fmla="*/ 244 w 754"/>
                    <a:gd name="T51" fmla="*/ 482 h 752"/>
                    <a:gd name="T52" fmla="*/ 243 w 754"/>
                    <a:gd name="T53" fmla="*/ 520 h 752"/>
                    <a:gd name="T54" fmla="*/ 271 w 754"/>
                    <a:gd name="T55" fmla="*/ 520 h 752"/>
                    <a:gd name="T56" fmla="*/ 314 w 754"/>
                    <a:gd name="T57" fmla="*/ 512 h 752"/>
                    <a:gd name="T58" fmla="*/ 401 w 754"/>
                    <a:gd name="T59" fmla="*/ 505 h 752"/>
                    <a:gd name="T60" fmla="*/ 433 w 754"/>
                    <a:gd name="T61" fmla="*/ 427 h 752"/>
                    <a:gd name="T62" fmla="*/ 416 w 754"/>
                    <a:gd name="T63" fmla="*/ 378 h 752"/>
                    <a:gd name="T64" fmla="*/ 402 w 754"/>
                    <a:gd name="T65" fmla="*/ 341 h 752"/>
                    <a:gd name="T66" fmla="*/ 410 w 754"/>
                    <a:gd name="T67" fmla="*/ 310 h 752"/>
                    <a:gd name="T68" fmla="*/ 441 w 754"/>
                    <a:gd name="T69" fmla="*/ 315 h 752"/>
                    <a:gd name="T70" fmla="*/ 483 w 754"/>
                    <a:gd name="T71" fmla="*/ 370 h 752"/>
                    <a:gd name="T72" fmla="*/ 495 w 754"/>
                    <a:gd name="T73" fmla="*/ 379 h 752"/>
                    <a:gd name="T74" fmla="*/ 517 w 754"/>
                    <a:gd name="T75" fmla="*/ 319 h 752"/>
                    <a:gd name="T76" fmla="*/ 513 w 754"/>
                    <a:gd name="T77" fmla="*/ 314 h 752"/>
                    <a:gd name="T78" fmla="*/ 516 w 754"/>
                    <a:gd name="T79" fmla="*/ 278 h 752"/>
                    <a:gd name="T80" fmla="*/ 516 w 754"/>
                    <a:gd name="T81" fmla="*/ 255 h 752"/>
                    <a:gd name="T82" fmla="*/ 507 w 754"/>
                    <a:gd name="T83" fmla="*/ 247 h 752"/>
                    <a:gd name="T84" fmla="*/ 482 w 754"/>
                    <a:gd name="T85" fmla="*/ 247 h 752"/>
                    <a:gd name="T86" fmla="*/ 444 w 754"/>
                    <a:gd name="T87" fmla="*/ 255 h 752"/>
                    <a:gd name="T88" fmla="*/ 354 w 754"/>
                    <a:gd name="T89" fmla="*/ 264 h 752"/>
                    <a:gd name="T90" fmla="*/ 334 w 754"/>
                    <a:gd name="T91" fmla="*/ 351 h 752"/>
                    <a:gd name="T92" fmla="*/ 358 w 754"/>
                    <a:gd name="T93" fmla="*/ 412 h 752"/>
                    <a:gd name="T94" fmla="*/ 351 w 754"/>
                    <a:gd name="T95" fmla="*/ 454 h 752"/>
                    <a:gd name="T96" fmla="*/ 310 w 754"/>
                    <a:gd name="T97" fmla="*/ 446 h 752"/>
                    <a:gd name="T98" fmla="*/ 264 w 754"/>
                    <a:gd name="T99" fmla="*/ 372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54" h="752">
                      <a:moveTo>
                        <a:pt x="481" y="3"/>
                      </a:moveTo>
                      <a:cubicBezTo>
                        <a:pt x="500" y="3"/>
                        <a:pt x="519" y="3"/>
                        <a:pt x="539" y="2"/>
                      </a:cubicBezTo>
                      <a:cubicBezTo>
                        <a:pt x="547" y="2"/>
                        <a:pt x="551" y="4"/>
                        <a:pt x="550" y="14"/>
                      </a:cubicBezTo>
                      <a:cubicBezTo>
                        <a:pt x="550" y="34"/>
                        <a:pt x="553" y="55"/>
                        <a:pt x="557" y="75"/>
                      </a:cubicBezTo>
                      <a:cubicBezTo>
                        <a:pt x="559" y="84"/>
                        <a:pt x="557" y="93"/>
                        <a:pt x="554" y="102"/>
                      </a:cubicBezTo>
                      <a:cubicBezTo>
                        <a:pt x="539" y="138"/>
                        <a:pt x="552" y="176"/>
                        <a:pt x="584" y="194"/>
                      </a:cubicBezTo>
                      <a:cubicBezTo>
                        <a:pt x="615" y="211"/>
                        <a:pt x="653" y="204"/>
                        <a:pt x="675" y="176"/>
                      </a:cubicBezTo>
                      <a:cubicBezTo>
                        <a:pt x="698" y="147"/>
                        <a:pt x="695" y="108"/>
                        <a:pt x="669" y="80"/>
                      </a:cubicBezTo>
                      <a:cubicBezTo>
                        <a:pt x="651" y="62"/>
                        <a:pt x="656" y="38"/>
                        <a:pt x="654" y="16"/>
                      </a:cubicBezTo>
                      <a:cubicBezTo>
                        <a:pt x="654" y="10"/>
                        <a:pt x="659" y="11"/>
                        <a:pt x="663" y="11"/>
                      </a:cubicBezTo>
                      <a:cubicBezTo>
                        <a:pt x="670" y="12"/>
                        <a:pt x="676" y="13"/>
                        <a:pt x="683" y="14"/>
                      </a:cubicBezTo>
                      <a:cubicBezTo>
                        <a:pt x="729" y="20"/>
                        <a:pt x="732" y="21"/>
                        <a:pt x="737" y="66"/>
                      </a:cubicBezTo>
                      <a:cubicBezTo>
                        <a:pt x="745" y="143"/>
                        <a:pt x="754" y="220"/>
                        <a:pt x="754" y="297"/>
                      </a:cubicBezTo>
                      <a:cubicBezTo>
                        <a:pt x="754" y="324"/>
                        <a:pt x="746" y="344"/>
                        <a:pt x="726" y="364"/>
                      </a:cubicBezTo>
                      <a:cubicBezTo>
                        <a:pt x="609" y="479"/>
                        <a:pt x="494" y="596"/>
                        <a:pt x="378" y="711"/>
                      </a:cubicBezTo>
                      <a:cubicBezTo>
                        <a:pt x="338" y="751"/>
                        <a:pt x="308" y="752"/>
                        <a:pt x="269" y="712"/>
                      </a:cubicBezTo>
                      <a:cubicBezTo>
                        <a:pt x="191" y="634"/>
                        <a:pt x="113" y="557"/>
                        <a:pt x="35" y="479"/>
                      </a:cubicBezTo>
                      <a:cubicBezTo>
                        <a:pt x="0" y="444"/>
                        <a:pt x="0" y="412"/>
                        <a:pt x="35" y="377"/>
                      </a:cubicBezTo>
                      <a:cubicBezTo>
                        <a:pt x="154" y="259"/>
                        <a:pt x="272" y="141"/>
                        <a:pt x="390" y="22"/>
                      </a:cubicBezTo>
                      <a:cubicBezTo>
                        <a:pt x="404" y="8"/>
                        <a:pt x="419" y="0"/>
                        <a:pt x="439" y="2"/>
                      </a:cubicBezTo>
                      <a:cubicBezTo>
                        <a:pt x="453" y="3"/>
                        <a:pt x="467" y="2"/>
                        <a:pt x="481" y="2"/>
                      </a:cubicBezTo>
                      <a:cubicBezTo>
                        <a:pt x="481" y="2"/>
                        <a:pt x="481" y="2"/>
                        <a:pt x="481" y="3"/>
                      </a:cubicBezTo>
                      <a:close/>
                      <a:moveTo>
                        <a:pt x="264" y="372"/>
                      </a:moveTo>
                      <a:cubicBezTo>
                        <a:pt x="208" y="400"/>
                        <a:pt x="206" y="407"/>
                        <a:pt x="243" y="454"/>
                      </a:cubicBezTo>
                      <a:cubicBezTo>
                        <a:pt x="244" y="455"/>
                        <a:pt x="245" y="456"/>
                        <a:pt x="246" y="457"/>
                      </a:cubicBezTo>
                      <a:cubicBezTo>
                        <a:pt x="258" y="466"/>
                        <a:pt x="253" y="473"/>
                        <a:pt x="244" y="482"/>
                      </a:cubicBezTo>
                      <a:cubicBezTo>
                        <a:pt x="225" y="501"/>
                        <a:pt x="226" y="501"/>
                        <a:pt x="243" y="520"/>
                      </a:cubicBezTo>
                      <a:cubicBezTo>
                        <a:pt x="254" y="532"/>
                        <a:pt x="262" y="532"/>
                        <a:pt x="271" y="520"/>
                      </a:cubicBezTo>
                      <a:cubicBezTo>
                        <a:pt x="283" y="501"/>
                        <a:pt x="296" y="502"/>
                        <a:pt x="314" y="512"/>
                      </a:cubicBezTo>
                      <a:cubicBezTo>
                        <a:pt x="343" y="527"/>
                        <a:pt x="374" y="525"/>
                        <a:pt x="401" y="505"/>
                      </a:cubicBezTo>
                      <a:cubicBezTo>
                        <a:pt x="427" y="486"/>
                        <a:pt x="439" y="459"/>
                        <a:pt x="433" y="427"/>
                      </a:cubicBezTo>
                      <a:cubicBezTo>
                        <a:pt x="430" y="409"/>
                        <a:pt x="423" y="394"/>
                        <a:pt x="416" y="378"/>
                      </a:cubicBezTo>
                      <a:cubicBezTo>
                        <a:pt x="411" y="366"/>
                        <a:pt x="405" y="354"/>
                        <a:pt x="402" y="341"/>
                      </a:cubicBezTo>
                      <a:cubicBezTo>
                        <a:pt x="399" y="330"/>
                        <a:pt x="397" y="318"/>
                        <a:pt x="410" y="310"/>
                      </a:cubicBezTo>
                      <a:cubicBezTo>
                        <a:pt x="422" y="303"/>
                        <a:pt x="432" y="308"/>
                        <a:pt x="441" y="315"/>
                      </a:cubicBezTo>
                      <a:cubicBezTo>
                        <a:pt x="461" y="329"/>
                        <a:pt x="473" y="348"/>
                        <a:pt x="483" y="370"/>
                      </a:cubicBezTo>
                      <a:cubicBezTo>
                        <a:pt x="485" y="375"/>
                        <a:pt x="485" y="382"/>
                        <a:pt x="495" y="379"/>
                      </a:cubicBezTo>
                      <a:cubicBezTo>
                        <a:pt x="536" y="366"/>
                        <a:pt x="540" y="354"/>
                        <a:pt x="517" y="319"/>
                      </a:cubicBezTo>
                      <a:cubicBezTo>
                        <a:pt x="515" y="317"/>
                        <a:pt x="515" y="315"/>
                        <a:pt x="513" y="314"/>
                      </a:cubicBezTo>
                      <a:cubicBezTo>
                        <a:pt x="495" y="300"/>
                        <a:pt x="501" y="289"/>
                        <a:pt x="516" y="278"/>
                      </a:cubicBezTo>
                      <a:cubicBezTo>
                        <a:pt x="527" y="270"/>
                        <a:pt x="526" y="263"/>
                        <a:pt x="516" y="255"/>
                      </a:cubicBezTo>
                      <a:cubicBezTo>
                        <a:pt x="512" y="253"/>
                        <a:pt x="510" y="250"/>
                        <a:pt x="507" y="247"/>
                      </a:cubicBezTo>
                      <a:cubicBezTo>
                        <a:pt x="498" y="234"/>
                        <a:pt x="490" y="235"/>
                        <a:pt x="482" y="247"/>
                      </a:cubicBezTo>
                      <a:cubicBezTo>
                        <a:pt x="472" y="261"/>
                        <a:pt x="461" y="265"/>
                        <a:pt x="444" y="255"/>
                      </a:cubicBezTo>
                      <a:cubicBezTo>
                        <a:pt x="413" y="239"/>
                        <a:pt x="382" y="241"/>
                        <a:pt x="354" y="264"/>
                      </a:cubicBezTo>
                      <a:cubicBezTo>
                        <a:pt x="326" y="288"/>
                        <a:pt x="323" y="319"/>
                        <a:pt x="334" y="351"/>
                      </a:cubicBezTo>
                      <a:cubicBezTo>
                        <a:pt x="340" y="372"/>
                        <a:pt x="350" y="392"/>
                        <a:pt x="358" y="412"/>
                      </a:cubicBezTo>
                      <a:cubicBezTo>
                        <a:pt x="364" y="427"/>
                        <a:pt x="367" y="443"/>
                        <a:pt x="351" y="454"/>
                      </a:cubicBezTo>
                      <a:cubicBezTo>
                        <a:pt x="336" y="465"/>
                        <a:pt x="322" y="456"/>
                        <a:pt x="310" y="446"/>
                      </a:cubicBezTo>
                      <a:cubicBezTo>
                        <a:pt x="286" y="427"/>
                        <a:pt x="274" y="401"/>
                        <a:pt x="264" y="37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grpSp>
          <p:sp>
            <p:nvSpPr>
              <p:cNvPr id="35" name="Text Placeholder 4">
                <a:extLst>
                  <a:ext uri="{FF2B5EF4-FFF2-40B4-BE49-F238E27FC236}">
                    <a16:creationId xmlns:a16="http://schemas.microsoft.com/office/drawing/2014/main" id="{71805C89-D3AD-449A-23C0-69EE9AA2E142}"/>
                  </a:ext>
                </a:extLst>
              </p:cNvPr>
              <p:cNvSpPr txBox="1">
                <a:spLocks/>
              </p:cNvSpPr>
              <p:nvPr/>
            </p:nvSpPr>
            <p:spPr bwMode="gray">
              <a:xfrm>
                <a:off x="11866814" y="4132154"/>
                <a:ext cx="877736" cy="369332"/>
              </a:xfrm>
              <a:prstGeom prst="rect">
                <a:avLst/>
              </a:prstGeom>
              <a:noFill/>
              <a:ln w="28575" cap="flat" cmpd="sng" algn="ctr">
                <a:noFill/>
                <a:prstDash val="solid"/>
                <a:miter lim="800000"/>
                <a:headEnd type="none" w="med" len="med"/>
                <a:tailEnd type="none" w="med" len="med"/>
              </a:ln>
              <a:effectLst/>
            </p:spPr>
            <p:txBody>
              <a:bodyPr vert="horz" wrap="none" lIns="0" tIns="0" rIns="0" bIns="0" numCol="1" rtlCol="0" anchor="t" anchorCtr="0" compatLnSpc="1">
                <a:prstTxWarp prst="textNoShape">
                  <a:avLst/>
                </a:prstTxWarp>
                <a:sp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defTabSz="685800">
                  <a:lnSpc>
                    <a:spcPct val="100000"/>
                  </a:lnSpc>
                  <a:spcBef>
                    <a:spcPts val="0"/>
                  </a:spcBef>
                  <a:buClr>
                    <a:srgbClr val="F69322"/>
                  </a:buClr>
                  <a:defRPr/>
                </a:pPr>
                <a:r>
                  <a:rPr lang="en-US" sz="1800" dirty="0">
                    <a:solidFill>
                      <a:schemeClr val="tx1"/>
                    </a:solidFill>
                    <a:latin typeface="Calibri"/>
                    <a:cs typeface="Arial" panose="020B0604020202020204" pitchFamily="34" charset="0"/>
                  </a:rPr>
                  <a:t>Pricing</a:t>
                </a:r>
              </a:p>
            </p:txBody>
          </p:sp>
        </p:grpSp>
      </p:grpSp>
      <p:sp>
        <p:nvSpPr>
          <p:cNvPr id="3" name="Freeform 14">
            <a:extLst>
              <a:ext uri="{FF2B5EF4-FFF2-40B4-BE49-F238E27FC236}">
                <a16:creationId xmlns:a16="http://schemas.microsoft.com/office/drawing/2014/main" id="{A2FFB5CC-E985-16E5-D713-19CA3FDE4CB7}"/>
              </a:ext>
            </a:extLst>
          </p:cNvPr>
          <p:cNvSpPr>
            <a:spLocks/>
          </p:cNvSpPr>
          <p:nvPr/>
        </p:nvSpPr>
        <p:spPr bwMode="auto">
          <a:xfrm rot="18986681">
            <a:off x="1675030" y="1522101"/>
            <a:ext cx="197931" cy="198062"/>
          </a:xfrm>
          <a:custGeom>
            <a:avLst/>
            <a:gdLst>
              <a:gd name="T0" fmla="*/ 0 w 797"/>
              <a:gd name="T1" fmla="*/ 500 h 800"/>
              <a:gd name="T2" fmla="*/ 0 w 797"/>
              <a:gd name="T3" fmla="*/ 300 h 800"/>
              <a:gd name="T4" fmla="*/ 417 w 797"/>
              <a:gd name="T5" fmla="*/ 300 h 800"/>
              <a:gd name="T6" fmla="*/ 270 w 797"/>
              <a:gd name="T7" fmla="*/ 153 h 800"/>
              <a:gd name="T8" fmla="*/ 270 w 797"/>
              <a:gd name="T9" fmla="*/ 130 h 800"/>
              <a:gd name="T10" fmla="*/ 400 w 797"/>
              <a:gd name="T11" fmla="*/ 0 h 800"/>
              <a:gd name="T12" fmla="*/ 404 w 797"/>
              <a:gd name="T13" fmla="*/ 0 h 800"/>
              <a:gd name="T14" fmla="*/ 417 w 797"/>
              <a:gd name="T15" fmla="*/ 16 h 800"/>
              <a:gd name="T16" fmla="*/ 785 w 797"/>
              <a:gd name="T17" fmla="*/ 385 h 800"/>
              <a:gd name="T18" fmla="*/ 785 w 797"/>
              <a:gd name="T19" fmla="*/ 415 h 800"/>
              <a:gd name="T20" fmla="*/ 417 w 797"/>
              <a:gd name="T21" fmla="*/ 783 h 800"/>
              <a:gd name="T22" fmla="*/ 404 w 797"/>
              <a:gd name="T23" fmla="*/ 800 h 800"/>
              <a:gd name="T24" fmla="*/ 400 w 797"/>
              <a:gd name="T25" fmla="*/ 800 h 800"/>
              <a:gd name="T26" fmla="*/ 270 w 797"/>
              <a:gd name="T27" fmla="*/ 670 h 800"/>
              <a:gd name="T28" fmla="*/ 269 w 797"/>
              <a:gd name="T29" fmla="*/ 646 h 800"/>
              <a:gd name="T30" fmla="*/ 401 w 797"/>
              <a:gd name="T31" fmla="*/ 515 h 800"/>
              <a:gd name="T32" fmla="*/ 411 w 797"/>
              <a:gd name="T33" fmla="*/ 500 h 800"/>
              <a:gd name="T34" fmla="*/ 0 w 797"/>
              <a:gd name="T35" fmla="*/ 5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7" h="800">
                <a:moveTo>
                  <a:pt x="0" y="500"/>
                </a:moveTo>
                <a:cubicBezTo>
                  <a:pt x="0" y="433"/>
                  <a:pt x="0" y="366"/>
                  <a:pt x="0" y="300"/>
                </a:cubicBezTo>
                <a:cubicBezTo>
                  <a:pt x="137" y="300"/>
                  <a:pt x="274" y="300"/>
                  <a:pt x="417" y="300"/>
                </a:cubicBezTo>
                <a:cubicBezTo>
                  <a:pt x="365" y="248"/>
                  <a:pt x="318" y="200"/>
                  <a:pt x="270" y="153"/>
                </a:cubicBezTo>
                <a:cubicBezTo>
                  <a:pt x="260" y="144"/>
                  <a:pt x="260" y="139"/>
                  <a:pt x="270" y="130"/>
                </a:cubicBezTo>
                <a:cubicBezTo>
                  <a:pt x="313" y="87"/>
                  <a:pt x="356" y="43"/>
                  <a:pt x="400" y="0"/>
                </a:cubicBezTo>
                <a:cubicBezTo>
                  <a:pt x="401" y="0"/>
                  <a:pt x="402" y="0"/>
                  <a:pt x="404" y="0"/>
                </a:cubicBezTo>
                <a:cubicBezTo>
                  <a:pt x="405" y="8"/>
                  <a:pt x="412" y="11"/>
                  <a:pt x="417" y="16"/>
                </a:cubicBezTo>
                <a:cubicBezTo>
                  <a:pt x="539" y="139"/>
                  <a:pt x="662" y="263"/>
                  <a:pt x="785" y="385"/>
                </a:cubicBezTo>
                <a:cubicBezTo>
                  <a:pt x="797" y="397"/>
                  <a:pt x="797" y="403"/>
                  <a:pt x="785" y="415"/>
                </a:cubicBezTo>
                <a:cubicBezTo>
                  <a:pt x="662" y="537"/>
                  <a:pt x="539" y="660"/>
                  <a:pt x="417" y="783"/>
                </a:cubicBezTo>
                <a:cubicBezTo>
                  <a:pt x="412" y="788"/>
                  <a:pt x="405" y="792"/>
                  <a:pt x="404" y="800"/>
                </a:cubicBezTo>
                <a:cubicBezTo>
                  <a:pt x="402" y="800"/>
                  <a:pt x="401" y="800"/>
                  <a:pt x="400" y="800"/>
                </a:cubicBezTo>
                <a:cubicBezTo>
                  <a:pt x="356" y="756"/>
                  <a:pt x="313" y="713"/>
                  <a:pt x="270" y="670"/>
                </a:cubicBezTo>
                <a:cubicBezTo>
                  <a:pt x="260" y="661"/>
                  <a:pt x="260" y="656"/>
                  <a:pt x="269" y="646"/>
                </a:cubicBezTo>
                <a:cubicBezTo>
                  <a:pt x="314" y="603"/>
                  <a:pt x="357" y="559"/>
                  <a:pt x="401" y="515"/>
                </a:cubicBezTo>
                <a:cubicBezTo>
                  <a:pt x="405" y="511"/>
                  <a:pt x="411" y="508"/>
                  <a:pt x="411" y="500"/>
                </a:cubicBezTo>
                <a:cubicBezTo>
                  <a:pt x="274" y="500"/>
                  <a:pt x="137" y="500"/>
                  <a:pt x="0" y="500"/>
                </a:cubicBezTo>
                <a:close/>
              </a:path>
            </a:pathLst>
          </a:custGeom>
          <a:solidFill>
            <a:srgbClr val="6DA5DF"/>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000000"/>
              </a:solidFill>
              <a:latin typeface="Calibri" panose="020F0502020204030204"/>
            </a:endParaRPr>
          </a:p>
        </p:txBody>
      </p:sp>
      <p:sp>
        <p:nvSpPr>
          <p:cNvPr id="4" name="Freeform 14">
            <a:extLst>
              <a:ext uri="{FF2B5EF4-FFF2-40B4-BE49-F238E27FC236}">
                <a16:creationId xmlns:a16="http://schemas.microsoft.com/office/drawing/2014/main" id="{8D66D086-82C0-AE44-AE3C-82F1CBBE07B8}"/>
              </a:ext>
            </a:extLst>
          </p:cNvPr>
          <p:cNvSpPr>
            <a:spLocks/>
          </p:cNvSpPr>
          <p:nvPr/>
        </p:nvSpPr>
        <p:spPr bwMode="auto">
          <a:xfrm>
            <a:off x="4013921" y="1562467"/>
            <a:ext cx="197931" cy="198062"/>
          </a:xfrm>
          <a:custGeom>
            <a:avLst/>
            <a:gdLst>
              <a:gd name="T0" fmla="*/ 0 w 797"/>
              <a:gd name="T1" fmla="*/ 500 h 800"/>
              <a:gd name="T2" fmla="*/ 0 w 797"/>
              <a:gd name="T3" fmla="*/ 300 h 800"/>
              <a:gd name="T4" fmla="*/ 417 w 797"/>
              <a:gd name="T5" fmla="*/ 300 h 800"/>
              <a:gd name="T6" fmla="*/ 270 w 797"/>
              <a:gd name="T7" fmla="*/ 153 h 800"/>
              <a:gd name="T8" fmla="*/ 270 w 797"/>
              <a:gd name="T9" fmla="*/ 130 h 800"/>
              <a:gd name="T10" fmla="*/ 400 w 797"/>
              <a:gd name="T11" fmla="*/ 0 h 800"/>
              <a:gd name="T12" fmla="*/ 404 w 797"/>
              <a:gd name="T13" fmla="*/ 0 h 800"/>
              <a:gd name="T14" fmla="*/ 417 w 797"/>
              <a:gd name="T15" fmla="*/ 16 h 800"/>
              <a:gd name="T16" fmla="*/ 785 w 797"/>
              <a:gd name="T17" fmla="*/ 385 h 800"/>
              <a:gd name="T18" fmla="*/ 785 w 797"/>
              <a:gd name="T19" fmla="*/ 415 h 800"/>
              <a:gd name="T20" fmla="*/ 417 w 797"/>
              <a:gd name="T21" fmla="*/ 783 h 800"/>
              <a:gd name="T22" fmla="*/ 404 w 797"/>
              <a:gd name="T23" fmla="*/ 800 h 800"/>
              <a:gd name="T24" fmla="*/ 400 w 797"/>
              <a:gd name="T25" fmla="*/ 800 h 800"/>
              <a:gd name="T26" fmla="*/ 270 w 797"/>
              <a:gd name="T27" fmla="*/ 670 h 800"/>
              <a:gd name="T28" fmla="*/ 269 w 797"/>
              <a:gd name="T29" fmla="*/ 646 h 800"/>
              <a:gd name="T30" fmla="*/ 401 w 797"/>
              <a:gd name="T31" fmla="*/ 515 h 800"/>
              <a:gd name="T32" fmla="*/ 411 w 797"/>
              <a:gd name="T33" fmla="*/ 500 h 800"/>
              <a:gd name="T34" fmla="*/ 0 w 797"/>
              <a:gd name="T35" fmla="*/ 5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7" h="800">
                <a:moveTo>
                  <a:pt x="0" y="500"/>
                </a:moveTo>
                <a:cubicBezTo>
                  <a:pt x="0" y="433"/>
                  <a:pt x="0" y="366"/>
                  <a:pt x="0" y="300"/>
                </a:cubicBezTo>
                <a:cubicBezTo>
                  <a:pt x="137" y="300"/>
                  <a:pt x="274" y="300"/>
                  <a:pt x="417" y="300"/>
                </a:cubicBezTo>
                <a:cubicBezTo>
                  <a:pt x="365" y="248"/>
                  <a:pt x="318" y="200"/>
                  <a:pt x="270" y="153"/>
                </a:cubicBezTo>
                <a:cubicBezTo>
                  <a:pt x="260" y="144"/>
                  <a:pt x="260" y="139"/>
                  <a:pt x="270" y="130"/>
                </a:cubicBezTo>
                <a:cubicBezTo>
                  <a:pt x="313" y="87"/>
                  <a:pt x="356" y="43"/>
                  <a:pt x="400" y="0"/>
                </a:cubicBezTo>
                <a:cubicBezTo>
                  <a:pt x="401" y="0"/>
                  <a:pt x="402" y="0"/>
                  <a:pt x="404" y="0"/>
                </a:cubicBezTo>
                <a:cubicBezTo>
                  <a:pt x="405" y="8"/>
                  <a:pt x="412" y="11"/>
                  <a:pt x="417" y="16"/>
                </a:cubicBezTo>
                <a:cubicBezTo>
                  <a:pt x="539" y="139"/>
                  <a:pt x="662" y="263"/>
                  <a:pt x="785" y="385"/>
                </a:cubicBezTo>
                <a:cubicBezTo>
                  <a:pt x="797" y="397"/>
                  <a:pt x="797" y="403"/>
                  <a:pt x="785" y="415"/>
                </a:cubicBezTo>
                <a:cubicBezTo>
                  <a:pt x="662" y="537"/>
                  <a:pt x="539" y="660"/>
                  <a:pt x="417" y="783"/>
                </a:cubicBezTo>
                <a:cubicBezTo>
                  <a:pt x="412" y="788"/>
                  <a:pt x="405" y="792"/>
                  <a:pt x="404" y="800"/>
                </a:cubicBezTo>
                <a:cubicBezTo>
                  <a:pt x="402" y="800"/>
                  <a:pt x="401" y="800"/>
                  <a:pt x="400" y="800"/>
                </a:cubicBezTo>
                <a:cubicBezTo>
                  <a:pt x="356" y="756"/>
                  <a:pt x="313" y="713"/>
                  <a:pt x="270" y="670"/>
                </a:cubicBezTo>
                <a:cubicBezTo>
                  <a:pt x="260" y="661"/>
                  <a:pt x="260" y="656"/>
                  <a:pt x="269" y="646"/>
                </a:cubicBezTo>
                <a:cubicBezTo>
                  <a:pt x="314" y="603"/>
                  <a:pt x="357" y="559"/>
                  <a:pt x="401" y="515"/>
                </a:cubicBezTo>
                <a:cubicBezTo>
                  <a:pt x="405" y="511"/>
                  <a:pt x="411" y="508"/>
                  <a:pt x="411" y="500"/>
                </a:cubicBezTo>
                <a:cubicBezTo>
                  <a:pt x="274" y="500"/>
                  <a:pt x="137" y="500"/>
                  <a:pt x="0" y="500"/>
                </a:cubicBezTo>
                <a:close/>
              </a:path>
            </a:pathLst>
          </a:custGeom>
          <a:solidFill>
            <a:srgbClr val="FFC000"/>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000000"/>
              </a:solidFill>
              <a:latin typeface="Calibri" panose="020F0502020204030204"/>
            </a:endParaRPr>
          </a:p>
        </p:txBody>
      </p:sp>
      <p:sp>
        <p:nvSpPr>
          <p:cNvPr id="5" name="Freeform 14">
            <a:extLst>
              <a:ext uri="{FF2B5EF4-FFF2-40B4-BE49-F238E27FC236}">
                <a16:creationId xmlns:a16="http://schemas.microsoft.com/office/drawing/2014/main" id="{28AEE77E-8448-93BA-551C-2832D905EE00}"/>
              </a:ext>
            </a:extLst>
          </p:cNvPr>
          <p:cNvSpPr>
            <a:spLocks/>
          </p:cNvSpPr>
          <p:nvPr/>
        </p:nvSpPr>
        <p:spPr bwMode="auto">
          <a:xfrm>
            <a:off x="7067321" y="1548687"/>
            <a:ext cx="197931" cy="198062"/>
          </a:xfrm>
          <a:custGeom>
            <a:avLst/>
            <a:gdLst>
              <a:gd name="T0" fmla="*/ 0 w 797"/>
              <a:gd name="T1" fmla="*/ 500 h 800"/>
              <a:gd name="T2" fmla="*/ 0 w 797"/>
              <a:gd name="T3" fmla="*/ 300 h 800"/>
              <a:gd name="T4" fmla="*/ 417 w 797"/>
              <a:gd name="T5" fmla="*/ 300 h 800"/>
              <a:gd name="T6" fmla="*/ 270 w 797"/>
              <a:gd name="T7" fmla="*/ 153 h 800"/>
              <a:gd name="T8" fmla="*/ 270 w 797"/>
              <a:gd name="T9" fmla="*/ 130 h 800"/>
              <a:gd name="T10" fmla="*/ 400 w 797"/>
              <a:gd name="T11" fmla="*/ 0 h 800"/>
              <a:gd name="T12" fmla="*/ 404 w 797"/>
              <a:gd name="T13" fmla="*/ 0 h 800"/>
              <a:gd name="T14" fmla="*/ 417 w 797"/>
              <a:gd name="T15" fmla="*/ 16 h 800"/>
              <a:gd name="T16" fmla="*/ 785 w 797"/>
              <a:gd name="T17" fmla="*/ 385 h 800"/>
              <a:gd name="T18" fmla="*/ 785 w 797"/>
              <a:gd name="T19" fmla="*/ 415 h 800"/>
              <a:gd name="T20" fmla="*/ 417 w 797"/>
              <a:gd name="T21" fmla="*/ 783 h 800"/>
              <a:gd name="T22" fmla="*/ 404 w 797"/>
              <a:gd name="T23" fmla="*/ 800 h 800"/>
              <a:gd name="T24" fmla="*/ 400 w 797"/>
              <a:gd name="T25" fmla="*/ 800 h 800"/>
              <a:gd name="T26" fmla="*/ 270 w 797"/>
              <a:gd name="T27" fmla="*/ 670 h 800"/>
              <a:gd name="T28" fmla="*/ 269 w 797"/>
              <a:gd name="T29" fmla="*/ 646 h 800"/>
              <a:gd name="T30" fmla="*/ 401 w 797"/>
              <a:gd name="T31" fmla="*/ 515 h 800"/>
              <a:gd name="T32" fmla="*/ 411 w 797"/>
              <a:gd name="T33" fmla="*/ 500 h 800"/>
              <a:gd name="T34" fmla="*/ 0 w 797"/>
              <a:gd name="T35" fmla="*/ 5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7" h="800">
                <a:moveTo>
                  <a:pt x="0" y="500"/>
                </a:moveTo>
                <a:cubicBezTo>
                  <a:pt x="0" y="433"/>
                  <a:pt x="0" y="366"/>
                  <a:pt x="0" y="300"/>
                </a:cubicBezTo>
                <a:cubicBezTo>
                  <a:pt x="137" y="300"/>
                  <a:pt x="274" y="300"/>
                  <a:pt x="417" y="300"/>
                </a:cubicBezTo>
                <a:cubicBezTo>
                  <a:pt x="365" y="248"/>
                  <a:pt x="318" y="200"/>
                  <a:pt x="270" y="153"/>
                </a:cubicBezTo>
                <a:cubicBezTo>
                  <a:pt x="260" y="144"/>
                  <a:pt x="260" y="139"/>
                  <a:pt x="270" y="130"/>
                </a:cubicBezTo>
                <a:cubicBezTo>
                  <a:pt x="313" y="87"/>
                  <a:pt x="356" y="43"/>
                  <a:pt x="400" y="0"/>
                </a:cubicBezTo>
                <a:cubicBezTo>
                  <a:pt x="401" y="0"/>
                  <a:pt x="402" y="0"/>
                  <a:pt x="404" y="0"/>
                </a:cubicBezTo>
                <a:cubicBezTo>
                  <a:pt x="405" y="8"/>
                  <a:pt x="412" y="11"/>
                  <a:pt x="417" y="16"/>
                </a:cubicBezTo>
                <a:cubicBezTo>
                  <a:pt x="539" y="139"/>
                  <a:pt x="662" y="263"/>
                  <a:pt x="785" y="385"/>
                </a:cubicBezTo>
                <a:cubicBezTo>
                  <a:pt x="797" y="397"/>
                  <a:pt x="797" y="403"/>
                  <a:pt x="785" y="415"/>
                </a:cubicBezTo>
                <a:cubicBezTo>
                  <a:pt x="662" y="537"/>
                  <a:pt x="539" y="660"/>
                  <a:pt x="417" y="783"/>
                </a:cubicBezTo>
                <a:cubicBezTo>
                  <a:pt x="412" y="788"/>
                  <a:pt x="405" y="792"/>
                  <a:pt x="404" y="800"/>
                </a:cubicBezTo>
                <a:cubicBezTo>
                  <a:pt x="402" y="800"/>
                  <a:pt x="401" y="800"/>
                  <a:pt x="400" y="800"/>
                </a:cubicBezTo>
                <a:cubicBezTo>
                  <a:pt x="356" y="756"/>
                  <a:pt x="313" y="713"/>
                  <a:pt x="270" y="670"/>
                </a:cubicBezTo>
                <a:cubicBezTo>
                  <a:pt x="260" y="661"/>
                  <a:pt x="260" y="656"/>
                  <a:pt x="269" y="646"/>
                </a:cubicBezTo>
                <a:cubicBezTo>
                  <a:pt x="314" y="603"/>
                  <a:pt x="357" y="559"/>
                  <a:pt x="401" y="515"/>
                </a:cubicBezTo>
                <a:cubicBezTo>
                  <a:pt x="405" y="511"/>
                  <a:pt x="411" y="508"/>
                  <a:pt x="411" y="500"/>
                </a:cubicBezTo>
                <a:cubicBezTo>
                  <a:pt x="274" y="500"/>
                  <a:pt x="137" y="500"/>
                  <a:pt x="0" y="500"/>
                </a:cubicBezTo>
                <a:close/>
              </a:path>
            </a:pathLst>
          </a:custGeom>
          <a:solidFill>
            <a:srgbClr val="FFC000"/>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000000"/>
              </a:solidFill>
              <a:latin typeface="Calibri" panose="020F0502020204030204"/>
            </a:endParaRPr>
          </a:p>
        </p:txBody>
      </p:sp>
      <p:sp>
        <p:nvSpPr>
          <p:cNvPr id="7" name="Freeform 14">
            <a:extLst>
              <a:ext uri="{FF2B5EF4-FFF2-40B4-BE49-F238E27FC236}">
                <a16:creationId xmlns:a16="http://schemas.microsoft.com/office/drawing/2014/main" id="{A015F144-5474-2492-633A-C877E3ADB67C}"/>
              </a:ext>
            </a:extLst>
          </p:cNvPr>
          <p:cNvSpPr>
            <a:spLocks/>
          </p:cNvSpPr>
          <p:nvPr/>
        </p:nvSpPr>
        <p:spPr bwMode="auto">
          <a:xfrm>
            <a:off x="10106038" y="1562467"/>
            <a:ext cx="197931" cy="198062"/>
          </a:xfrm>
          <a:custGeom>
            <a:avLst/>
            <a:gdLst>
              <a:gd name="T0" fmla="*/ 0 w 797"/>
              <a:gd name="T1" fmla="*/ 500 h 800"/>
              <a:gd name="T2" fmla="*/ 0 w 797"/>
              <a:gd name="T3" fmla="*/ 300 h 800"/>
              <a:gd name="T4" fmla="*/ 417 w 797"/>
              <a:gd name="T5" fmla="*/ 300 h 800"/>
              <a:gd name="T6" fmla="*/ 270 w 797"/>
              <a:gd name="T7" fmla="*/ 153 h 800"/>
              <a:gd name="T8" fmla="*/ 270 w 797"/>
              <a:gd name="T9" fmla="*/ 130 h 800"/>
              <a:gd name="T10" fmla="*/ 400 w 797"/>
              <a:gd name="T11" fmla="*/ 0 h 800"/>
              <a:gd name="T12" fmla="*/ 404 w 797"/>
              <a:gd name="T13" fmla="*/ 0 h 800"/>
              <a:gd name="T14" fmla="*/ 417 w 797"/>
              <a:gd name="T15" fmla="*/ 16 h 800"/>
              <a:gd name="T16" fmla="*/ 785 w 797"/>
              <a:gd name="T17" fmla="*/ 385 h 800"/>
              <a:gd name="T18" fmla="*/ 785 w 797"/>
              <a:gd name="T19" fmla="*/ 415 h 800"/>
              <a:gd name="T20" fmla="*/ 417 w 797"/>
              <a:gd name="T21" fmla="*/ 783 h 800"/>
              <a:gd name="T22" fmla="*/ 404 w 797"/>
              <a:gd name="T23" fmla="*/ 800 h 800"/>
              <a:gd name="T24" fmla="*/ 400 w 797"/>
              <a:gd name="T25" fmla="*/ 800 h 800"/>
              <a:gd name="T26" fmla="*/ 270 w 797"/>
              <a:gd name="T27" fmla="*/ 670 h 800"/>
              <a:gd name="T28" fmla="*/ 269 w 797"/>
              <a:gd name="T29" fmla="*/ 646 h 800"/>
              <a:gd name="T30" fmla="*/ 401 w 797"/>
              <a:gd name="T31" fmla="*/ 515 h 800"/>
              <a:gd name="T32" fmla="*/ 411 w 797"/>
              <a:gd name="T33" fmla="*/ 500 h 800"/>
              <a:gd name="T34" fmla="*/ 0 w 797"/>
              <a:gd name="T35" fmla="*/ 5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7" h="800">
                <a:moveTo>
                  <a:pt x="0" y="500"/>
                </a:moveTo>
                <a:cubicBezTo>
                  <a:pt x="0" y="433"/>
                  <a:pt x="0" y="366"/>
                  <a:pt x="0" y="300"/>
                </a:cubicBezTo>
                <a:cubicBezTo>
                  <a:pt x="137" y="300"/>
                  <a:pt x="274" y="300"/>
                  <a:pt x="417" y="300"/>
                </a:cubicBezTo>
                <a:cubicBezTo>
                  <a:pt x="365" y="248"/>
                  <a:pt x="318" y="200"/>
                  <a:pt x="270" y="153"/>
                </a:cubicBezTo>
                <a:cubicBezTo>
                  <a:pt x="260" y="144"/>
                  <a:pt x="260" y="139"/>
                  <a:pt x="270" y="130"/>
                </a:cubicBezTo>
                <a:cubicBezTo>
                  <a:pt x="313" y="87"/>
                  <a:pt x="356" y="43"/>
                  <a:pt x="400" y="0"/>
                </a:cubicBezTo>
                <a:cubicBezTo>
                  <a:pt x="401" y="0"/>
                  <a:pt x="402" y="0"/>
                  <a:pt x="404" y="0"/>
                </a:cubicBezTo>
                <a:cubicBezTo>
                  <a:pt x="405" y="8"/>
                  <a:pt x="412" y="11"/>
                  <a:pt x="417" y="16"/>
                </a:cubicBezTo>
                <a:cubicBezTo>
                  <a:pt x="539" y="139"/>
                  <a:pt x="662" y="263"/>
                  <a:pt x="785" y="385"/>
                </a:cubicBezTo>
                <a:cubicBezTo>
                  <a:pt x="797" y="397"/>
                  <a:pt x="797" y="403"/>
                  <a:pt x="785" y="415"/>
                </a:cubicBezTo>
                <a:cubicBezTo>
                  <a:pt x="662" y="537"/>
                  <a:pt x="539" y="660"/>
                  <a:pt x="417" y="783"/>
                </a:cubicBezTo>
                <a:cubicBezTo>
                  <a:pt x="412" y="788"/>
                  <a:pt x="405" y="792"/>
                  <a:pt x="404" y="800"/>
                </a:cubicBezTo>
                <a:cubicBezTo>
                  <a:pt x="402" y="800"/>
                  <a:pt x="401" y="800"/>
                  <a:pt x="400" y="800"/>
                </a:cubicBezTo>
                <a:cubicBezTo>
                  <a:pt x="356" y="756"/>
                  <a:pt x="313" y="713"/>
                  <a:pt x="270" y="670"/>
                </a:cubicBezTo>
                <a:cubicBezTo>
                  <a:pt x="260" y="661"/>
                  <a:pt x="260" y="656"/>
                  <a:pt x="269" y="646"/>
                </a:cubicBezTo>
                <a:cubicBezTo>
                  <a:pt x="314" y="603"/>
                  <a:pt x="357" y="559"/>
                  <a:pt x="401" y="515"/>
                </a:cubicBezTo>
                <a:cubicBezTo>
                  <a:pt x="405" y="511"/>
                  <a:pt x="411" y="508"/>
                  <a:pt x="411" y="500"/>
                </a:cubicBezTo>
                <a:cubicBezTo>
                  <a:pt x="274" y="500"/>
                  <a:pt x="137" y="500"/>
                  <a:pt x="0" y="500"/>
                </a:cubicBezTo>
                <a:close/>
              </a:path>
            </a:pathLst>
          </a:custGeom>
          <a:solidFill>
            <a:srgbClr val="FFC000"/>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000000"/>
              </a:solidFill>
              <a:latin typeface="Calibri" panose="020F0502020204030204"/>
            </a:endParaRPr>
          </a:p>
        </p:txBody>
      </p:sp>
      <p:pic>
        <p:nvPicPr>
          <p:cNvPr id="8" name="Picture 7">
            <a:extLst>
              <a:ext uri="{FF2B5EF4-FFF2-40B4-BE49-F238E27FC236}">
                <a16:creationId xmlns:a16="http://schemas.microsoft.com/office/drawing/2014/main" id="{BD0A64F2-4B20-4C4C-856D-E4A0751D8149}"/>
              </a:ext>
            </a:extLst>
          </p:cNvPr>
          <p:cNvPicPr>
            <a:picLocks noChangeAspect="1"/>
          </p:cNvPicPr>
          <p:nvPr/>
        </p:nvPicPr>
        <p:blipFill>
          <a:blip r:embed="rId6"/>
          <a:stretch>
            <a:fillRect/>
          </a:stretch>
        </p:blipFill>
        <p:spPr>
          <a:xfrm rot="812089">
            <a:off x="10360835" y="294416"/>
            <a:ext cx="1692534" cy="638760"/>
          </a:xfrm>
          <a:prstGeom prst="rect">
            <a:avLst/>
          </a:prstGeom>
        </p:spPr>
      </p:pic>
    </p:spTree>
    <p:extLst>
      <p:ext uri="{BB962C8B-B14F-4D97-AF65-F5344CB8AC3E}">
        <p14:creationId xmlns:p14="http://schemas.microsoft.com/office/powerpoint/2010/main" val="2545452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E230C-C113-22FC-9279-7BB5DB6E914C}"/>
            </a:ext>
          </a:extLst>
        </p:cNvPr>
        <p:cNvGrpSpPr/>
        <p:nvPr/>
      </p:nvGrpSpPr>
      <p:grpSpPr>
        <a:xfrm>
          <a:off x="0" y="0"/>
          <a:ext cx="0" cy="0"/>
          <a:chOff x="0" y="0"/>
          <a:chExt cx="0" cy="0"/>
        </a:xfrm>
      </p:grpSpPr>
      <p:pic>
        <p:nvPicPr>
          <p:cNvPr id="320" name="Picture 319" descr="A computer with a screen showing different icons&#10;&#10;AI-generated content may be incorrect.">
            <a:extLst>
              <a:ext uri="{FF2B5EF4-FFF2-40B4-BE49-F238E27FC236}">
                <a16:creationId xmlns:a16="http://schemas.microsoft.com/office/drawing/2014/main" id="{DDC96E6F-7EAB-09B1-2B7C-D201DB1ED094}"/>
              </a:ext>
            </a:extLst>
          </p:cNvPr>
          <p:cNvPicPr>
            <a:picLocks/>
          </p:cNvPicPr>
          <p:nvPr/>
        </p:nvPicPr>
        <p:blipFill rotWithShape="1">
          <a:blip r:embed="rId3" cstate="print">
            <a:extLst>
              <a:ext uri="{28A0092B-C50C-407E-A947-70E740481C1C}">
                <a14:useLocalDpi xmlns:a14="http://schemas.microsoft.com/office/drawing/2010/main"/>
              </a:ext>
            </a:extLst>
          </a:blip>
          <a:srcRect t="21849" b="17819"/>
          <a:stretch/>
        </p:blipFill>
        <p:spPr>
          <a:xfrm>
            <a:off x="1524000" y="3868125"/>
            <a:ext cx="9144000" cy="1724223"/>
          </a:xfrm>
          <a:prstGeom prst="rect">
            <a:avLst/>
          </a:prstGeom>
        </p:spPr>
      </p:pic>
      <p:sp>
        <p:nvSpPr>
          <p:cNvPr id="3" name="Title 2">
            <a:extLst>
              <a:ext uri="{FF2B5EF4-FFF2-40B4-BE49-F238E27FC236}">
                <a16:creationId xmlns:a16="http://schemas.microsoft.com/office/drawing/2014/main" id="{A8A50390-5459-474C-77C8-0D21928A4556}"/>
              </a:ext>
            </a:extLst>
          </p:cNvPr>
          <p:cNvSpPr>
            <a:spLocks noGrp="1"/>
          </p:cNvSpPr>
          <p:nvPr>
            <p:ph type="title"/>
          </p:nvPr>
        </p:nvSpPr>
        <p:spPr>
          <a:xfrm>
            <a:off x="1880616" y="900869"/>
            <a:ext cx="8458200" cy="625855"/>
          </a:xfrm>
        </p:spPr>
        <p:txBody>
          <a:bodyPr/>
          <a:lstStyle/>
          <a:p>
            <a:r>
              <a:rPr lang="en-US" dirty="0"/>
              <a:t>Artificial Intelligence: Impact to Public Entity Risks</a:t>
            </a:r>
          </a:p>
        </p:txBody>
      </p:sp>
      <p:sp>
        <p:nvSpPr>
          <p:cNvPr id="53" name="Slide Number Placeholder 5">
            <a:extLst>
              <a:ext uri="{FF2B5EF4-FFF2-40B4-BE49-F238E27FC236}">
                <a16:creationId xmlns:a16="http://schemas.microsoft.com/office/drawing/2014/main" id="{93AF408C-7112-A23A-B5F9-5320F470C425}"/>
              </a:ext>
            </a:extLst>
          </p:cNvPr>
          <p:cNvSpPr>
            <a:spLocks noGrp="1"/>
          </p:cNvSpPr>
          <p:nvPr>
            <p:ph type="sldNum" sz="quarter" idx="12"/>
          </p:nvPr>
        </p:nvSpPr>
        <p:spPr>
          <a:xfrm>
            <a:off x="5090502" y="5711786"/>
            <a:ext cx="2057400" cy="140525"/>
          </a:xfrm>
        </p:spPr>
        <p:txBody>
          <a:bodyPr/>
          <a:lstStyle/>
          <a:p>
            <a:fld id="{856525B1-14D3-4043-96C3-3E66F944D188}" type="slidenum">
              <a:rPr lang="en-US" smtClean="0"/>
              <a:pPr/>
              <a:t>16</a:t>
            </a:fld>
            <a:endParaRPr lang="en-US" dirty="0"/>
          </a:p>
        </p:txBody>
      </p:sp>
      <p:sp>
        <p:nvSpPr>
          <p:cNvPr id="142" name="Rectangle 141">
            <a:extLst>
              <a:ext uri="{FF2B5EF4-FFF2-40B4-BE49-F238E27FC236}">
                <a16:creationId xmlns:a16="http://schemas.microsoft.com/office/drawing/2014/main" id="{5E93B8B5-73F9-C14E-BB83-055F59B6D7D6}"/>
              </a:ext>
            </a:extLst>
          </p:cNvPr>
          <p:cNvSpPr>
            <a:spLocks/>
          </p:cNvSpPr>
          <p:nvPr/>
        </p:nvSpPr>
        <p:spPr>
          <a:xfrm>
            <a:off x="1524000" y="3868125"/>
            <a:ext cx="9144000" cy="1724223"/>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sp>
        <p:nvSpPr>
          <p:cNvPr id="2" name="Rectangle 1">
            <a:extLst>
              <a:ext uri="{FF2B5EF4-FFF2-40B4-BE49-F238E27FC236}">
                <a16:creationId xmlns:a16="http://schemas.microsoft.com/office/drawing/2014/main" id="{58ACA630-B865-CE71-3D14-205DCDE4E28F}"/>
              </a:ext>
            </a:extLst>
          </p:cNvPr>
          <p:cNvSpPr/>
          <p:nvPr/>
        </p:nvSpPr>
        <p:spPr>
          <a:xfrm>
            <a:off x="1883570" y="2702034"/>
            <a:ext cx="1632566" cy="208670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37160" tIns="1234440" rIns="137160" bIns="68580" rtlCol="0" anchor="t"/>
          <a:lstStyle/>
          <a:p>
            <a:pPr algn="ctr"/>
            <a:endParaRPr lang="en-US" sz="1650" b="1" dirty="0">
              <a:solidFill>
                <a:schemeClr val="tx2"/>
              </a:solidFill>
            </a:endParaRPr>
          </a:p>
        </p:txBody>
      </p:sp>
      <p:sp>
        <p:nvSpPr>
          <p:cNvPr id="4" name="Rectangle 3">
            <a:extLst>
              <a:ext uri="{FF2B5EF4-FFF2-40B4-BE49-F238E27FC236}">
                <a16:creationId xmlns:a16="http://schemas.microsoft.com/office/drawing/2014/main" id="{BCE3FB73-6B30-75EE-4441-6B6D021E9221}"/>
              </a:ext>
            </a:extLst>
          </p:cNvPr>
          <p:cNvSpPr/>
          <p:nvPr/>
        </p:nvSpPr>
        <p:spPr>
          <a:xfrm>
            <a:off x="3581644" y="2702034"/>
            <a:ext cx="1632566" cy="208670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37160" tIns="1234440" rIns="137160" bIns="68580" rtlCol="0" anchor="t"/>
          <a:lstStyle/>
          <a:p>
            <a:pPr algn="ctr"/>
            <a:endParaRPr lang="en-US" sz="1650" b="1" dirty="0">
              <a:solidFill>
                <a:schemeClr val="tx2"/>
              </a:solidFill>
            </a:endParaRPr>
          </a:p>
        </p:txBody>
      </p:sp>
      <p:sp>
        <p:nvSpPr>
          <p:cNvPr id="5" name="Rectangle 4">
            <a:extLst>
              <a:ext uri="{FF2B5EF4-FFF2-40B4-BE49-F238E27FC236}">
                <a16:creationId xmlns:a16="http://schemas.microsoft.com/office/drawing/2014/main" id="{B52B9241-13BC-7D25-4F47-4CF7D9A77AE2}"/>
              </a:ext>
            </a:extLst>
          </p:cNvPr>
          <p:cNvSpPr/>
          <p:nvPr/>
        </p:nvSpPr>
        <p:spPr>
          <a:xfrm>
            <a:off x="5279718" y="2702034"/>
            <a:ext cx="1632566" cy="208670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37160" tIns="1234440" rIns="137160" bIns="68580" rtlCol="0" anchor="t"/>
          <a:lstStyle/>
          <a:p>
            <a:pPr algn="ctr"/>
            <a:endParaRPr lang="en-US" sz="2000" b="1" dirty="0">
              <a:solidFill>
                <a:schemeClr val="tx2"/>
              </a:solidFill>
            </a:endParaRPr>
          </a:p>
        </p:txBody>
      </p:sp>
      <p:sp>
        <p:nvSpPr>
          <p:cNvPr id="7" name="Rectangle 6">
            <a:extLst>
              <a:ext uri="{FF2B5EF4-FFF2-40B4-BE49-F238E27FC236}">
                <a16:creationId xmlns:a16="http://schemas.microsoft.com/office/drawing/2014/main" id="{55B44EB9-2E28-F6B7-AF05-861EF4C1666E}"/>
              </a:ext>
            </a:extLst>
          </p:cNvPr>
          <p:cNvSpPr/>
          <p:nvPr/>
        </p:nvSpPr>
        <p:spPr>
          <a:xfrm>
            <a:off x="6977792" y="2702034"/>
            <a:ext cx="1632566" cy="208670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37160" tIns="1234440" rIns="137160" bIns="68580" rtlCol="0" anchor="t"/>
          <a:lstStyle/>
          <a:p>
            <a:pPr algn="ctr"/>
            <a:endParaRPr lang="en-US" sz="2000" b="1" dirty="0">
              <a:solidFill>
                <a:schemeClr val="tx2"/>
              </a:solidFill>
            </a:endParaRPr>
          </a:p>
        </p:txBody>
      </p:sp>
      <p:sp>
        <p:nvSpPr>
          <p:cNvPr id="8" name="Rectangle 7">
            <a:extLst>
              <a:ext uri="{FF2B5EF4-FFF2-40B4-BE49-F238E27FC236}">
                <a16:creationId xmlns:a16="http://schemas.microsoft.com/office/drawing/2014/main" id="{A9D3CE4F-DC32-DC9C-10C8-AC4E3C53F571}"/>
              </a:ext>
            </a:extLst>
          </p:cNvPr>
          <p:cNvSpPr/>
          <p:nvPr/>
        </p:nvSpPr>
        <p:spPr>
          <a:xfrm>
            <a:off x="8675866" y="2702034"/>
            <a:ext cx="1632566" cy="208670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37160" tIns="1234440" rIns="137160" bIns="68580" rtlCol="0" anchor="t"/>
          <a:lstStyle/>
          <a:p>
            <a:pPr algn="ctr"/>
            <a:endParaRPr lang="en-US" sz="2000" b="1" dirty="0">
              <a:solidFill>
                <a:schemeClr val="tx2"/>
              </a:solidFill>
            </a:endParaRPr>
          </a:p>
        </p:txBody>
      </p:sp>
      <p:sp>
        <p:nvSpPr>
          <p:cNvPr id="11" name="TextBox 10">
            <a:extLst>
              <a:ext uri="{FF2B5EF4-FFF2-40B4-BE49-F238E27FC236}">
                <a16:creationId xmlns:a16="http://schemas.microsoft.com/office/drawing/2014/main" id="{8622F5D9-7746-F5BD-E616-EE42D2AFC479}"/>
              </a:ext>
            </a:extLst>
          </p:cNvPr>
          <p:cNvSpPr txBox="1"/>
          <p:nvPr/>
        </p:nvSpPr>
        <p:spPr>
          <a:xfrm>
            <a:off x="1880616" y="1800226"/>
            <a:ext cx="4831080" cy="207749"/>
          </a:xfrm>
          <a:prstGeom prst="rect">
            <a:avLst/>
          </a:prstGeom>
          <a:noFill/>
        </p:spPr>
        <p:txBody>
          <a:bodyPr wrap="square" lIns="0" tIns="0" rIns="0" bIns="0">
            <a:spAutoFit/>
          </a:bodyPr>
          <a:lstStyle/>
          <a:p>
            <a:r>
              <a:rPr lang="en-US" sz="1350" b="1" dirty="0">
                <a:solidFill>
                  <a:schemeClr val="tx2"/>
                </a:solidFill>
              </a:rPr>
              <a:t>As Artificial Intelligence makes its way into governance</a:t>
            </a:r>
          </a:p>
        </p:txBody>
      </p:sp>
      <p:sp>
        <p:nvSpPr>
          <p:cNvPr id="12" name="TextBox 11">
            <a:extLst>
              <a:ext uri="{FF2B5EF4-FFF2-40B4-BE49-F238E27FC236}">
                <a16:creationId xmlns:a16="http://schemas.microsoft.com/office/drawing/2014/main" id="{2D12BD7E-3B3C-01E8-EE57-452D76B4BA31}"/>
              </a:ext>
            </a:extLst>
          </p:cNvPr>
          <p:cNvSpPr txBox="1"/>
          <p:nvPr/>
        </p:nvSpPr>
        <p:spPr>
          <a:xfrm>
            <a:off x="1880617" y="2307073"/>
            <a:ext cx="8427815" cy="184666"/>
          </a:xfrm>
          <a:prstGeom prst="rect">
            <a:avLst/>
          </a:prstGeom>
          <a:noFill/>
        </p:spPr>
        <p:txBody>
          <a:bodyPr wrap="square" lIns="0" tIns="0" rIns="0" bIns="0">
            <a:spAutoFit/>
          </a:bodyPr>
          <a:lstStyle/>
          <a:p>
            <a:r>
              <a:rPr lang="en-US" sz="1200" b="1" dirty="0">
                <a:solidFill>
                  <a:schemeClr val="tx2"/>
                </a:solidFill>
              </a:rPr>
              <a:t>Key Risk Exposures for Agencies</a:t>
            </a:r>
          </a:p>
        </p:txBody>
      </p:sp>
      <p:grpSp>
        <p:nvGrpSpPr>
          <p:cNvPr id="317" name="Group 316">
            <a:extLst>
              <a:ext uri="{FF2B5EF4-FFF2-40B4-BE49-F238E27FC236}">
                <a16:creationId xmlns:a16="http://schemas.microsoft.com/office/drawing/2014/main" id="{06F97A90-7DD0-3D36-6986-C7D06403F125}"/>
              </a:ext>
            </a:extLst>
          </p:cNvPr>
          <p:cNvGrpSpPr/>
          <p:nvPr/>
        </p:nvGrpSpPr>
        <p:grpSpPr>
          <a:xfrm>
            <a:off x="1997045" y="2845785"/>
            <a:ext cx="1402548" cy="1709405"/>
            <a:chOff x="584539" y="2651380"/>
            <a:chExt cx="1870064" cy="2279208"/>
          </a:xfrm>
        </p:grpSpPr>
        <p:sp>
          <p:nvSpPr>
            <p:cNvPr id="29" name="TextBox 28">
              <a:extLst>
                <a:ext uri="{FF2B5EF4-FFF2-40B4-BE49-F238E27FC236}">
                  <a16:creationId xmlns:a16="http://schemas.microsoft.com/office/drawing/2014/main" id="{4E9D7C0B-723D-7D3E-7C10-6538FE3A960B}"/>
                </a:ext>
              </a:extLst>
            </p:cNvPr>
            <p:cNvSpPr txBox="1"/>
            <p:nvPr/>
          </p:nvSpPr>
          <p:spPr>
            <a:xfrm>
              <a:off x="584539" y="3250744"/>
              <a:ext cx="1870064" cy="574516"/>
            </a:xfrm>
            <a:prstGeom prst="rect">
              <a:avLst/>
            </a:prstGeom>
            <a:noFill/>
          </p:spPr>
          <p:txBody>
            <a:bodyPr wrap="square" lIns="0" tIns="0" rIns="0" bIns="0">
              <a:spAutoFit/>
            </a:bodyPr>
            <a:lstStyle/>
            <a:p>
              <a:r>
                <a:rPr lang="en-US" sz="1400" b="1" dirty="0">
                  <a:solidFill>
                    <a:schemeClr val="tx2"/>
                  </a:solidFill>
                </a:rPr>
                <a:t>Civil rights &amp; due process</a:t>
              </a:r>
            </a:p>
          </p:txBody>
        </p:sp>
        <p:sp>
          <p:nvSpPr>
            <p:cNvPr id="30" name="TextBox 29">
              <a:extLst>
                <a:ext uri="{FF2B5EF4-FFF2-40B4-BE49-F238E27FC236}">
                  <a16:creationId xmlns:a16="http://schemas.microsoft.com/office/drawing/2014/main" id="{CC03F81A-D47F-5F27-5EFA-EE6C52C66F6F}"/>
                </a:ext>
              </a:extLst>
            </p:cNvPr>
            <p:cNvSpPr txBox="1"/>
            <p:nvPr/>
          </p:nvSpPr>
          <p:spPr>
            <a:xfrm>
              <a:off x="584539" y="3945702"/>
              <a:ext cx="1870064" cy="984886"/>
            </a:xfrm>
            <a:prstGeom prst="rect">
              <a:avLst/>
            </a:prstGeom>
            <a:noFill/>
          </p:spPr>
          <p:txBody>
            <a:bodyPr wrap="square" lIns="0" tIns="0" rIns="0" bIns="0">
              <a:spAutoFit/>
            </a:bodyPr>
            <a:lstStyle/>
            <a:p>
              <a:r>
                <a:rPr lang="en-US" sz="1200" dirty="0">
                  <a:solidFill>
                    <a:schemeClr val="tx2"/>
                  </a:solidFill>
                </a:rPr>
                <a:t>Potential bias in policing, benefits, hiring, housing decisions</a:t>
              </a:r>
            </a:p>
          </p:txBody>
        </p:sp>
        <p:grpSp>
          <p:nvGrpSpPr>
            <p:cNvPr id="293" name="Group 292">
              <a:extLst>
                <a:ext uri="{FF2B5EF4-FFF2-40B4-BE49-F238E27FC236}">
                  <a16:creationId xmlns:a16="http://schemas.microsoft.com/office/drawing/2014/main" id="{5834D16D-018F-F569-1B99-833573D1FD47}"/>
                </a:ext>
              </a:extLst>
            </p:cNvPr>
            <p:cNvGrpSpPr/>
            <p:nvPr/>
          </p:nvGrpSpPr>
          <p:grpSpPr>
            <a:xfrm>
              <a:off x="584539" y="2651380"/>
              <a:ext cx="427416" cy="427416"/>
              <a:chOff x="584539" y="2550098"/>
              <a:chExt cx="427416" cy="427416"/>
            </a:xfrm>
          </p:grpSpPr>
          <p:sp>
            <p:nvSpPr>
              <p:cNvPr id="16" name="Oval 15">
                <a:extLst>
                  <a:ext uri="{FF2B5EF4-FFF2-40B4-BE49-F238E27FC236}">
                    <a16:creationId xmlns:a16="http://schemas.microsoft.com/office/drawing/2014/main" id="{995651B4-9C9F-8925-4185-F754A29072BF}"/>
                  </a:ext>
                </a:extLst>
              </p:cNvPr>
              <p:cNvSpPr/>
              <p:nvPr/>
            </p:nvSpPr>
            <p:spPr>
              <a:xfrm>
                <a:off x="584539" y="2550098"/>
                <a:ext cx="427416" cy="4274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600" dirty="0">
                  <a:solidFill>
                    <a:prstClr val="black"/>
                  </a:solidFill>
                  <a:latin typeface="Calibri"/>
                </a:endParaRPr>
              </a:p>
            </p:txBody>
          </p:sp>
          <p:sp>
            <p:nvSpPr>
              <p:cNvPr id="292" name="Graphic 290">
                <a:extLst>
                  <a:ext uri="{FF2B5EF4-FFF2-40B4-BE49-F238E27FC236}">
                    <a16:creationId xmlns:a16="http://schemas.microsoft.com/office/drawing/2014/main" id="{878875F2-C5BD-697E-0729-59DC037C5CA0}"/>
                  </a:ext>
                </a:extLst>
              </p:cNvPr>
              <p:cNvSpPr/>
              <p:nvPr/>
            </p:nvSpPr>
            <p:spPr>
              <a:xfrm>
                <a:off x="643994" y="2639462"/>
                <a:ext cx="308506" cy="248688"/>
              </a:xfrm>
              <a:custGeom>
                <a:avLst/>
                <a:gdLst>
                  <a:gd name="connsiteX0" fmla="*/ 5756208 w 5824050"/>
                  <a:gd name="connsiteY0" fmla="*/ 2692855 h 4694838"/>
                  <a:gd name="connsiteX1" fmla="*/ 5646295 w 5824050"/>
                  <a:gd name="connsiteY1" fmla="*/ 2458111 h 4694838"/>
                  <a:gd name="connsiteX2" fmla="*/ 5211247 w 5824050"/>
                  <a:gd name="connsiteY2" fmla="*/ 1536111 h 4694838"/>
                  <a:gd name="connsiteX3" fmla="*/ 5080845 w 5824050"/>
                  <a:gd name="connsiteY3" fmla="*/ 1261908 h 4694838"/>
                  <a:gd name="connsiteX4" fmla="*/ 5040199 w 5824050"/>
                  <a:gd name="connsiteY4" fmla="*/ 1170329 h 4694838"/>
                  <a:gd name="connsiteX5" fmla="*/ 5208236 w 5824050"/>
                  <a:gd name="connsiteY5" fmla="*/ 969155 h 4694838"/>
                  <a:gd name="connsiteX6" fmla="*/ 5209407 w 5824050"/>
                  <a:gd name="connsiteY6" fmla="*/ 960290 h 4694838"/>
                  <a:gd name="connsiteX7" fmla="*/ 5210127 w 5824050"/>
                  <a:gd name="connsiteY7" fmla="*/ 951375 h 4694838"/>
                  <a:gd name="connsiteX8" fmla="*/ 5210378 w 5824050"/>
                  <a:gd name="connsiteY8" fmla="*/ 942442 h 4694838"/>
                  <a:gd name="connsiteX9" fmla="*/ 5210193 w 5824050"/>
                  <a:gd name="connsiteY9" fmla="*/ 933510 h 4694838"/>
                  <a:gd name="connsiteX10" fmla="*/ 5209541 w 5824050"/>
                  <a:gd name="connsiteY10" fmla="*/ 924595 h 4694838"/>
                  <a:gd name="connsiteX11" fmla="*/ 5208437 w 5824050"/>
                  <a:gd name="connsiteY11" fmla="*/ 915713 h 4694838"/>
                  <a:gd name="connsiteX12" fmla="*/ 5206898 w 5824050"/>
                  <a:gd name="connsiteY12" fmla="*/ 906915 h 4694838"/>
                  <a:gd name="connsiteX13" fmla="*/ 5204891 w 5824050"/>
                  <a:gd name="connsiteY13" fmla="*/ 898200 h 4694838"/>
                  <a:gd name="connsiteX14" fmla="*/ 5202466 w 5824050"/>
                  <a:gd name="connsiteY14" fmla="*/ 889602 h 4694838"/>
                  <a:gd name="connsiteX15" fmla="*/ 5199589 w 5824050"/>
                  <a:gd name="connsiteY15" fmla="*/ 881138 h 4694838"/>
                  <a:gd name="connsiteX16" fmla="*/ 5196277 w 5824050"/>
                  <a:gd name="connsiteY16" fmla="*/ 872825 h 4694838"/>
                  <a:gd name="connsiteX17" fmla="*/ 5192564 w 5824050"/>
                  <a:gd name="connsiteY17" fmla="*/ 864696 h 4694838"/>
                  <a:gd name="connsiteX18" fmla="*/ 5188448 w 5824050"/>
                  <a:gd name="connsiteY18" fmla="*/ 856751 h 4694838"/>
                  <a:gd name="connsiteX19" fmla="*/ 5183916 w 5824050"/>
                  <a:gd name="connsiteY19" fmla="*/ 849056 h 4694838"/>
                  <a:gd name="connsiteX20" fmla="*/ 5178998 w 5824050"/>
                  <a:gd name="connsiteY20" fmla="*/ 841580 h 4694838"/>
                  <a:gd name="connsiteX21" fmla="*/ 5173712 w 5824050"/>
                  <a:gd name="connsiteY21" fmla="*/ 834370 h 4694838"/>
                  <a:gd name="connsiteX22" fmla="*/ 5051607 w 5824050"/>
                  <a:gd name="connsiteY22" fmla="*/ 762980 h 4694838"/>
                  <a:gd name="connsiteX23" fmla="*/ 4914262 w 5824050"/>
                  <a:gd name="connsiteY23" fmla="*/ 805884 h 4694838"/>
                  <a:gd name="connsiteX24" fmla="*/ 4869886 w 5824050"/>
                  <a:gd name="connsiteY24" fmla="*/ 859828 h 4694838"/>
                  <a:gd name="connsiteX25" fmla="*/ 4833589 w 5824050"/>
                  <a:gd name="connsiteY25" fmla="*/ 901629 h 4694838"/>
                  <a:gd name="connsiteX26" fmla="*/ 4695910 w 5824050"/>
                  <a:gd name="connsiteY26" fmla="*/ 919225 h 4694838"/>
                  <a:gd name="connsiteX27" fmla="*/ 4021016 w 5824050"/>
                  <a:gd name="connsiteY27" fmla="*/ 589826 h 4694838"/>
                  <a:gd name="connsiteX28" fmla="*/ 3186314 w 5824050"/>
                  <a:gd name="connsiteY28" fmla="*/ 375955 h 4694838"/>
                  <a:gd name="connsiteX29" fmla="*/ 2942688 w 5824050"/>
                  <a:gd name="connsiteY29" fmla="*/ 1222 h 4694838"/>
                  <a:gd name="connsiteX30" fmla="*/ 2891386 w 5824050"/>
                  <a:gd name="connsiteY30" fmla="*/ 439 h 4694838"/>
                  <a:gd name="connsiteX31" fmla="*/ 2882170 w 5824050"/>
                  <a:gd name="connsiteY31" fmla="*/ 4497 h 4694838"/>
                  <a:gd name="connsiteX32" fmla="*/ 2641002 w 5824050"/>
                  <a:gd name="connsiteY32" fmla="*/ 374254 h 4694838"/>
                  <a:gd name="connsiteX33" fmla="*/ 1943226 w 5824050"/>
                  <a:gd name="connsiteY33" fmla="*/ 519846 h 4694838"/>
                  <a:gd name="connsiteX34" fmla="*/ 1708114 w 5824050"/>
                  <a:gd name="connsiteY34" fmla="*/ 644287 h 4694838"/>
                  <a:gd name="connsiteX35" fmla="*/ 1462965 w 5824050"/>
                  <a:gd name="connsiteY35" fmla="*/ 799110 h 4694838"/>
                  <a:gd name="connsiteX36" fmla="*/ 973987 w 5824050"/>
                  <a:gd name="connsiteY36" fmla="*/ 896678 h 4694838"/>
                  <a:gd name="connsiteX37" fmla="*/ 845968 w 5824050"/>
                  <a:gd name="connsiteY37" fmla="*/ 769955 h 4694838"/>
                  <a:gd name="connsiteX38" fmla="*/ 837817 w 5824050"/>
                  <a:gd name="connsiteY38" fmla="*/ 767597 h 4694838"/>
                  <a:gd name="connsiteX39" fmla="*/ 829552 w 5824050"/>
                  <a:gd name="connsiteY39" fmla="*/ 765640 h 4694838"/>
                  <a:gd name="connsiteX40" fmla="*/ 821207 w 5824050"/>
                  <a:gd name="connsiteY40" fmla="*/ 764101 h 4694838"/>
                  <a:gd name="connsiteX41" fmla="*/ 812788 w 5824050"/>
                  <a:gd name="connsiteY41" fmla="*/ 762964 h 4694838"/>
                  <a:gd name="connsiteX42" fmla="*/ 804330 w 5824050"/>
                  <a:gd name="connsiteY42" fmla="*/ 762278 h 4694838"/>
                  <a:gd name="connsiteX43" fmla="*/ 795844 w 5824050"/>
                  <a:gd name="connsiteY43" fmla="*/ 761993 h 4694838"/>
                  <a:gd name="connsiteX44" fmla="*/ 787359 w 5824050"/>
                  <a:gd name="connsiteY44" fmla="*/ 762144 h 4694838"/>
                  <a:gd name="connsiteX45" fmla="*/ 778887 w 5824050"/>
                  <a:gd name="connsiteY45" fmla="*/ 762713 h 4694838"/>
                  <a:gd name="connsiteX46" fmla="*/ 770455 w 5824050"/>
                  <a:gd name="connsiteY46" fmla="*/ 763699 h 4694838"/>
                  <a:gd name="connsiteX47" fmla="*/ 762083 w 5824050"/>
                  <a:gd name="connsiteY47" fmla="*/ 765121 h 4694838"/>
                  <a:gd name="connsiteX48" fmla="*/ 753798 w 5824050"/>
                  <a:gd name="connsiteY48" fmla="*/ 766945 h 4694838"/>
                  <a:gd name="connsiteX49" fmla="*/ 745607 w 5824050"/>
                  <a:gd name="connsiteY49" fmla="*/ 769186 h 4694838"/>
                  <a:gd name="connsiteX50" fmla="*/ 737543 w 5824050"/>
                  <a:gd name="connsiteY50" fmla="*/ 771829 h 4694838"/>
                  <a:gd name="connsiteX51" fmla="*/ 729619 w 5824050"/>
                  <a:gd name="connsiteY51" fmla="*/ 774890 h 4694838"/>
                  <a:gd name="connsiteX52" fmla="*/ 721856 w 5824050"/>
                  <a:gd name="connsiteY52" fmla="*/ 778319 h 4694838"/>
                  <a:gd name="connsiteX53" fmla="*/ 714276 w 5824050"/>
                  <a:gd name="connsiteY53" fmla="*/ 782149 h 4694838"/>
                  <a:gd name="connsiteX54" fmla="*/ 622879 w 5824050"/>
                  <a:gd name="connsiteY54" fmla="*/ 893751 h 4694838"/>
                  <a:gd name="connsiteX55" fmla="*/ 644344 w 5824050"/>
                  <a:gd name="connsiteY55" fmla="*/ 1037952 h 4694838"/>
                  <a:gd name="connsiteX56" fmla="*/ 779047 w 5824050"/>
                  <a:gd name="connsiteY56" fmla="*/ 1164056 h 4694838"/>
                  <a:gd name="connsiteX57" fmla="*/ 262104 w 5824050"/>
                  <a:gd name="connsiteY57" fmla="*/ 2281408 h 4694838"/>
                  <a:gd name="connsiteX58" fmla="*/ 91228 w 5824050"/>
                  <a:gd name="connsiteY58" fmla="*/ 2650135 h 4694838"/>
                  <a:gd name="connsiteX59" fmla="*/ 0 w 5824050"/>
                  <a:gd name="connsiteY59" fmla="*/ 2853834 h 4694838"/>
                  <a:gd name="connsiteX60" fmla="*/ 298905 w 5824050"/>
                  <a:gd name="connsiteY60" fmla="*/ 3112983 h 4694838"/>
                  <a:gd name="connsiteX61" fmla="*/ 1455321 w 5824050"/>
                  <a:gd name="connsiteY61" fmla="*/ 3158664 h 4694838"/>
                  <a:gd name="connsiteX62" fmla="*/ 1844120 w 5824050"/>
                  <a:gd name="connsiteY62" fmla="*/ 2860642 h 4694838"/>
                  <a:gd name="connsiteX63" fmla="*/ 1848117 w 5824050"/>
                  <a:gd name="connsiteY63" fmla="*/ 2851526 h 4694838"/>
                  <a:gd name="connsiteX64" fmla="*/ 1797469 w 5824050"/>
                  <a:gd name="connsiteY64" fmla="*/ 2743454 h 4694838"/>
                  <a:gd name="connsiteX65" fmla="*/ 1697325 w 5824050"/>
                  <a:gd name="connsiteY65" fmla="*/ 2530588 h 4694838"/>
                  <a:gd name="connsiteX66" fmla="*/ 1271828 w 5824050"/>
                  <a:gd name="connsiteY66" fmla="*/ 1612402 h 4694838"/>
                  <a:gd name="connsiteX67" fmla="*/ 1140691 w 5824050"/>
                  <a:gd name="connsiteY67" fmla="*/ 1333164 h 4694838"/>
                  <a:gd name="connsiteX68" fmla="*/ 1090039 w 5824050"/>
                  <a:gd name="connsiteY68" fmla="*/ 1222282 h 4694838"/>
                  <a:gd name="connsiteX69" fmla="*/ 1699918 w 5824050"/>
                  <a:gd name="connsiteY69" fmla="*/ 917269 h 4694838"/>
                  <a:gd name="connsiteX70" fmla="*/ 2539939 w 5824050"/>
                  <a:gd name="connsiteY70" fmla="*/ 574337 h 4694838"/>
                  <a:gd name="connsiteX71" fmla="*/ 2592729 w 5824050"/>
                  <a:gd name="connsiteY71" fmla="*/ 877726 h 4694838"/>
                  <a:gd name="connsiteX72" fmla="*/ 2776958 w 5824050"/>
                  <a:gd name="connsiteY72" fmla="*/ 1015171 h 4694838"/>
                  <a:gd name="connsiteX73" fmla="*/ 2827256 w 5824050"/>
                  <a:gd name="connsiteY73" fmla="*/ 1346429 h 4694838"/>
                  <a:gd name="connsiteX74" fmla="*/ 2778029 w 5824050"/>
                  <a:gd name="connsiteY74" fmla="*/ 1838482 h 4694838"/>
                  <a:gd name="connsiteX75" fmla="*/ 2699647 w 5824050"/>
                  <a:gd name="connsiteY75" fmla="*/ 2470154 h 4694838"/>
                  <a:gd name="connsiteX76" fmla="*/ 2667230 w 5824050"/>
                  <a:gd name="connsiteY76" fmla="*/ 2950950 h 4694838"/>
                  <a:gd name="connsiteX77" fmla="*/ 2709951 w 5824050"/>
                  <a:gd name="connsiteY77" fmla="*/ 3423232 h 4694838"/>
                  <a:gd name="connsiteX78" fmla="*/ 2723181 w 5824050"/>
                  <a:gd name="connsiteY78" fmla="*/ 3549018 h 4694838"/>
                  <a:gd name="connsiteX79" fmla="*/ 2577273 w 5824050"/>
                  <a:gd name="connsiteY79" fmla="*/ 3719280 h 4694838"/>
                  <a:gd name="connsiteX80" fmla="*/ 2655705 w 5824050"/>
                  <a:gd name="connsiteY80" fmla="*/ 3898023 h 4694838"/>
                  <a:gd name="connsiteX81" fmla="*/ 2625079 w 5824050"/>
                  <a:gd name="connsiteY81" fmla="*/ 3973545 h 4694838"/>
                  <a:gd name="connsiteX82" fmla="*/ 2326789 w 5824050"/>
                  <a:gd name="connsiteY82" fmla="*/ 4123132 h 4694838"/>
                  <a:gd name="connsiteX83" fmla="*/ 2321620 w 5824050"/>
                  <a:gd name="connsiteY83" fmla="*/ 4160484 h 4694838"/>
                  <a:gd name="connsiteX84" fmla="*/ 1906929 w 5824050"/>
                  <a:gd name="connsiteY84" fmla="*/ 4435506 h 4694838"/>
                  <a:gd name="connsiteX85" fmla="*/ 1905524 w 5824050"/>
                  <a:gd name="connsiteY85" fmla="*/ 4502046 h 4694838"/>
                  <a:gd name="connsiteX86" fmla="*/ 2050780 w 5824050"/>
                  <a:gd name="connsiteY86" fmla="*/ 4598760 h 4694838"/>
                  <a:gd name="connsiteX87" fmla="*/ 2260266 w 5824050"/>
                  <a:gd name="connsiteY87" fmla="*/ 4646867 h 4694838"/>
                  <a:gd name="connsiteX88" fmla="*/ 2962241 w 5824050"/>
                  <a:gd name="connsiteY88" fmla="*/ 4694839 h 4694838"/>
                  <a:gd name="connsiteX89" fmla="*/ 3903678 w 5824050"/>
                  <a:gd name="connsiteY89" fmla="*/ 4531117 h 4694838"/>
                  <a:gd name="connsiteX90" fmla="*/ 3927965 w 5824050"/>
                  <a:gd name="connsiteY90" fmla="*/ 4471369 h 4694838"/>
                  <a:gd name="connsiteX91" fmla="*/ 3844163 w 5824050"/>
                  <a:gd name="connsiteY91" fmla="*/ 4345951 h 4694838"/>
                  <a:gd name="connsiteX92" fmla="*/ 3791072 w 5824050"/>
                  <a:gd name="connsiteY92" fmla="*/ 4304017 h 4694838"/>
                  <a:gd name="connsiteX93" fmla="*/ 3734753 w 5824050"/>
                  <a:gd name="connsiteY93" fmla="*/ 4266532 h 4694838"/>
                  <a:gd name="connsiteX94" fmla="*/ 3675574 w 5824050"/>
                  <a:gd name="connsiteY94" fmla="*/ 4233747 h 4694838"/>
                  <a:gd name="connsiteX95" fmla="*/ 3613919 w 5824050"/>
                  <a:gd name="connsiteY95" fmla="*/ 4205897 h 4694838"/>
                  <a:gd name="connsiteX96" fmla="*/ 3493720 w 5824050"/>
                  <a:gd name="connsiteY96" fmla="*/ 4161989 h 4694838"/>
                  <a:gd name="connsiteX97" fmla="*/ 3472242 w 5824050"/>
                  <a:gd name="connsiteY97" fmla="*/ 4107794 h 4694838"/>
                  <a:gd name="connsiteX98" fmla="*/ 3196952 w 5824050"/>
                  <a:gd name="connsiteY98" fmla="*/ 3967322 h 4694838"/>
                  <a:gd name="connsiteX99" fmla="*/ 3169236 w 5824050"/>
                  <a:gd name="connsiteY99" fmla="*/ 3895146 h 4694838"/>
                  <a:gd name="connsiteX100" fmla="*/ 3199930 w 5824050"/>
                  <a:gd name="connsiteY100" fmla="*/ 3786672 h 4694838"/>
                  <a:gd name="connsiteX101" fmla="*/ 3250344 w 5824050"/>
                  <a:gd name="connsiteY101" fmla="*/ 3703942 h 4694838"/>
                  <a:gd name="connsiteX102" fmla="*/ 3091205 w 5824050"/>
                  <a:gd name="connsiteY102" fmla="*/ 3539684 h 4694838"/>
                  <a:gd name="connsiteX103" fmla="*/ 3091774 w 5824050"/>
                  <a:gd name="connsiteY103" fmla="*/ 3536021 h 4694838"/>
                  <a:gd name="connsiteX104" fmla="*/ 3134996 w 5824050"/>
                  <a:gd name="connsiteY104" fmla="*/ 3352645 h 4694838"/>
                  <a:gd name="connsiteX105" fmla="*/ 3157360 w 5824050"/>
                  <a:gd name="connsiteY105" fmla="*/ 2785421 h 4694838"/>
                  <a:gd name="connsiteX106" fmla="*/ 3115392 w 5824050"/>
                  <a:gd name="connsiteY106" fmla="*/ 2381284 h 4694838"/>
                  <a:gd name="connsiteX107" fmla="*/ 3037194 w 5824050"/>
                  <a:gd name="connsiteY107" fmla="*/ 1753259 h 4694838"/>
                  <a:gd name="connsiteX108" fmla="*/ 2999525 w 5824050"/>
                  <a:gd name="connsiteY108" fmla="*/ 1362754 h 4694838"/>
                  <a:gd name="connsiteX109" fmla="*/ 3054757 w 5824050"/>
                  <a:gd name="connsiteY109" fmla="*/ 1013598 h 4694838"/>
                  <a:gd name="connsiteX110" fmla="*/ 3267389 w 5824050"/>
                  <a:gd name="connsiteY110" fmla="*/ 804948 h 4694838"/>
                  <a:gd name="connsiteX111" fmla="*/ 3275652 w 5824050"/>
                  <a:gd name="connsiteY111" fmla="*/ 573081 h 4694838"/>
                  <a:gd name="connsiteX112" fmla="*/ 4110438 w 5824050"/>
                  <a:gd name="connsiteY112" fmla="*/ 908855 h 4694838"/>
                  <a:gd name="connsiteX113" fmla="*/ 4738982 w 5824050"/>
                  <a:gd name="connsiteY113" fmla="*/ 1210306 h 4694838"/>
                  <a:gd name="connsiteX114" fmla="*/ 4454358 w 5824050"/>
                  <a:gd name="connsiteY114" fmla="*/ 1834568 h 4694838"/>
                  <a:gd name="connsiteX115" fmla="*/ 4150432 w 5824050"/>
                  <a:gd name="connsiteY115" fmla="*/ 2491765 h 4694838"/>
                  <a:gd name="connsiteX116" fmla="*/ 3989603 w 5824050"/>
                  <a:gd name="connsiteY116" fmla="*/ 2825315 h 4694838"/>
                  <a:gd name="connsiteX117" fmla="*/ 3983715 w 5824050"/>
                  <a:gd name="connsiteY117" fmla="*/ 2871079 h 4694838"/>
                  <a:gd name="connsiteX118" fmla="*/ 4318470 w 5824050"/>
                  <a:gd name="connsiteY118" fmla="*/ 3132469 h 4694838"/>
                  <a:gd name="connsiteX119" fmla="*/ 5472336 w 5824050"/>
                  <a:gd name="connsiteY119" fmla="*/ 3144463 h 4694838"/>
                  <a:gd name="connsiteX120" fmla="*/ 5817561 w 5824050"/>
                  <a:gd name="connsiteY120" fmla="*/ 2870176 h 4694838"/>
                  <a:gd name="connsiteX121" fmla="*/ 5824051 w 5824050"/>
                  <a:gd name="connsiteY121" fmla="*/ 2851174 h 4694838"/>
                  <a:gd name="connsiteX122" fmla="*/ 5756208 w 5824050"/>
                  <a:gd name="connsiteY122" fmla="*/ 2692855 h 4694838"/>
                  <a:gd name="connsiteX123" fmla="*/ 867102 w 5824050"/>
                  <a:gd name="connsiteY123" fmla="*/ 2725456 h 4694838"/>
                  <a:gd name="connsiteX124" fmla="*/ 559906 w 5824050"/>
                  <a:gd name="connsiteY124" fmla="*/ 2737800 h 4694838"/>
                  <a:gd name="connsiteX125" fmla="*/ 153502 w 5824050"/>
                  <a:gd name="connsiteY125" fmla="*/ 2778580 h 4694838"/>
                  <a:gd name="connsiteX126" fmla="*/ 149959 w 5824050"/>
                  <a:gd name="connsiteY126" fmla="*/ 2773662 h 4694838"/>
                  <a:gd name="connsiteX127" fmla="*/ 221788 w 5824050"/>
                  <a:gd name="connsiteY127" fmla="*/ 2615393 h 4694838"/>
                  <a:gd name="connsiteX128" fmla="*/ 396707 w 5824050"/>
                  <a:gd name="connsiteY128" fmla="*/ 2238236 h 4694838"/>
                  <a:gd name="connsiteX129" fmla="*/ 860875 w 5824050"/>
                  <a:gd name="connsiteY129" fmla="*/ 1230177 h 4694838"/>
                  <a:gd name="connsiteX130" fmla="*/ 866426 w 5824050"/>
                  <a:gd name="connsiteY130" fmla="*/ 1754814 h 4694838"/>
                  <a:gd name="connsiteX131" fmla="*/ 867102 w 5824050"/>
                  <a:gd name="connsiteY131" fmla="*/ 2725456 h 4694838"/>
                  <a:gd name="connsiteX132" fmla="*/ 1161498 w 5824050"/>
                  <a:gd name="connsiteY132" fmla="*/ 1619411 h 4694838"/>
                  <a:gd name="connsiteX133" fmla="*/ 1439916 w 5824050"/>
                  <a:gd name="connsiteY133" fmla="*/ 2219101 h 4694838"/>
                  <a:gd name="connsiteX134" fmla="*/ 1587363 w 5824050"/>
                  <a:gd name="connsiteY134" fmla="*/ 2537245 h 4694838"/>
                  <a:gd name="connsiteX135" fmla="*/ 1690634 w 5824050"/>
                  <a:gd name="connsiteY135" fmla="*/ 2769748 h 4694838"/>
                  <a:gd name="connsiteX136" fmla="*/ 970119 w 5824050"/>
                  <a:gd name="connsiteY136" fmla="*/ 2725656 h 4694838"/>
                  <a:gd name="connsiteX137" fmla="*/ 970621 w 5824050"/>
                  <a:gd name="connsiteY137" fmla="*/ 1789456 h 4694838"/>
                  <a:gd name="connsiteX138" fmla="*/ 972556 w 5824050"/>
                  <a:gd name="connsiteY138" fmla="*/ 1440751 h 4694838"/>
                  <a:gd name="connsiteX139" fmla="*/ 975477 w 5824050"/>
                  <a:gd name="connsiteY139" fmla="*/ 1242421 h 4694838"/>
                  <a:gd name="connsiteX140" fmla="*/ 982723 w 5824050"/>
                  <a:gd name="connsiteY140" fmla="*/ 1247306 h 4694838"/>
                  <a:gd name="connsiteX141" fmla="*/ 1019243 w 5824050"/>
                  <a:gd name="connsiteY141" fmla="*/ 1310282 h 4694838"/>
                  <a:gd name="connsiteX142" fmla="*/ 1161498 w 5824050"/>
                  <a:gd name="connsiteY142" fmla="*/ 1619411 h 4694838"/>
                  <a:gd name="connsiteX143" fmla="*/ 4850751 w 5824050"/>
                  <a:gd name="connsiteY143" fmla="*/ 2724803 h 4694838"/>
                  <a:gd name="connsiteX144" fmla="*/ 4561828 w 5824050"/>
                  <a:gd name="connsiteY144" fmla="*/ 2736211 h 4694838"/>
                  <a:gd name="connsiteX145" fmla="*/ 4135612 w 5824050"/>
                  <a:gd name="connsiteY145" fmla="*/ 2770451 h 4694838"/>
                  <a:gd name="connsiteX146" fmla="*/ 4132985 w 5824050"/>
                  <a:gd name="connsiteY146" fmla="*/ 2767490 h 4694838"/>
                  <a:gd name="connsiteX147" fmla="*/ 4221487 w 5824050"/>
                  <a:gd name="connsiteY147" fmla="*/ 2573375 h 4694838"/>
                  <a:gd name="connsiteX148" fmla="*/ 4435992 w 5824050"/>
                  <a:gd name="connsiteY148" fmla="*/ 2113337 h 4694838"/>
                  <a:gd name="connsiteX149" fmla="*/ 4701330 w 5824050"/>
                  <a:gd name="connsiteY149" fmla="*/ 1531461 h 4694838"/>
                  <a:gd name="connsiteX150" fmla="*/ 4846134 w 5824050"/>
                  <a:gd name="connsiteY150" fmla="*/ 1220325 h 4694838"/>
                  <a:gd name="connsiteX151" fmla="*/ 4850617 w 5824050"/>
                  <a:gd name="connsiteY151" fmla="*/ 1373593 h 4694838"/>
                  <a:gd name="connsiteX152" fmla="*/ 4851001 w 5824050"/>
                  <a:gd name="connsiteY152" fmla="*/ 1674342 h 4694838"/>
                  <a:gd name="connsiteX153" fmla="*/ 4850751 w 5824050"/>
                  <a:gd name="connsiteY153" fmla="*/ 2724803 h 4694838"/>
                  <a:gd name="connsiteX154" fmla="*/ 5674162 w 5824050"/>
                  <a:gd name="connsiteY154" fmla="*/ 2777108 h 4694838"/>
                  <a:gd name="connsiteX155" fmla="*/ 4951295 w 5824050"/>
                  <a:gd name="connsiteY155" fmla="*/ 2728299 h 4694838"/>
                  <a:gd name="connsiteX156" fmla="*/ 4948770 w 5824050"/>
                  <a:gd name="connsiteY156" fmla="*/ 2534385 h 4694838"/>
                  <a:gd name="connsiteX157" fmla="*/ 4950192 w 5824050"/>
                  <a:gd name="connsiteY157" fmla="*/ 2145988 h 4694838"/>
                  <a:gd name="connsiteX158" fmla="*/ 4949723 w 5824050"/>
                  <a:gd name="connsiteY158" fmla="*/ 1220643 h 4694838"/>
                  <a:gd name="connsiteX159" fmla="*/ 5077683 w 5824050"/>
                  <a:gd name="connsiteY159" fmla="*/ 1485713 h 4694838"/>
                  <a:gd name="connsiteX160" fmla="*/ 5615418 w 5824050"/>
                  <a:gd name="connsiteY160" fmla="*/ 2634395 h 4694838"/>
                  <a:gd name="connsiteX161" fmla="*/ 5672189 w 5824050"/>
                  <a:gd name="connsiteY161" fmla="*/ 2754644 h 4694838"/>
                  <a:gd name="connsiteX162" fmla="*/ 5674162 w 5824050"/>
                  <a:gd name="connsiteY162" fmla="*/ 2777108 h 469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5824050" h="4694838">
                    <a:moveTo>
                      <a:pt x="5756208" y="2692855"/>
                    </a:moveTo>
                    <a:lnTo>
                      <a:pt x="5646295" y="2458111"/>
                    </a:lnTo>
                    <a:lnTo>
                      <a:pt x="5211247" y="1536111"/>
                    </a:lnTo>
                    <a:cubicBezTo>
                      <a:pt x="5168627" y="1444297"/>
                      <a:pt x="5122528" y="1354106"/>
                      <a:pt x="5080845" y="1261908"/>
                    </a:cubicBezTo>
                    <a:cubicBezTo>
                      <a:pt x="5067196" y="1231766"/>
                      <a:pt x="5051389" y="1201424"/>
                      <a:pt x="5040199" y="1170329"/>
                    </a:cubicBezTo>
                    <a:cubicBezTo>
                      <a:pt x="5109950" y="1120750"/>
                      <a:pt x="5194370" y="1060249"/>
                      <a:pt x="5208236" y="969155"/>
                    </a:cubicBezTo>
                    <a:cubicBezTo>
                      <a:pt x="5208688" y="966211"/>
                      <a:pt x="5209090" y="963251"/>
                      <a:pt x="5209407" y="960290"/>
                    </a:cubicBezTo>
                    <a:cubicBezTo>
                      <a:pt x="5209725" y="957329"/>
                      <a:pt x="5209959" y="954352"/>
                      <a:pt x="5210127" y="951375"/>
                    </a:cubicBezTo>
                    <a:cubicBezTo>
                      <a:pt x="5210277" y="948397"/>
                      <a:pt x="5210361" y="945420"/>
                      <a:pt x="5210378" y="942442"/>
                    </a:cubicBezTo>
                    <a:cubicBezTo>
                      <a:pt x="5210394" y="939465"/>
                      <a:pt x="5210327" y="936488"/>
                      <a:pt x="5210193" y="933510"/>
                    </a:cubicBezTo>
                    <a:cubicBezTo>
                      <a:pt x="5210043" y="930516"/>
                      <a:pt x="5209842" y="927555"/>
                      <a:pt x="5209541" y="924595"/>
                    </a:cubicBezTo>
                    <a:cubicBezTo>
                      <a:pt x="5209257" y="921617"/>
                      <a:pt x="5208889" y="918657"/>
                      <a:pt x="5208437" y="915713"/>
                    </a:cubicBezTo>
                    <a:cubicBezTo>
                      <a:pt x="5208002" y="912769"/>
                      <a:pt x="5207484" y="909825"/>
                      <a:pt x="5206898" y="906915"/>
                    </a:cubicBezTo>
                    <a:cubicBezTo>
                      <a:pt x="5206296" y="903987"/>
                      <a:pt x="5205627" y="901077"/>
                      <a:pt x="5204891" y="898200"/>
                    </a:cubicBezTo>
                    <a:cubicBezTo>
                      <a:pt x="5204155" y="895306"/>
                      <a:pt x="5203336" y="892446"/>
                      <a:pt x="5202466" y="889602"/>
                    </a:cubicBezTo>
                    <a:cubicBezTo>
                      <a:pt x="5201579" y="886742"/>
                      <a:pt x="5200626" y="883932"/>
                      <a:pt x="5199589" y="881138"/>
                    </a:cubicBezTo>
                    <a:cubicBezTo>
                      <a:pt x="5198552" y="878328"/>
                      <a:pt x="5197464" y="875568"/>
                      <a:pt x="5196277" y="872825"/>
                    </a:cubicBezTo>
                    <a:cubicBezTo>
                      <a:pt x="5195122" y="870082"/>
                      <a:pt x="5193868" y="867372"/>
                      <a:pt x="5192564" y="864696"/>
                    </a:cubicBezTo>
                    <a:cubicBezTo>
                      <a:pt x="5191259" y="862003"/>
                      <a:pt x="5189887" y="859360"/>
                      <a:pt x="5188448" y="856751"/>
                    </a:cubicBezTo>
                    <a:cubicBezTo>
                      <a:pt x="5186993" y="854158"/>
                      <a:pt x="5185488" y="851582"/>
                      <a:pt x="5183916" y="849056"/>
                    </a:cubicBezTo>
                    <a:cubicBezTo>
                      <a:pt x="5182343" y="846514"/>
                      <a:pt x="5180704" y="844038"/>
                      <a:pt x="5178998" y="841580"/>
                    </a:cubicBezTo>
                    <a:cubicBezTo>
                      <a:pt x="5177309" y="839137"/>
                      <a:pt x="5175535" y="836729"/>
                      <a:pt x="5173712" y="834370"/>
                    </a:cubicBezTo>
                    <a:cubicBezTo>
                      <a:pt x="5143621" y="795229"/>
                      <a:pt x="5100951" y="769270"/>
                      <a:pt x="5051607" y="762980"/>
                    </a:cubicBezTo>
                    <a:cubicBezTo>
                      <a:pt x="5000088" y="756407"/>
                      <a:pt x="4953888" y="773886"/>
                      <a:pt x="4914262" y="805884"/>
                    </a:cubicBezTo>
                    <a:cubicBezTo>
                      <a:pt x="4895629" y="820939"/>
                      <a:pt x="4883368" y="840392"/>
                      <a:pt x="4869886" y="859828"/>
                    </a:cubicBezTo>
                    <a:cubicBezTo>
                      <a:pt x="4859298" y="875067"/>
                      <a:pt x="4849061" y="890840"/>
                      <a:pt x="4833589" y="901629"/>
                    </a:cubicBezTo>
                    <a:cubicBezTo>
                      <a:pt x="4800503" y="924712"/>
                      <a:pt x="4734315" y="923056"/>
                      <a:pt x="4695910" y="919225"/>
                    </a:cubicBezTo>
                    <a:cubicBezTo>
                      <a:pt x="4463073" y="896025"/>
                      <a:pt x="4221587" y="704236"/>
                      <a:pt x="4021016" y="589826"/>
                    </a:cubicBezTo>
                    <a:cubicBezTo>
                      <a:pt x="3770683" y="447034"/>
                      <a:pt x="3474852" y="367846"/>
                      <a:pt x="3186314" y="375955"/>
                    </a:cubicBezTo>
                    <a:cubicBezTo>
                      <a:pt x="3109136" y="248466"/>
                      <a:pt x="3024799" y="125517"/>
                      <a:pt x="2942688" y="1222"/>
                    </a:cubicBezTo>
                    <a:cubicBezTo>
                      <a:pt x="2925359" y="29"/>
                      <a:pt x="2908766" y="-406"/>
                      <a:pt x="2891386" y="439"/>
                    </a:cubicBezTo>
                    <a:cubicBezTo>
                      <a:pt x="2888309" y="1792"/>
                      <a:pt x="2884896" y="2542"/>
                      <a:pt x="2882170" y="4497"/>
                    </a:cubicBezTo>
                    <a:cubicBezTo>
                      <a:pt x="2858769" y="21301"/>
                      <a:pt x="2670341" y="326576"/>
                      <a:pt x="2641002" y="374254"/>
                    </a:cubicBezTo>
                    <a:cubicBezTo>
                      <a:pt x="2377170" y="372104"/>
                      <a:pt x="2185196" y="412904"/>
                      <a:pt x="1943226" y="519846"/>
                    </a:cubicBezTo>
                    <a:cubicBezTo>
                      <a:pt x="1862586" y="555489"/>
                      <a:pt x="1783318" y="598305"/>
                      <a:pt x="1708114" y="644287"/>
                    </a:cubicBezTo>
                    <a:cubicBezTo>
                      <a:pt x="1625651" y="694685"/>
                      <a:pt x="1547519" y="752125"/>
                      <a:pt x="1462965" y="799110"/>
                    </a:cubicBezTo>
                    <a:cubicBezTo>
                      <a:pt x="1331743" y="872039"/>
                      <a:pt x="1120816" y="943680"/>
                      <a:pt x="973987" y="896678"/>
                    </a:cubicBezTo>
                    <a:cubicBezTo>
                      <a:pt x="944766" y="841295"/>
                      <a:pt x="908662" y="790211"/>
                      <a:pt x="845968" y="769955"/>
                    </a:cubicBezTo>
                    <a:cubicBezTo>
                      <a:pt x="843271" y="769102"/>
                      <a:pt x="840555" y="768316"/>
                      <a:pt x="837817" y="767597"/>
                    </a:cubicBezTo>
                    <a:cubicBezTo>
                      <a:pt x="835080" y="766878"/>
                      <a:pt x="832325" y="766225"/>
                      <a:pt x="829552" y="765640"/>
                    </a:cubicBezTo>
                    <a:cubicBezTo>
                      <a:pt x="826784" y="765054"/>
                      <a:pt x="824002" y="764536"/>
                      <a:pt x="821207" y="764101"/>
                    </a:cubicBezTo>
                    <a:cubicBezTo>
                      <a:pt x="818412" y="763649"/>
                      <a:pt x="815605" y="763281"/>
                      <a:pt x="812788" y="762964"/>
                    </a:cubicBezTo>
                    <a:cubicBezTo>
                      <a:pt x="809975" y="762662"/>
                      <a:pt x="807157" y="762428"/>
                      <a:pt x="804330" y="762278"/>
                    </a:cubicBezTo>
                    <a:cubicBezTo>
                      <a:pt x="801503" y="762110"/>
                      <a:pt x="798674" y="762010"/>
                      <a:pt x="795844" y="761993"/>
                    </a:cubicBezTo>
                    <a:cubicBezTo>
                      <a:pt x="793014" y="761960"/>
                      <a:pt x="790185" y="762010"/>
                      <a:pt x="787359" y="762144"/>
                    </a:cubicBezTo>
                    <a:cubicBezTo>
                      <a:pt x="784528" y="762261"/>
                      <a:pt x="781703" y="762445"/>
                      <a:pt x="778887" y="762713"/>
                    </a:cubicBezTo>
                    <a:cubicBezTo>
                      <a:pt x="776070" y="762964"/>
                      <a:pt x="773258" y="763298"/>
                      <a:pt x="770455" y="763699"/>
                    </a:cubicBezTo>
                    <a:cubicBezTo>
                      <a:pt x="767654" y="764101"/>
                      <a:pt x="764864" y="764569"/>
                      <a:pt x="762083" y="765121"/>
                    </a:cubicBezTo>
                    <a:cubicBezTo>
                      <a:pt x="759306" y="765657"/>
                      <a:pt x="756544" y="766275"/>
                      <a:pt x="753798" y="766945"/>
                    </a:cubicBezTo>
                    <a:cubicBezTo>
                      <a:pt x="751048" y="767630"/>
                      <a:pt x="748317" y="768366"/>
                      <a:pt x="745607" y="769186"/>
                    </a:cubicBezTo>
                    <a:cubicBezTo>
                      <a:pt x="742897" y="770005"/>
                      <a:pt x="740209" y="770892"/>
                      <a:pt x="737543" y="771829"/>
                    </a:cubicBezTo>
                    <a:cubicBezTo>
                      <a:pt x="734877" y="772782"/>
                      <a:pt x="732237" y="773802"/>
                      <a:pt x="729619" y="774890"/>
                    </a:cubicBezTo>
                    <a:cubicBezTo>
                      <a:pt x="727003" y="775960"/>
                      <a:pt x="724416" y="777114"/>
                      <a:pt x="721856" y="778319"/>
                    </a:cubicBezTo>
                    <a:cubicBezTo>
                      <a:pt x="719297" y="779523"/>
                      <a:pt x="716771" y="780794"/>
                      <a:pt x="714276" y="782149"/>
                    </a:cubicBezTo>
                    <a:cubicBezTo>
                      <a:pt x="670677" y="805132"/>
                      <a:pt x="636354" y="846230"/>
                      <a:pt x="622879" y="893751"/>
                    </a:cubicBezTo>
                    <a:cubicBezTo>
                      <a:pt x="608922" y="943011"/>
                      <a:pt x="618734" y="994479"/>
                      <a:pt x="644344" y="1037952"/>
                    </a:cubicBezTo>
                    <a:cubicBezTo>
                      <a:pt x="676773" y="1093001"/>
                      <a:pt x="725757" y="1130653"/>
                      <a:pt x="779047" y="1164056"/>
                    </a:cubicBezTo>
                    <a:cubicBezTo>
                      <a:pt x="610258" y="1538135"/>
                      <a:pt x="437944" y="1910591"/>
                      <a:pt x="262104" y="2281408"/>
                    </a:cubicBezTo>
                    <a:lnTo>
                      <a:pt x="91228" y="2650135"/>
                    </a:lnTo>
                    <a:cubicBezTo>
                      <a:pt x="60760" y="2715286"/>
                      <a:pt x="18697" y="2784451"/>
                      <a:pt x="0" y="2853834"/>
                    </a:cubicBezTo>
                    <a:cubicBezTo>
                      <a:pt x="44800" y="2977010"/>
                      <a:pt x="186096" y="3060209"/>
                      <a:pt x="298905" y="3112983"/>
                    </a:cubicBezTo>
                    <a:cubicBezTo>
                      <a:pt x="633850" y="3269713"/>
                      <a:pt x="1108766" y="3284985"/>
                      <a:pt x="1455321" y="3158664"/>
                    </a:cubicBezTo>
                    <a:cubicBezTo>
                      <a:pt x="1602450" y="3105054"/>
                      <a:pt x="1774051" y="3007738"/>
                      <a:pt x="1844120" y="2860642"/>
                    </a:cubicBezTo>
                    <a:cubicBezTo>
                      <a:pt x="1845541" y="2857648"/>
                      <a:pt x="1846880" y="2854603"/>
                      <a:pt x="1848117" y="2851526"/>
                    </a:cubicBezTo>
                    <a:cubicBezTo>
                      <a:pt x="1834000" y="2814476"/>
                      <a:pt x="1814563" y="2779215"/>
                      <a:pt x="1797469" y="2743454"/>
                    </a:cubicBezTo>
                    <a:cubicBezTo>
                      <a:pt x="1763195" y="2672933"/>
                      <a:pt x="1729808" y="2601978"/>
                      <a:pt x="1697325" y="2530588"/>
                    </a:cubicBezTo>
                    <a:lnTo>
                      <a:pt x="1271828" y="1612402"/>
                    </a:lnTo>
                    <a:cubicBezTo>
                      <a:pt x="1227736" y="1519434"/>
                      <a:pt x="1183393" y="1426818"/>
                      <a:pt x="1140691" y="1333164"/>
                    </a:cubicBezTo>
                    <a:cubicBezTo>
                      <a:pt x="1123981" y="1296516"/>
                      <a:pt x="1104158" y="1259934"/>
                      <a:pt x="1090039" y="1222282"/>
                    </a:cubicBezTo>
                    <a:cubicBezTo>
                      <a:pt x="1325337" y="1170864"/>
                      <a:pt x="1502106" y="1046935"/>
                      <a:pt x="1699918" y="917269"/>
                    </a:cubicBezTo>
                    <a:cubicBezTo>
                      <a:pt x="1963583" y="744397"/>
                      <a:pt x="2221627" y="604912"/>
                      <a:pt x="2539939" y="574337"/>
                    </a:cubicBezTo>
                    <a:cubicBezTo>
                      <a:pt x="2520118" y="683093"/>
                      <a:pt x="2528080" y="784441"/>
                      <a:pt x="2592729" y="877726"/>
                    </a:cubicBezTo>
                    <a:cubicBezTo>
                      <a:pt x="2639681" y="945487"/>
                      <a:pt x="2701771" y="984845"/>
                      <a:pt x="2776958" y="1015171"/>
                    </a:cubicBezTo>
                    <a:cubicBezTo>
                      <a:pt x="2806163" y="1124915"/>
                      <a:pt x="2825299" y="1232636"/>
                      <a:pt x="2827256" y="1346429"/>
                    </a:cubicBezTo>
                    <a:cubicBezTo>
                      <a:pt x="2830049" y="1509448"/>
                      <a:pt x="2798854" y="1677051"/>
                      <a:pt x="2778029" y="1838482"/>
                    </a:cubicBezTo>
                    <a:cubicBezTo>
                      <a:pt x="2750045" y="2048805"/>
                      <a:pt x="2723917" y="2259362"/>
                      <a:pt x="2699647" y="2470154"/>
                    </a:cubicBezTo>
                    <a:cubicBezTo>
                      <a:pt x="2682586" y="2630029"/>
                      <a:pt x="2667665" y="2790004"/>
                      <a:pt x="2667230" y="2950950"/>
                    </a:cubicBezTo>
                    <a:cubicBezTo>
                      <a:pt x="2666795" y="3109219"/>
                      <a:pt x="2674155" y="3268492"/>
                      <a:pt x="2709951" y="3423232"/>
                    </a:cubicBezTo>
                    <a:cubicBezTo>
                      <a:pt x="2717344" y="3455214"/>
                      <a:pt x="2741447" y="3520398"/>
                      <a:pt x="2723181" y="3549018"/>
                    </a:cubicBezTo>
                    <a:cubicBezTo>
                      <a:pt x="2689527" y="3601674"/>
                      <a:pt x="2566501" y="3645615"/>
                      <a:pt x="2577273" y="3719280"/>
                    </a:cubicBezTo>
                    <a:cubicBezTo>
                      <a:pt x="2586757" y="3784046"/>
                      <a:pt x="2675192" y="3786790"/>
                      <a:pt x="2655705" y="3898023"/>
                    </a:cubicBezTo>
                    <a:cubicBezTo>
                      <a:pt x="2650989" y="3924936"/>
                      <a:pt x="2640986" y="3951231"/>
                      <a:pt x="2625079" y="3973545"/>
                    </a:cubicBezTo>
                    <a:cubicBezTo>
                      <a:pt x="2558355" y="4067198"/>
                      <a:pt x="2356061" y="4060842"/>
                      <a:pt x="2326789" y="4123132"/>
                    </a:cubicBezTo>
                    <a:cubicBezTo>
                      <a:pt x="2321988" y="4133353"/>
                      <a:pt x="2322925" y="4149160"/>
                      <a:pt x="2321620" y="4160484"/>
                    </a:cubicBezTo>
                    <a:cubicBezTo>
                      <a:pt x="2190616" y="4209226"/>
                      <a:pt x="1966694" y="4299116"/>
                      <a:pt x="1906929" y="4435506"/>
                    </a:cubicBezTo>
                    <a:cubicBezTo>
                      <a:pt x="1897445" y="4457184"/>
                      <a:pt x="1895755" y="4480134"/>
                      <a:pt x="1905524" y="4502046"/>
                    </a:cubicBezTo>
                    <a:cubicBezTo>
                      <a:pt x="1928657" y="4553915"/>
                      <a:pt x="2000833" y="4581481"/>
                      <a:pt x="2050780" y="4598760"/>
                    </a:cubicBezTo>
                    <a:cubicBezTo>
                      <a:pt x="2118875" y="4622345"/>
                      <a:pt x="2189428" y="4634840"/>
                      <a:pt x="2260266" y="4646867"/>
                    </a:cubicBezTo>
                    <a:cubicBezTo>
                      <a:pt x="2493873" y="4686526"/>
                      <a:pt x="2726025" y="4692296"/>
                      <a:pt x="2962241" y="4694839"/>
                    </a:cubicBezTo>
                    <a:cubicBezTo>
                      <a:pt x="3162294" y="4693317"/>
                      <a:pt x="3770515" y="4671154"/>
                      <a:pt x="3903678" y="4531117"/>
                    </a:cubicBezTo>
                    <a:cubicBezTo>
                      <a:pt x="3919183" y="4514808"/>
                      <a:pt x="3928952" y="4494184"/>
                      <a:pt x="3927965" y="4471369"/>
                    </a:cubicBezTo>
                    <a:cubicBezTo>
                      <a:pt x="3925874" y="4422510"/>
                      <a:pt x="3879005" y="4376009"/>
                      <a:pt x="3844163" y="4345951"/>
                    </a:cubicBezTo>
                    <a:cubicBezTo>
                      <a:pt x="3827035" y="4331248"/>
                      <a:pt x="3809338" y="4317281"/>
                      <a:pt x="3791072" y="4304017"/>
                    </a:cubicBezTo>
                    <a:cubicBezTo>
                      <a:pt x="3772807" y="4290753"/>
                      <a:pt x="3754039" y="4278257"/>
                      <a:pt x="3734753" y="4266532"/>
                    </a:cubicBezTo>
                    <a:cubicBezTo>
                      <a:pt x="3715467" y="4254807"/>
                      <a:pt x="3695746" y="4243867"/>
                      <a:pt x="3675574" y="4233747"/>
                    </a:cubicBezTo>
                    <a:cubicBezTo>
                      <a:pt x="3655401" y="4223628"/>
                      <a:pt x="3634844" y="4214344"/>
                      <a:pt x="3613919" y="4205897"/>
                    </a:cubicBezTo>
                    <a:cubicBezTo>
                      <a:pt x="3574293" y="4190241"/>
                      <a:pt x="3532877" y="4178666"/>
                      <a:pt x="3493720" y="4161989"/>
                    </a:cubicBezTo>
                    <a:cubicBezTo>
                      <a:pt x="3491528" y="4139056"/>
                      <a:pt x="3491712" y="4123367"/>
                      <a:pt x="3472242" y="4107794"/>
                    </a:cubicBezTo>
                    <a:cubicBezTo>
                      <a:pt x="3396236" y="4047025"/>
                      <a:pt x="3263592" y="4068837"/>
                      <a:pt x="3196952" y="3967322"/>
                    </a:cubicBezTo>
                    <a:cubicBezTo>
                      <a:pt x="3182684" y="3945577"/>
                      <a:pt x="3172531" y="3921039"/>
                      <a:pt x="3169236" y="3895146"/>
                    </a:cubicBezTo>
                    <a:cubicBezTo>
                      <a:pt x="3164067" y="3854483"/>
                      <a:pt x="3174438" y="3818487"/>
                      <a:pt x="3199930" y="3786672"/>
                    </a:cubicBezTo>
                    <a:cubicBezTo>
                      <a:pt x="3216807" y="3765630"/>
                      <a:pt x="3252686" y="3732661"/>
                      <a:pt x="3250344" y="3703942"/>
                    </a:cubicBezTo>
                    <a:cubicBezTo>
                      <a:pt x="3246999" y="3663095"/>
                      <a:pt x="3123605" y="3569073"/>
                      <a:pt x="3091205" y="3539684"/>
                    </a:cubicBezTo>
                    <a:cubicBezTo>
                      <a:pt x="3091406" y="3538463"/>
                      <a:pt x="3091573" y="3537225"/>
                      <a:pt x="3091774" y="3536021"/>
                    </a:cubicBezTo>
                    <a:cubicBezTo>
                      <a:pt x="3101927" y="3474332"/>
                      <a:pt x="3124525" y="3414818"/>
                      <a:pt x="3134996" y="3352645"/>
                    </a:cubicBezTo>
                    <a:cubicBezTo>
                      <a:pt x="3166543" y="3165472"/>
                      <a:pt x="3166643" y="2974484"/>
                      <a:pt x="3157360" y="2785421"/>
                    </a:cubicBezTo>
                    <a:cubicBezTo>
                      <a:pt x="3150736" y="2650586"/>
                      <a:pt x="3131818" y="2515283"/>
                      <a:pt x="3115392" y="2381284"/>
                    </a:cubicBezTo>
                    <a:lnTo>
                      <a:pt x="3037194" y="1753259"/>
                    </a:lnTo>
                    <a:cubicBezTo>
                      <a:pt x="3021605" y="1623341"/>
                      <a:pt x="2999174" y="1494026"/>
                      <a:pt x="2999525" y="1362754"/>
                    </a:cubicBezTo>
                    <a:cubicBezTo>
                      <a:pt x="2999826" y="1247540"/>
                      <a:pt x="3014228" y="1121637"/>
                      <a:pt x="3054757" y="1013598"/>
                    </a:cubicBezTo>
                    <a:cubicBezTo>
                      <a:pt x="3154115" y="968954"/>
                      <a:pt x="3227177" y="909507"/>
                      <a:pt x="3267389" y="804948"/>
                    </a:cubicBezTo>
                    <a:cubicBezTo>
                      <a:pt x="3297564" y="726482"/>
                      <a:pt x="3292512" y="653737"/>
                      <a:pt x="3275652" y="573081"/>
                    </a:cubicBezTo>
                    <a:cubicBezTo>
                      <a:pt x="3585751" y="588009"/>
                      <a:pt x="3856792" y="742122"/>
                      <a:pt x="4110438" y="908855"/>
                    </a:cubicBezTo>
                    <a:cubicBezTo>
                      <a:pt x="4306075" y="1037434"/>
                      <a:pt x="4501327" y="1175966"/>
                      <a:pt x="4738982" y="1210306"/>
                    </a:cubicBezTo>
                    <a:cubicBezTo>
                      <a:pt x="4649477" y="1420579"/>
                      <a:pt x="4550972" y="1627490"/>
                      <a:pt x="4454358" y="1834568"/>
                    </a:cubicBezTo>
                    <a:lnTo>
                      <a:pt x="4150432" y="2491765"/>
                    </a:lnTo>
                    <a:cubicBezTo>
                      <a:pt x="4099348" y="2602463"/>
                      <a:pt x="4035886" y="2713981"/>
                      <a:pt x="3989603" y="2825315"/>
                    </a:cubicBezTo>
                    <a:cubicBezTo>
                      <a:pt x="3983030" y="2841155"/>
                      <a:pt x="3977510" y="2854269"/>
                      <a:pt x="3983715" y="2871079"/>
                    </a:cubicBezTo>
                    <a:cubicBezTo>
                      <a:pt x="4023492" y="2978767"/>
                      <a:pt x="4218276" y="3089849"/>
                      <a:pt x="4318470" y="3132469"/>
                    </a:cubicBezTo>
                    <a:cubicBezTo>
                      <a:pt x="4667676" y="3281020"/>
                      <a:pt x="5120086" y="3287092"/>
                      <a:pt x="5472336" y="3144463"/>
                    </a:cubicBezTo>
                    <a:cubicBezTo>
                      <a:pt x="5588387" y="3097477"/>
                      <a:pt x="5766444" y="2990827"/>
                      <a:pt x="5817561" y="2870176"/>
                    </a:cubicBezTo>
                    <a:cubicBezTo>
                      <a:pt x="5820188" y="2864020"/>
                      <a:pt x="5822178" y="2857598"/>
                      <a:pt x="5824051" y="2851174"/>
                    </a:cubicBezTo>
                    <a:cubicBezTo>
                      <a:pt x="5808529" y="2796762"/>
                      <a:pt x="5780127" y="2744089"/>
                      <a:pt x="5756208" y="2692855"/>
                    </a:cubicBezTo>
                    <a:close/>
                    <a:moveTo>
                      <a:pt x="867102" y="2725456"/>
                    </a:moveTo>
                    <a:cubicBezTo>
                      <a:pt x="765746" y="2734973"/>
                      <a:pt x="661844" y="2731929"/>
                      <a:pt x="559906" y="2737800"/>
                    </a:cubicBezTo>
                    <a:cubicBezTo>
                      <a:pt x="423630" y="2745661"/>
                      <a:pt x="288981" y="2762806"/>
                      <a:pt x="153502" y="2778580"/>
                    </a:cubicBezTo>
                    <a:lnTo>
                      <a:pt x="149959" y="2773662"/>
                    </a:lnTo>
                    <a:cubicBezTo>
                      <a:pt x="161779" y="2720070"/>
                      <a:pt x="198594" y="2665055"/>
                      <a:pt x="221788" y="2615393"/>
                    </a:cubicBezTo>
                    <a:lnTo>
                      <a:pt x="396707" y="2238236"/>
                    </a:lnTo>
                    <a:lnTo>
                      <a:pt x="860875" y="1230177"/>
                    </a:lnTo>
                    <a:cubicBezTo>
                      <a:pt x="875750" y="1272847"/>
                      <a:pt x="866614" y="1679778"/>
                      <a:pt x="866426" y="1754814"/>
                    </a:cubicBezTo>
                    <a:lnTo>
                      <a:pt x="867102" y="2725456"/>
                    </a:lnTo>
                    <a:close/>
                    <a:moveTo>
                      <a:pt x="1161498" y="1619411"/>
                    </a:moveTo>
                    <a:lnTo>
                      <a:pt x="1439916" y="2219101"/>
                    </a:lnTo>
                    <a:lnTo>
                      <a:pt x="1587363" y="2537245"/>
                    </a:lnTo>
                    <a:cubicBezTo>
                      <a:pt x="1606214" y="2577640"/>
                      <a:pt x="1687557" y="2737282"/>
                      <a:pt x="1690634" y="2769748"/>
                    </a:cubicBezTo>
                    <a:cubicBezTo>
                      <a:pt x="1451307" y="2736863"/>
                      <a:pt x="1211227" y="2731594"/>
                      <a:pt x="970119" y="2725656"/>
                    </a:cubicBezTo>
                    <a:cubicBezTo>
                      <a:pt x="965290" y="2413784"/>
                      <a:pt x="971426" y="2101411"/>
                      <a:pt x="970621" y="1789456"/>
                    </a:cubicBezTo>
                    <a:lnTo>
                      <a:pt x="972556" y="1440751"/>
                    </a:lnTo>
                    <a:cubicBezTo>
                      <a:pt x="972730" y="1376504"/>
                      <a:pt x="966689" y="1305665"/>
                      <a:pt x="975477" y="1242421"/>
                    </a:cubicBezTo>
                    <a:cubicBezTo>
                      <a:pt x="978913" y="1244496"/>
                      <a:pt x="979911" y="1244863"/>
                      <a:pt x="982723" y="1247306"/>
                    </a:cubicBezTo>
                    <a:cubicBezTo>
                      <a:pt x="998227" y="1260871"/>
                      <a:pt x="1010282" y="1291615"/>
                      <a:pt x="1019243" y="1310282"/>
                    </a:cubicBezTo>
                    <a:cubicBezTo>
                      <a:pt x="1068227" y="1412399"/>
                      <a:pt x="1114004" y="1516557"/>
                      <a:pt x="1161498" y="1619411"/>
                    </a:cubicBezTo>
                    <a:close/>
                    <a:moveTo>
                      <a:pt x="4850751" y="2724803"/>
                    </a:moveTo>
                    <a:cubicBezTo>
                      <a:pt x="4756211" y="2735358"/>
                      <a:pt x="4657138" y="2732113"/>
                      <a:pt x="4561828" y="2736211"/>
                    </a:cubicBezTo>
                    <a:cubicBezTo>
                      <a:pt x="4419048" y="2742366"/>
                      <a:pt x="4277656" y="2754878"/>
                      <a:pt x="4135612" y="2770451"/>
                    </a:cubicBezTo>
                    <a:lnTo>
                      <a:pt x="4132985" y="2767490"/>
                    </a:lnTo>
                    <a:cubicBezTo>
                      <a:pt x="4152054" y="2704430"/>
                      <a:pt x="4193386" y="2634060"/>
                      <a:pt x="4221487" y="2573375"/>
                    </a:cubicBezTo>
                    <a:lnTo>
                      <a:pt x="4435992" y="2113337"/>
                    </a:lnTo>
                    <a:lnTo>
                      <a:pt x="4701330" y="1531461"/>
                    </a:lnTo>
                    <a:cubicBezTo>
                      <a:pt x="4748483" y="1427638"/>
                      <a:pt x="4792056" y="1320686"/>
                      <a:pt x="4846134" y="1220325"/>
                    </a:cubicBezTo>
                    <a:cubicBezTo>
                      <a:pt x="4855769" y="1264300"/>
                      <a:pt x="4850483" y="1327812"/>
                      <a:pt x="4850617" y="1373593"/>
                    </a:cubicBezTo>
                    <a:lnTo>
                      <a:pt x="4851001" y="1674342"/>
                    </a:lnTo>
                    <a:cubicBezTo>
                      <a:pt x="4850868" y="2024334"/>
                      <a:pt x="4855217" y="2374878"/>
                      <a:pt x="4850751" y="2724803"/>
                    </a:cubicBezTo>
                    <a:close/>
                    <a:moveTo>
                      <a:pt x="5674162" y="2777108"/>
                    </a:moveTo>
                    <a:cubicBezTo>
                      <a:pt x="5438113" y="2731210"/>
                      <a:pt x="5190774" y="2735375"/>
                      <a:pt x="4951295" y="2728299"/>
                    </a:cubicBezTo>
                    <a:cubicBezTo>
                      <a:pt x="4946980" y="2664302"/>
                      <a:pt x="4948971" y="2598582"/>
                      <a:pt x="4948770" y="2534385"/>
                    </a:cubicBezTo>
                    <a:lnTo>
                      <a:pt x="4950192" y="2145988"/>
                    </a:lnTo>
                    <a:lnTo>
                      <a:pt x="4949723" y="1220643"/>
                    </a:lnTo>
                    <a:cubicBezTo>
                      <a:pt x="4965045" y="1234426"/>
                      <a:pt x="5063466" y="1455688"/>
                      <a:pt x="5077683" y="1485713"/>
                    </a:cubicBezTo>
                    <a:cubicBezTo>
                      <a:pt x="5259972" y="1867168"/>
                      <a:pt x="5439217" y="2250062"/>
                      <a:pt x="5615418" y="2634395"/>
                    </a:cubicBezTo>
                    <a:cubicBezTo>
                      <a:pt x="5633700" y="2674138"/>
                      <a:pt x="5656833" y="2713764"/>
                      <a:pt x="5672189" y="2754644"/>
                    </a:cubicBezTo>
                    <a:cubicBezTo>
                      <a:pt x="5675718" y="2764011"/>
                      <a:pt x="5678260" y="2768025"/>
                      <a:pt x="5674162" y="2777108"/>
                    </a:cubicBezTo>
                    <a:close/>
                  </a:path>
                </a:pathLst>
              </a:custGeom>
              <a:solidFill>
                <a:schemeClr val="bg1"/>
              </a:solidFill>
              <a:ln w="1673" cap="flat">
                <a:noFill/>
                <a:prstDash val="solid"/>
                <a:miter/>
              </a:ln>
            </p:spPr>
            <p:txBody>
              <a:bodyPr rtlCol="0" anchor="ctr"/>
              <a:lstStyle/>
              <a:p>
                <a:endParaRPr lang="en-US" sz="1600" dirty="0"/>
              </a:p>
            </p:txBody>
          </p:sp>
        </p:grpSp>
      </p:grpSp>
      <p:grpSp>
        <p:nvGrpSpPr>
          <p:cNvPr id="316" name="Group 315">
            <a:extLst>
              <a:ext uri="{FF2B5EF4-FFF2-40B4-BE49-F238E27FC236}">
                <a16:creationId xmlns:a16="http://schemas.microsoft.com/office/drawing/2014/main" id="{55B64EAB-D37D-1574-4E70-07EDE6BA8094}"/>
              </a:ext>
            </a:extLst>
          </p:cNvPr>
          <p:cNvGrpSpPr/>
          <p:nvPr/>
        </p:nvGrpSpPr>
        <p:grpSpPr>
          <a:xfrm>
            <a:off x="3695119" y="2845787"/>
            <a:ext cx="1402548" cy="1700675"/>
            <a:chOff x="2896870" y="2651380"/>
            <a:chExt cx="1870064" cy="2267564"/>
          </a:xfrm>
        </p:grpSpPr>
        <p:sp>
          <p:nvSpPr>
            <p:cNvPr id="43" name="TextBox 42">
              <a:extLst>
                <a:ext uri="{FF2B5EF4-FFF2-40B4-BE49-F238E27FC236}">
                  <a16:creationId xmlns:a16="http://schemas.microsoft.com/office/drawing/2014/main" id="{415A5D1C-13F5-5BB2-392E-C147ACB3F270}"/>
                </a:ext>
              </a:extLst>
            </p:cNvPr>
            <p:cNvSpPr txBox="1"/>
            <p:nvPr/>
          </p:nvSpPr>
          <p:spPr>
            <a:xfrm>
              <a:off x="2896870" y="3250746"/>
              <a:ext cx="1870064" cy="287258"/>
            </a:xfrm>
            <a:prstGeom prst="rect">
              <a:avLst/>
            </a:prstGeom>
            <a:noFill/>
          </p:spPr>
          <p:txBody>
            <a:bodyPr wrap="square" lIns="0" tIns="0" rIns="0" bIns="0">
              <a:spAutoFit/>
            </a:bodyPr>
            <a:lstStyle/>
            <a:p>
              <a:r>
                <a:rPr lang="en-US" sz="1400" b="1" dirty="0">
                  <a:solidFill>
                    <a:schemeClr val="tx2"/>
                  </a:solidFill>
                </a:rPr>
                <a:t>Decision errors</a:t>
              </a:r>
            </a:p>
          </p:txBody>
        </p:sp>
        <p:sp>
          <p:nvSpPr>
            <p:cNvPr id="45" name="TextBox 44">
              <a:extLst>
                <a:ext uri="{FF2B5EF4-FFF2-40B4-BE49-F238E27FC236}">
                  <a16:creationId xmlns:a16="http://schemas.microsoft.com/office/drawing/2014/main" id="{9C12AE3F-FBFB-7FB8-64D0-9D74D341CEF1}"/>
                </a:ext>
              </a:extLst>
            </p:cNvPr>
            <p:cNvSpPr txBox="1"/>
            <p:nvPr/>
          </p:nvSpPr>
          <p:spPr>
            <a:xfrm>
              <a:off x="2896870" y="3934060"/>
              <a:ext cx="1870064" cy="984884"/>
            </a:xfrm>
            <a:prstGeom prst="rect">
              <a:avLst/>
            </a:prstGeom>
            <a:noFill/>
          </p:spPr>
          <p:txBody>
            <a:bodyPr wrap="square" lIns="0" tIns="0" rIns="0" bIns="0">
              <a:spAutoFit/>
            </a:bodyPr>
            <a:lstStyle/>
            <a:p>
              <a:r>
                <a:rPr lang="en-US" sz="1200" dirty="0">
                  <a:solidFill>
                    <a:schemeClr val="tx2"/>
                  </a:solidFill>
                </a:rPr>
                <a:t>Hallucinations, automation mistakes → liability, action reversals</a:t>
              </a:r>
            </a:p>
          </p:txBody>
        </p:sp>
        <p:grpSp>
          <p:nvGrpSpPr>
            <p:cNvPr id="309" name="Group 308">
              <a:extLst>
                <a:ext uri="{FF2B5EF4-FFF2-40B4-BE49-F238E27FC236}">
                  <a16:creationId xmlns:a16="http://schemas.microsoft.com/office/drawing/2014/main" id="{ACC1D229-107A-CFA9-D1C5-BB6599DB6376}"/>
                </a:ext>
              </a:extLst>
            </p:cNvPr>
            <p:cNvGrpSpPr/>
            <p:nvPr/>
          </p:nvGrpSpPr>
          <p:grpSpPr>
            <a:xfrm>
              <a:off x="2896870" y="2651380"/>
              <a:ext cx="427416" cy="427416"/>
              <a:chOff x="2896870" y="2550098"/>
              <a:chExt cx="427416" cy="427416"/>
            </a:xfrm>
          </p:grpSpPr>
          <p:sp>
            <p:nvSpPr>
              <p:cNvPr id="54" name="Oval 53">
                <a:extLst>
                  <a:ext uri="{FF2B5EF4-FFF2-40B4-BE49-F238E27FC236}">
                    <a16:creationId xmlns:a16="http://schemas.microsoft.com/office/drawing/2014/main" id="{CE666D63-F044-2DAD-B5B4-14609E1E0C49}"/>
                  </a:ext>
                </a:extLst>
              </p:cNvPr>
              <p:cNvSpPr/>
              <p:nvPr/>
            </p:nvSpPr>
            <p:spPr>
              <a:xfrm>
                <a:off x="2896870" y="2550098"/>
                <a:ext cx="427416" cy="4274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600" dirty="0">
                  <a:solidFill>
                    <a:prstClr val="black"/>
                  </a:solidFill>
                  <a:latin typeface="Calibri"/>
                </a:endParaRPr>
              </a:p>
            </p:txBody>
          </p:sp>
          <p:pic>
            <p:nvPicPr>
              <p:cNvPr id="295" name="Graphic 294">
                <a:extLst>
                  <a:ext uri="{FF2B5EF4-FFF2-40B4-BE49-F238E27FC236}">
                    <a16:creationId xmlns:a16="http://schemas.microsoft.com/office/drawing/2014/main" id="{AD4E9EE5-E318-CF92-D028-5F0EBC6A2F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91814" y="2610633"/>
                <a:ext cx="237528" cy="306347"/>
              </a:xfrm>
              <a:prstGeom prst="rect">
                <a:avLst/>
              </a:prstGeom>
            </p:spPr>
          </p:pic>
        </p:grpSp>
      </p:grpSp>
      <p:grpSp>
        <p:nvGrpSpPr>
          <p:cNvPr id="315" name="Group 314">
            <a:extLst>
              <a:ext uri="{FF2B5EF4-FFF2-40B4-BE49-F238E27FC236}">
                <a16:creationId xmlns:a16="http://schemas.microsoft.com/office/drawing/2014/main" id="{DB174F32-0B45-04E5-F7A2-15C38CF967AA}"/>
              </a:ext>
            </a:extLst>
          </p:cNvPr>
          <p:cNvGrpSpPr/>
          <p:nvPr/>
        </p:nvGrpSpPr>
        <p:grpSpPr>
          <a:xfrm>
            <a:off x="5393192" y="2845788"/>
            <a:ext cx="1420896" cy="1683653"/>
            <a:chOff x="5160968" y="2651380"/>
            <a:chExt cx="1894528" cy="2244868"/>
          </a:xfrm>
        </p:grpSpPr>
        <p:sp>
          <p:nvSpPr>
            <p:cNvPr id="133" name="TextBox 132">
              <a:extLst>
                <a:ext uri="{FF2B5EF4-FFF2-40B4-BE49-F238E27FC236}">
                  <a16:creationId xmlns:a16="http://schemas.microsoft.com/office/drawing/2014/main" id="{E1EB786F-1635-0489-DA97-CB840CC6BCAC}"/>
                </a:ext>
              </a:extLst>
            </p:cNvPr>
            <p:cNvSpPr txBox="1"/>
            <p:nvPr/>
          </p:nvSpPr>
          <p:spPr>
            <a:xfrm>
              <a:off x="5160968" y="3250746"/>
              <a:ext cx="1870064" cy="287258"/>
            </a:xfrm>
            <a:prstGeom prst="rect">
              <a:avLst/>
            </a:prstGeom>
            <a:noFill/>
          </p:spPr>
          <p:txBody>
            <a:bodyPr wrap="square" lIns="0" tIns="0" rIns="0" bIns="0">
              <a:spAutoFit/>
            </a:bodyPr>
            <a:lstStyle/>
            <a:p>
              <a:r>
                <a:rPr lang="en-US" sz="1400" b="1" dirty="0">
                  <a:solidFill>
                    <a:schemeClr val="tx2"/>
                  </a:solidFill>
                </a:rPr>
                <a:t>Data &amp; IP</a:t>
              </a:r>
            </a:p>
          </p:txBody>
        </p:sp>
        <p:sp>
          <p:nvSpPr>
            <p:cNvPr id="134" name="TextBox 133">
              <a:extLst>
                <a:ext uri="{FF2B5EF4-FFF2-40B4-BE49-F238E27FC236}">
                  <a16:creationId xmlns:a16="http://schemas.microsoft.com/office/drawing/2014/main" id="{AD7FE5F8-6FAE-734E-3E29-243DCF3E93D8}"/>
                </a:ext>
              </a:extLst>
            </p:cNvPr>
            <p:cNvSpPr txBox="1"/>
            <p:nvPr/>
          </p:nvSpPr>
          <p:spPr>
            <a:xfrm>
              <a:off x="5185432" y="3911364"/>
              <a:ext cx="1870064" cy="984884"/>
            </a:xfrm>
            <a:prstGeom prst="rect">
              <a:avLst/>
            </a:prstGeom>
            <a:noFill/>
          </p:spPr>
          <p:txBody>
            <a:bodyPr wrap="square" lIns="0" tIns="0" rIns="0" bIns="0">
              <a:spAutoFit/>
            </a:bodyPr>
            <a:lstStyle/>
            <a:p>
              <a:r>
                <a:rPr lang="en-US" sz="1200" dirty="0">
                  <a:solidFill>
                    <a:schemeClr val="tx2"/>
                  </a:solidFill>
                </a:rPr>
                <a:t>Training-data ownership, copyright claims, public records obligations</a:t>
              </a:r>
            </a:p>
          </p:txBody>
        </p:sp>
        <p:grpSp>
          <p:nvGrpSpPr>
            <p:cNvPr id="310" name="Group 309">
              <a:extLst>
                <a:ext uri="{FF2B5EF4-FFF2-40B4-BE49-F238E27FC236}">
                  <a16:creationId xmlns:a16="http://schemas.microsoft.com/office/drawing/2014/main" id="{33A260D9-A7AA-DF38-C8E1-625CF607097C}"/>
                </a:ext>
              </a:extLst>
            </p:cNvPr>
            <p:cNvGrpSpPr/>
            <p:nvPr/>
          </p:nvGrpSpPr>
          <p:grpSpPr>
            <a:xfrm>
              <a:off x="5160968" y="2651380"/>
              <a:ext cx="427416" cy="427416"/>
              <a:chOff x="5160968" y="2550098"/>
              <a:chExt cx="427416" cy="427416"/>
            </a:xfrm>
          </p:grpSpPr>
          <p:sp>
            <p:nvSpPr>
              <p:cNvPr id="135" name="Oval 134">
                <a:extLst>
                  <a:ext uri="{FF2B5EF4-FFF2-40B4-BE49-F238E27FC236}">
                    <a16:creationId xmlns:a16="http://schemas.microsoft.com/office/drawing/2014/main" id="{AF43FD95-C954-BC4D-54CC-36288D139A7E}"/>
                  </a:ext>
                </a:extLst>
              </p:cNvPr>
              <p:cNvSpPr/>
              <p:nvPr/>
            </p:nvSpPr>
            <p:spPr>
              <a:xfrm>
                <a:off x="5160968" y="2550098"/>
                <a:ext cx="427416" cy="4274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a:endParaRPr>
              </a:p>
            </p:txBody>
          </p:sp>
          <p:grpSp>
            <p:nvGrpSpPr>
              <p:cNvPr id="296" name="Group 295">
                <a:extLst>
                  <a:ext uri="{FF2B5EF4-FFF2-40B4-BE49-F238E27FC236}">
                    <a16:creationId xmlns:a16="http://schemas.microsoft.com/office/drawing/2014/main" id="{FDF1F5D6-F35A-A244-8BE8-872F7942E09C}"/>
                  </a:ext>
                </a:extLst>
              </p:cNvPr>
              <p:cNvGrpSpPr/>
              <p:nvPr/>
            </p:nvGrpSpPr>
            <p:grpSpPr>
              <a:xfrm>
                <a:off x="5257157" y="2653231"/>
                <a:ext cx="235039" cy="221150"/>
                <a:chOff x="8477250" y="4033838"/>
                <a:chExt cx="349250" cy="328612"/>
              </a:xfrm>
              <a:solidFill>
                <a:schemeClr val="bg1"/>
              </a:solidFill>
            </p:grpSpPr>
            <p:sp>
              <p:nvSpPr>
                <p:cNvPr id="297" name="Freeform 309">
                  <a:extLst>
                    <a:ext uri="{FF2B5EF4-FFF2-40B4-BE49-F238E27FC236}">
                      <a16:creationId xmlns:a16="http://schemas.microsoft.com/office/drawing/2014/main" id="{998624DB-3F55-E6D5-B75C-35BC75B4D8D3}"/>
                    </a:ext>
                  </a:extLst>
                </p:cNvPr>
                <p:cNvSpPr>
                  <a:spLocks noEditPoints="1"/>
                </p:cNvSpPr>
                <p:nvPr/>
              </p:nvSpPr>
              <p:spPr bwMode="auto">
                <a:xfrm>
                  <a:off x="8477250" y="4164013"/>
                  <a:ext cx="98425" cy="198437"/>
                </a:xfrm>
                <a:custGeom>
                  <a:avLst/>
                  <a:gdLst>
                    <a:gd name="T0" fmla="*/ 41 w 54"/>
                    <a:gd name="T1" fmla="*/ 13 h 109"/>
                    <a:gd name="T2" fmla="*/ 41 w 54"/>
                    <a:gd name="T3" fmla="*/ 47 h 109"/>
                    <a:gd name="T4" fmla="*/ 13 w 54"/>
                    <a:gd name="T5" fmla="*/ 47 h 109"/>
                    <a:gd name="T6" fmla="*/ 13 w 54"/>
                    <a:gd name="T7" fmla="*/ 13 h 109"/>
                    <a:gd name="T8" fmla="*/ 41 w 54"/>
                    <a:gd name="T9" fmla="*/ 13 h 109"/>
                    <a:gd name="T10" fmla="*/ 50 w 54"/>
                    <a:gd name="T11" fmla="*/ 0 h 109"/>
                    <a:gd name="T12" fmla="*/ 4 w 54"/>
                    <a:gd name="T13" fmla="*/ 0 h 109"/>
                    <a:gd name="T14" fmla="*/ 0 w 54"/>
                    <a:gd name="T15" fmla="*/ 5 h 109"/>
                    <a:gd name="T16" fmla="*/ 0 w 54"/>
                    <a:gd name="T17" fmla="*/ 105 h 109"/>
                    <a:gd name="T18" fmla="*/ 4 w 54"/>
                    <a:gd name="T19" fmla="*/ 109 h 109"/>
                    <a:gd name="T20" fmla="*/ 50 w 54"/>
                    <a:gd name="T21" fmla="*/ 109 h 109"/>
                    <a:gd name="T22" fmla="*/ 54 w 54"/>
                    <a:gd name="T23" fmla="*/ 105 h 109"/>
                    <a:gd name="T24" fmla="*/ 54 w 54"/>
                    <a:gd name="T25" fmla="*/ 5 h 109"/>
                    <a:gd name="T26" fmla="*/ 50 w 54"/>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109">
                      <a:moveTo>
                        <a:pt x="41" y="13"/>
                      </a:moveTo>
                      <a:cubicBezTo>
                        <a:pt x="41" y="47"/>
                        <a:pt x="41" y="47"/>
                        <a:pt x="41" y="47"/>
                      </a:cubicBezTo>
                      <a:cubicBezTo>
                        <a:pt x="13" y="47"/>
                        <a:pt x="13" y="47"/>
                        <a:pt x="13" y="47"/>
                      </a:cubicBezTo>
                      <a:cubicBezTo>
                        <a:pt x="13" y="13"/>
                        <a:pt x="13" y="13"/>
                        <a:pt x="13" y="13"/>
                      </a:cubicBezTo>
                      <a:cubicBezTo>
                        <a:pt x="41" y="13"/>
                        <a:pt x="41" y="13"/>
                        <a:pt x="41" y="13"/>
                      </a:cubicBezTo>
                      <a:moveTo>
                        <a:pt x="50" y="0"/>
                      </a:moveTo>
                      <a:cubicBezTo>
                        <a:pt x="4" y="0"/>
                        <a:pt x="4" y="0"/>
                        <a:pt x="4" y="0"/>
                      </a:cubicBezTo>
                      <a:cubicBezTo>
                        <a:pt x="2" y="0"/>
                        <a:pt x="0" y="2"/>
                        <a:pt x="0" y="5"/>
                      </a:cubicBezTo>
                      <a:cubicBezTo>
                        <a:pt x="0" y="105"/>
                        <a:pt x="0" y="105"/>
                        <a:pt x="0" y="105"/>
                      </a:cubicBezTo>
                      <a:cubicBezTo>
                        <a:pt x="0" y="107"/>
                        <a:pt x="2" y="109"/>
                        <a:pt x="4" y="109"/>
                      </a:cubicBezTo>
                      <a:cubicBezTo>
                        <a:pt x="50" y="109"/>
                        <a:pt x="50" y="109"/>
                        <a:pt x="50" y="109"/>
                      </a:cubicBezTo>
                      <a:cubicBezTo>
                        <a:pt x="52" y="109"/>
                        <a:pt x="54" y="107"/>
                        <a:pt x="54" y="105"/>
                      </a:cubicBezTo>
                      <a:cubicBezTo>
                        <a:pt x="54" y="5"/>
                        <a:pt x="54" y="5"/>
                        <a:pt x="54" y="5"/>
                      </a:cubicBezTo>
                      <a:cubicBezTo>
                        <a:pt x="54" y="2"/>
                        <a:pt x="52" y="0"/>
                        <a:pt x="50" y="0"/>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98" name="Freeform 310">
                  <a:extLst>
                    <a:ext uri="{FF2B5EF4-FFF2-40B4-BE49-F238E27FC236}">
                      <a16:creationId xmlns:a16="http://schemas.microsoft.com/office/drawing/2014/main" id="{78884326-615E-A673-43EC-FF23D0FCB573}"/>
                    </a:ext>
                  </a:extLst>
                </p:cNvPr>
                <p:cNvSpPr>
                  <a:spLocks noEditPoints="1"/>
                </p:cNvSpPr>
                <p:nvPr/>
              </p:nvSpPr>
              <p:spPr bwMode="auto">
                <a:xfrm>
                  <a:off x="8599488" y="4116388"/>
                  <a:ext cx="100012" cy="246062"/>
                </a:xfrm>
                <a:custGeom>
                  <a:avLst/>
                  <a:gdLst>
                    <a:gd name="T0" fmla="*/ 42 w 55"/>
                    <a:gd name="T1" fmla="*/ 13 h 135"/>
                    <a:gd name="T2" fmla="*/ 42 w 55"/>
                    <a:gd name="T3" fmla="*/ 81 h 135"/>
                    <a:gd name="T4" fmla="*/ 13 w 55"/>
                    <a:gd name="T5" fmla="*/ 81 h 135"/>
                    <a:gd name="T6" fmla="*/ 13 w 55"/>
                    <a:gd name="T7" fmla="*/ 13 h 135"/>
                    <a:gd name="T8" fmla="*/ 42 w 55"/>
                    <a:gd name="T9" fmla="*/ 13 h 135"/>
                    <a:gd name="T10" fmla="*/ 51 w 55"/>
                    <a:gd name="T11" fmla="*/ 0 h 135"/>
                    <a:gd name="T12" fmla="*/ 5 w 55"/>
                    <a:gd name="T13" fmla="*/ 0 h 135"/>
                    <a:gd name="T14" fmla="*/ 0 w 55"/>
                    <a:gd name="T15" fmla="*/ 5 h 135"/>
                    <a:gd name="T16" fmla="*/ 0 w 55"/>
                    <a:gd name="T17" fmla="*/ 131 h 135"/>
                    <a:gd name="T18" fmla="*/ 5 w 55"/>
                    <a:gd name="T19" fmla="*/ 135 h 135"/>
                    <a:gd name="T20" fmla="*/ 51 w 55"/>
                    <a:gd name="T21" fmla="*/ 135 h 135"/>
                    <a:gd name="T22" fmla="*/ 55 w 55"/>
                    <a:gd name="T23" fmla="*/ 131 h 135"/>
                    <a:gd name="T24" fmla="*/ 55 w 55"/>
                    <a:gd name="T25" fmla="*/ 5 h 135"/>
                    <a:gd name="T26" fmla="*/ 51 w 55"/>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35">
                      <a:moveTo>
                        <a:pt x="42" y="13"/>
                      </a:moveTo>
                      <a:cubicBezTo>
                        <a:pt x="42" y="81"/>
                        <a:pt x="42" y="81"/>
                        <a:pt x="42" y="81"/>
                      </a:cubicBezTo>
                      <a:cubicBezTo>
                        <a:pt x="13" y="81"/>
                        <a:pt x="13" y="81"/>
                        <a:pt x="13" y="81"/>
                      </a:cubicBezTo>
                      <a:cubicBezTo>
                        <a:pt x="13" y="13"/>
                        <a:pt x="13" y="13"/>
                        <a:pt x="13" y="13"/>
                      </a:cubicBezTo>
                      <a:cubicBezTo>
                        <a:pt x="42" y="13"/>
                        <a:pt x="42" y="13"/>
                        <a:pt x="42" y="13"/>
                      </a:cubicBezTo>
                      <a:moveTo>
                        <a:pt x="51" y="0"/>
                      </a:moveTo>
                      <a:cubicBezTo>
                        <a:pt x="5" y="0"/>
                        <a:pt x="5" y="0"/>
                        <a:pt x="5" y="0"/>
                      </a:cubicBezTo>
                      <a:cubicBezTo>
                        <a:pt x="2" y="0"/>
                        <a:pt x="0" y="2"/>
                        <a:pt x="0" y="5"/>
                      </a:cubicBezTo>
                      <a:cubicBezTo>
                        <a:pt x="0" y="131"/>
                        <a:pt x="0" y="131"/>
                        <a:pt x="0" y="131"/>
                      </a:cubicBezTo>
                      <a:cubicBezTo>
                        <a:pt x="0" y="133"/>
                        <a:pt x="2" y="135"/>
                        <a:pt x="5" y="135"/>
                      </a:cubicBezTo>
                      <a:cubicBezTo>
                        <a:pt x="51" y="135"/>
                        <a:pt x="51" y="135"/>
                        <a:pt x="51" y="135"/>
                      </a:cubicBezTo>
                      <a:cubicBezTo>
                        <a:pt x="53" y="135"/>
                        <a:pt x="55" y="133"/>
                        <a:pt x="55" y="131"/>
                      </a:cubicBezTo>
                      <a:cubicBezTo>
                        <a:pt x="55" y="5"/>
                        <a:pt x="55" y="5"/>
                        <a:pt x="55" y="5"/>
                      </a:cubicBezTo>
                      <a:cubicBezTo>
                        <a:pt x="55" y="2"/>
                        <a:pt x="53" y="0"/>
                        <a:pt x="51" y="0"/>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99" name="Freeform 311">
                  <a:extLst>
                    <a:ext uri="{FF2B5EF4-FFF2-40B4-BE49-F238E27FC236}">
                      <a16:creationId xmlns:a16="http://schemas.microsoft.com/office/drawing/2014/main" id="{028D16B3-156D-4579-D8A5-DF330BF058CE}"/>
                    </a:ext>
                  </a:extLst>
                </p:cNvPr>
                <p:cNvSpPr>
                  <a:spLocks noEditPoints="1"/>
                </p:cNvSpPr>
                <p:nvPr/>
              </p:nvSpPr>
              <p:spPr bwMode="auto">
                <a:xfrm>
                  <a:off x="8724900" y="4033838"/>
                  <a:ext cx="101600" cy="328612"/>
                </a:xfrm>
                <a:custGeom>
                  <a:avLst/>
                  <a:gdLst>
                    <a:gd name="T0" fmla="*/ 42 w 55"/>
                    <a:gd name="T1" fmla="*/ 13 h 180"/>
                    <a:gd name="T2" fmla="*/ 42 w 55"/>
                    <a:gd name="T3" fmla="*/ 96 h 180"/>
                    <a:gd name="T4" fmla="*/ 13 w 55"/>
                    <a:gd name="T5" fmla="*/ 96 h 180"/>
                    <a:gd name="T6" fmla="*/ 13 w 55"/>
                    <a:gd name="T7" fmla="*/ 13 h 180"/>
                    <a:gd name="T8" fmla="*/ 42 w 55"/>
                    <a:gd name="T9" fmla="*/ 13 h 180"/>
                    <a:gd name="T10" fmla="*/ 50 w 55"/>
                    <a:gd name="T11" fmla="*/ 0 h 180"/>
                    <a:gd name="T12" fmla="*/ 4 w 55"/>
                    <a:gd name="T13" fmla="*/ 0 h 180"/>
                    <a:gd name="T14" fmla="*/ 0 w 55"/>
                    <a:gd name="T15" fmla="*/ 4 h 180"/>
                    <a:gd name="T16" fmla="*/ 0 w 55"/>
                    <a:gd name="T17" fmla="*/ 176 h 180"/>
                    <a:gd name="T18" fmla="*/ 4 w 55"/>
                    <a:gd name="T19" fmla="*/ 180 h 180"/>
                    <a:gd name="T20" fmla="*/ 50 w 55"/>
                    <a:gd name="T21" fmla="*/ 180 h 180"/>
                    <a:gd name="T22" fmla="*/ 55 w 55"/>
                    <a:gd name="T23" fmla="*/ 176 h 180"/>
                    <a:gd name="T24" fmla="*/ 55 w 55"/>
                    <a:gd name="T25" fmla="*/ 4 h 180"/>
                    <a:gd name="T26" fmla="*/ 50 w 55"/>
                    <a:gd name="T2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80">
                      <a:moveTo>
                        <a:pt x="42" y="13"/>
                      </a:moveTo>
                      <a:cubicBezTo>
                        <a:pt x="42" y="96"/>
                        <a:pt x="42" y="96"/>
                        <a:pt x="42" y="96"/>
                      </a:cubicBezTo>
                      <a:cubicBezTo>
                        <a:pt x="13" y="96"/>
                        <a:pt x="13" y="96"/>
                        <a:pt x="13" y="96"/>
                      </a:cubicBezTo>
                      <a:cubicBezTo>
                        <a:pt x="13" y="13"/>
                        <a:pt x="13" y="13"/>
                        <a:pt x="13" y="13"/>
                      </a:cubicBezTo>
                      <a:cubicBezTo>
                        <a:pt x="42" y="13"/>
                        <a:pt x="42" y="13"/>
                        <a:pt x="42" y="13"/>
                      </a:cubicBezTo>
                      <a:moveTo>
                        <a:pt x="50" y="0"/>
                      </a:moveTo>
                      <a:cubicBezTo>
                        <a:pt x="4" y="0"/>
                        <a:pt x="4" y="0"/>
                        <a:pt x="4" y="0"/>
                      </a:cubicBezTo>
                      <a:cubicBezTo>
                        <a:pt x="2" y="0"/>
                        <a:pt x="0" y="2"/>
                        <a:pt x="0" y="4"/>
                      </a:cubicBezTo>
                      <a:cubicBezTo>
                        <a:pt x="0" y="176"/>
                        <a:pt x="0" y="176"/>
                        <a:pt x="0" y="176"/>
                      </a:cubicBezTo>
                      <a:cubicBezTo>
                        <a:pt x="0" y="178"/>
                        <a:pt x="2" y="180"/>
                        <a:pt x="4" y="180"/>
                      </a:cubicBezTo>
                      <a:cubicBezTo>
                        <a:pt x="50" y="180"/>
                        <a:pt x="50" y="180"/>
                        <a:pt x="50" y="180"/>
                      </a:cubicBezTo>
                      <a:cubicBezTo>
                        <a:pt x="53" y="180"/>
                        <a:pt x="55" y="178"/>
                        <a:pt x="55" y="176"/>
                      </a:cubicBezTo>
                      <a:cubicBezTo>
                        <a:pt x="55" y="4"/>
                        <a:pt x="55" y="4"/>
                        <a:pt x="55" y="4"/>
                      </a:cubicBezTo>
                      <a:cubicBezTo>
                        <a:pt x="55" y="2"/>
                        <a:pt x="53" y="0"/>
                        <a:pt x="50" y="0"/>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dirty="0"/>
                </a:p>
              </p:txBody>
            </p:sp>
          </p:grpSp>
        </p:grpSp>
      </p:grpSp>
      <p:grpSp>
        <p:nvGrpSpPr>
          <p:cNvPr id="314" name="Group 313">
            <a:extLst>
              <a:ext uri="{FF2B5EF4-FFF2-40B4-BE49-F238E27FC236}">
                <a16:creationId xmlns:a16="http://schemas.microsoft.com/office/drawing/2014/main" id="{9FD6359A-2841-EB45-F38F-86F1CED04E1F}"/>
              </a:ext>
            </a:extLst>
          </p:cNvPr>
          <p:cNvGrpSpPr/>
          <p:nvPr/>
        </p:nvGrpSpPr>
        <p:grpSpPr>
          <a:xfrm>
            <a:off x="7044107" y="2845785"/>
            <a:ext cx="1449709" cy="1545793"/>
            <a:chOff x="7362186" y="2651380"/>
            <a:chExt cx="1932945" cy="2061059"/>
          </a:xfrm>
        </p:grpSpPr>
        <p:sp>
          <p:nvSpPr>
            <p:cNvPr id="262" name="TextBox 261">
              <a:extLst>
                <a:ext uri="{FF2B5EF4-FFF2-40B4-BE49-F238E27FC236}">
                  <a16:creationId xmlns:a16="http://schemas.microsoft.com/office/drawing/2014/main" id="{0A7D6548-FB9B-AF12-11AD-6D9B7F125C54}"/>
                </a:ext>
              </a:extLst>
            </p:cNvPr>
            <p:cNvSpPr txBox="1"/>
            <p:nvPr/>
          </p:nvSpPr>
          <p:spPr>
            <a:xfrm>
              <a:off x="7425067" y="3250744"/>
              <a:ext cx="1870064" cy="287259"/>
            </a:xfrm>
            <a:prstGeom prst="rect">
              <a:avLst/>
            </a:prstGeom>
            <a:noFill/>
          </p:spPr>
          <p:txBody>
            <a:bodyPr wrap="square" lIns="0" tIns="0" rIns="0" bIns="0">
              <a:spAutoFit/>
            </a:bodyPr>
            <a:lstStyle/>
            <a:p>
              <a:r>
                <a:rPr lang="en-US" sz="1400" b="1" dirty="0">
                  <a:solidFill>
                    <a:schemeClr val="tx2"/>
                  </a:solidFill>
                </a:rPr>
                <a:t>Cybersecurity</a:t>
              </a:r>
            </a:p>
          </p:txBody>
        </p:sp>
        <p:sp>
          <p:nvSpPr>
            <p:cNvPr id="263" name="TextBox 262">
              <a:extLst>
                <a:ext uri="{FF2B5EF4-FFF2-40B4-BE49-F238E27FC236}">
                  <a16:creationId xmlns:a16="http://schemas.microsoft.com/office/drawing/2014/main" id="{79B870F1-6D37-C2C8-8870-836626C6BBD3}"/>
                </a:ext>
              </a:extLst>
            </p:cNvPr>
            <p:cNvSpPr txBox="1"/>
            <p:nvPr/>
          </p:nvSpPr>
          <p:spPr>
            <a:xfrm>
              <a:off x="7362186" y="3973774"/>
              <a:ext cx="1870064" cy="738665"/>
            </a:xfrm>
            <a:prstGeom prst="rect">
              <a:avLst/>
            </a:prstGeom>
            <a:noFill/>
          </p:spPr>
          <p:txBody>
            <a:bodyPr wrap="square" lIns="0" tIns="0" rIns="0" bIns="0">
              <a:spAutoFit/>
            </a:bodyPr>
            <a:lstStyle/>
            <a:p>
              <a:r>
                <a:rPr lang="en-US" sz="1200" dirty="0">
                  <a:solidFill>
                    <a:schemeClr val="tx2"/>
                  </a:solidFill>
                </a:rPr>
                <a:t>Prompt injection, data leakage, model theft</a:t>
              </a:r>
            </a:p>
          </p:txBody>
        </p:sp>
        <p:grpSp>
          <p:nvGrpSpPr>
            <p:cNvPr id="311" name="Group 310">
              <a:extLst>
                <a:ext uri="{FF2B5EF4-FFF2-40B4-BE49-F238E27FC236}">
                  <a16:creationId xmlns:a16="http://schemas.microsoft.com/office/drawing/2014/main" id="{ACBB4719-D234-EAC0-CA13-C726C705F372}"/>
                </a:ext>
              </a:extLst>
            </p:cNvPr>
            <p:cNvGrpSpPr/>
            <p:nvPr/>
          </p:nvGrpSpPr>
          <p:grpSpPr>
            <a:xfrm>
              <a:off x="7425067" y="2651380"/>
              <a:ext cx="427416" cy="427416"/>
              <a:chOff x="7425067" y="2550098"/>
              <a:chExt cx="427416" cy="427416"/>
            </a:xfrm>
          </p:grpSpPr>
          <p:sp>
            <p:nvSpPr>
              <p:cNvPr id="264" name="Oval 263">
                <a:extLst>
                  <a:ext uri="{FF2B5EF4-FFF2-40B4-BE49-F238E27FC236}">
                    <a16:creationId xmlns:a16="http://schemas.microsoft.com/office/drawing/2014/main" id="{8F573F14-01A0-0ADC-A53F-476252A8CC5E}"/>
                  </a:ext>
                </a:extLst>
              </p:cNvPr>
              <p:cNvSpPr/>
              <p:nvPr/>
            </p:nvSpPr>
            <p:spPr>
              <a:xfrm>
                <a:off x="7425067" y="2550098"/>
                <a:ext cx="427416" cy="4274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a:endParaRPr>
              </a:p>
            </p:txBody>
          </p:sp>
          <p:pic>
            <p:nvPicPr>
              <p:cNvPr id="301" name="Graphic 300">
                <a:extLst>
                  <a:ext uri="{FF2B5EF4-FFF2-40B4-BE49-F238E27FC236}">
                    <a16:creationId xmlns:a16="http://schemas.microsoft.com/office/drawing/2014/main" id="{10B0C79F-E3BA-C38C-9A50-53747A788AD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91361" y="2658905"/>
                <a:ext cx="294828" cy="209803"/>
              </a:xfrm>
              <a:prstGeom prst="rect">
                <a:avLst/>
              </a:prstGeom>
            </p:spPr>
          </p:pic>
        </p:grpSp>
      </p:grpSp>
      <p:grpSp>
        <p:nvGrpSpPr>
          <p:cNvPr id="313" name="Group 312">
            <a:extLst>
              <a:ext uri="{FF2B5EF4-FFF2-40B4-BE49-F238E27FC236}">
                <a16:creationId xmlns:a16="http://schemas.microsoft.com/office/drawing/2014/main" id="{9F8538BD-B193-BD10-A916-41E3A3861E0A}"/>
              </a:ext>
            </a:extLst>
          </p:cNvPr>
          <p:cNvGrpSpPr/>
          <p:nvPr/>
        </p:nvGrpSpPr>
        <p:grpSpPr>
          <a:xfrm>
            <a:off x="8789341" y="2845784"/>
            <a:ext cx="1402548" cy="1764399"/>
            <a:chOff x="9689166" y="2651380"/>
            <a:chExt cx="1870064" cy="2352533"/>
          </a:xfrm>
        </p:grpSpPr>
        <p:sp>
          <p:nvSpPr>
            <p:cNvPr id="277" name="TextBox 276">
              <a:extLst>
                <a:ext uri="{FF2B5EF4-FFF2-40B4-BE49-F238E27FC236}">
                  <a16:creationId xmlns:a16="http://schemas.microsoft.com/office/drawing/2014/main" id="{1DEBDB77-1643-3259-EC06-B66E6C25E560}"/>
                </a:ext>
              </a:extLst>
            </p:cNvPr>
            <p:cNvSpPr txBox="1"/>
            <p:nvPr/>
          </p:nvSpPr>
          <p:spPr>
            <a:xfrm>
              <a:off x="9689166" y="3250747"/>
              <a:ext cx="1870064" cy="574516"/>
            </a:xfrm>
            <a:prstGeom prst="rect">
              <a:avLst/>
            </a:prstGeom>
            <a:noFill/>
          </p:spPr>
          <p:txBody>
            <a:bodyPr wrap="square" lIns="0" tIns="0" rIns="0" bIns="0">
              <a:spAutoFit/>
            </a:bodyPr>
            <a:lstStyle/>
            <a:p>
              <a:r>
                <a:rPr lang="en-US" sz="1400" b="1" dirty="0">
                  <a:solidFill>
                    <a:schemeClr val="tx2"/>
                  </a:solidFill>
                </a:rPr>
                <a:t>Procurement/ vendor risk</a:t>
              </a:r>
            </a:p>
          </p:txBody>
        </p:sp>
        <p:sp>
          <p:nvSpPr>
            <p:cNvPr id="278" name="TextBox 277">
              <a:extLst>
                <a:ext uri="{FF2B5EF4-FFF2-40B4-BE49-F238E27FC236}">
                  <a16:creationId xmlns:a16="http://schemas.microsoft.com/office/drawing/2014/main" id="{5DF5CB0F-279E-5CF4-03CB-4D53D7E71F2E}"/>
                </a:ext>
              </a:extLst>
            </p:cNvPr>
            <p:cNvSpPr txBox="1"/>
            <p:nvPr/>
          </p:nvSpPr>
          <p:spPr>
            <a:xfrm>
              <a:off x="9689166" y="4019028"/>
              <a:ext cx="1870064" cy="984885"/>
            </a:xfrm>
            <a:prstGeom prst="rect">
              <a:avLst/>
            </a:prstGeom>
            <a:noFill/>
          </p:spPr>
          <p:txBody>
            <a:bodyPr wrap="square" lIns="0" tIns="0" rIns="0" bIns="0">
              <a:spAutoFit/>
            </a:bodyPr>
            <a:lstStyle/>
            <a:p>
              <a:r>
                <a:rPr lang="en-US" sz="1200" dirty="0">
                  <a:solidFill>
                    <a:schemeClr val="tx2"/>
                  </a:solidFill>
                </a:rPr>
                <a:t>Third-party AI tools expose agencies </a:t>
              </a:r>
              <a:br>
                <a:rPr lang="en-US" sz="1200" dirty="0">
                  <a:solidFill>
                    <a:schemeClr val="tx2"/>
                  </a:solidFill>
                </a:rPr>
              </a:br>
              <a:r>
                <a:rPr lang="en-US" sz="1200" dirty="0">
                  <a:solidFill>
                    <a:schemeClr val="tx2"/>
                  </a:solidFill>
                </a:rPr>
                <a:t>to contractual </a:t>
              </a:r>
              <a:br>
                <a:rPr lang="en-US" sz="1200" dirty="0">
                  <a:solidFill>
                    <a:schemeClr val="tx2"/>
                  </a:solidFill>
                </a:rPr>
              </a:br>
              <a:r>
                <a:rPr lang="en-US" sz="1200" dirty="0">
                  <a:solidFill>
                    <a:schemeClr val="tx2"/>
                  </a:solidFill>
                </a:rPr>
                <a:t>and liability gaps</a:t>
              </a:r>
            </a:p>
          </p:txBody>
        </p:sp>
        <p:grpSp>
          <p:nvGrpSpPr>
            <p:cNvPr id="312" name="Group 311">
              <a:extLst>
                <a:ext uri="{FF2B5EF4-FFF2-40B4-BE49-F238E27FC236}">
                  <a16:creationId xmlns:a16="http://schemas.microsoft.com/office/drawing/2014/main" id="{E24CDB0F-D8FC-BB89-AA6D-07B65A87F987}"/>
                </a:ext>
              </a:extLst>
            </p:cNvPr>
            <p:cNvGrpSpPr/>
            <p:nvPr/>
          </p:nvGrpSpPr>
          <p:grpSpPr>
            <a:xfrm>
              <a:off x="9689166" y="2651380"/>
              <a:ext cx="427416" cy="427416"/>
              <a:chOff x="9689166" y="2550098"/>
              <a:chExt cx="427416" cy="427416"/>
            </a:xfrm>
          </p:grpSpPr>
          <p:sp>
            <p:nvSpPr>
              <p:cNvPr id="279" name="Oval 278">
                <a:extLst>
                  <a:ext uri="{FF2B5EF4-FFF2-40B4-BE49-F238E27FC236}">
                    <a16:creationId xmlns:a16="http://schemas.microsoft.com/office/drawing/2014/main" id="{C0D06A27-0210-B554-F9C5-E69A6A62F8FF}"/>
                  </a:ext>
                </a:extLst>
              </p:cNvPr>
              <p:cNvSpPr/>
              <p:nvPr/>
            </p:nvSpPr>
            <p:spPr>
              <a:xfrm>
                <a:off x="9689166" y="2550098"/>
                <a:ext cx="427416" cy="4274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a:endParaRPr>
              </a:p>
            </p:txBody>
          </p:sp>
          <p:grpSp>
            <p:nvGrpSpPr>
              <p:cNvPr id="302" name="Group 301">
                <a:extLst>
                  <a:ext uri="{FF2B5EF4-FFF2-40B4-BE49-F238E27FC236}">
                    <a16:creationId xmlns:a16="http://schemas.microsoft.com/office/drawing/2014/main" id="{D0945087-34F5-6B93-E420-243AF9679404}"/>
                  </a:ext>
                </a:extLst>
              </p:cNvPr>
              <p:cNvGrpSpPr/>
              <p:nvPr/>
            </p:nvGrpSpPr>
            <p:grpSpPr>
              <a:xfrm>
                <a:off x="9760304" y="2673559"/>
                <a:ext cx="285140" cy="180494"/>
                <a:chOff x="1630539" y="5843812"/>
                <a:chExt cx="433472" cy="274386"/>
              </a:xfrm>
              <a:solidFill>
                <a:schemeClr val="bg1"/>
              </a:solidFill>
            </p:grpSpPr>
            <p:sp>
              <p:nvSpPr>
                <p:cNvPr id="303" name="Freeform 213">
                  <a:extLst>
                    <a:ext uri="{FF2B5EF4-FFF2-40B4-BE49-F238E27FC236}">
                      <a16:creationId xmlns:a16="http://schemas.microsoft.com/office/drawing/2014/main" id="{279A5F35-4DA9-E4DC-6D72-D3753FD8686E}"/>
                    </a:ext>
                  </a:extLst>
                </p:cNvPr>
                <p:cNvSpPr>
                  <a:spLocks/>
                </p:cNvSpPr>
                <p:nvPr/>
              </p:nvSpPr>
              <p:spPr bwMode="auto">
                <a:xfrm>
                  <a:off x="1655350" y="5865704"/>
                  <a:ext cx="129896" cy="141572"/>
                </a:xfrm>
                <a:custGeom>
                  <a:avLst/>
                  <a:gdLst>
                    <a:gd name="T0" fmla="*/ 60 w 110"/>
                    <a:gd name="T1" fmla="*/ 0 h 119"/>
                    <a:gd name="T2" fmla="*/ 0 w 110"/>
                    <a:gd name="T3" fmla="*/ 59 h 119"/>
                    <a:gd name="T4" fmla="*/ 60 w 110"/>
                    <a:gd name="T5" fmla="*/ 119 h 119"/>
                    <a:gd name="T6" fmla="*/ 110 w 110"/>
                    <a:gd name="T7" fmla="*/ 91 h 119"/>
                    <a:gd name="T8" fmla="*/ 104 w 110"/>
                    <a:gd name="T9" fmla="*/ 20 h 119"/>
                    <a:gd name="T10" fmla="*/ 60 w 110"/>
                    <a:gd name="T11" fmla="*/ 0 h 119"/>
                  </a:gdLst>
                  <a:ahLst/>
                  <a:cxnLst>
                    <a:cxn ang="0">
                      <a:pos x="T0" y="T1"/>
                    </a:cxn>
                    <a:cxn ang="0">
                      <a:pos x="T2" y="T3"/>
                    </a:cxn>
                    <a:cxn ang="0">
                      <a:pos x="T4" y="T5"/>
                    </a:cxn>
                    <a:cxn ang="0">
                      <a:pos x="T6" y="T7"/>
                    </a:cxn>
                    <a:cxn ang="0">
                      <a:pos x="T8" y="T9"/>
                    </a:cxn>
                    <a:cxn ang="0">
                      <a:pos x="T10" y="T11"/>
                    </a:cxn>
                  </a:cxnLst>
                  <a:rect l="0" t="0" r="r" b="b"/>
                  <a:pathLst>
                    <a:path w="110" h="119">
                      <a:moveTo>
                        <a:pt x="60" y="0"/>
                      </a:moveTo>
                      <a:cubicBezTo>
                        <a:pt x="27" y="0"/>
                        <a:pt x="0" y="27"/>
                        <a:pt x="0" y="59"/>
                      </a:cubicBezTo>
                      <a:cubicBezTo>
                        <a:pt x="0" y="92"/>
                        <a:pt x="27" y="119"/>
                        <a:pt x="60" y="119"/>
                      </a:cubicBezTo>
                      <a:cubicBezTo>
                        <a:pt x="81" y="119"/>
                        <a:pt x="100" y="107"/>
                        <a:pt x="110" y="91"/>
                      </a:cubicBezTo>
                      <a:cubicBezTo>
                        <a:pt x="102" y="77"/>
                        <a:pt x="92" y="53"/>
                        <a:pt x="104" y="20"/>
                      </a:cubicBezTo>
                      <a:cubicBezTo>
                        <a:pt x="93" y="8"/>
                        <a:pt x="77" y="0"/>
                        <a:pt x="6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04" name="Freeform 214">
                  <a:extLst>
                    <a:ext uri="{FF2B5EF4-FFF2-40B4-BE49-F238E27FC236}">
                      <a16:creationId xmlns:a16="http://schemas.microsoft.com/office/drawing/2014/main" id="{387DD9FA-FBF7-98F3-79D7-4FA769BA7EDF}"/>
                    </a:ext>
                  </a:extLst>
                </p:cNvPr>
                <p:cNvSpPr>
                  <a:spLocks/>
                </p:cNvSpPr>
                <p:nvPr/>
              </p:nvSpPr>
              <p:spPr bwMode="auto">
                <a:xfrm>
                  <a:off x="1630539" y="5994140"/>
                  <a:ext cx="151788" cy="110922"/>
                </a:xfrm>
                <a:custGeom>
                  <a:avLst/>
                  <a:gdLst>
                    <a:gd name="T0" fmla="*/ 122 w 129"/>
                    <a:gd name="T1" fmla="*/ 3 h 93"/>
                    <a:gd name="T2" fmla="*/ 119 w 129"/>
                    <a:gd name="T3" fmla="*/ 4 h 93"/>
                    <a:gd name="T4" fmla="*/ 81 w 129"/>
                    <a:gd name="T5" fmla="*/ 31 h 93"/>
                    <a:gd name="T6" fmla="*/ 43 w 129"/>
                    <a:gd name="T7" fmla="*/ 4 h 93"/>
                    <a:gd name="T8" fmla="*/ 38 w 129"/>
                    <a:gd name="T9" fmla="*/ 1 h 93"/>
                    <a:gd name="T10" fmla="*/ 38 w 129"/>
                    <a:gd name="T11" fmla="*/ 0 h 93"/>
                    <a:gd name="T12" fmla="*/ 37 w 129"/>
                    <a:gd name="T13" fmla="*/ 1 h 93"/>
                    <a:gd name="T14" fmla="*/ 1 w 129"/>
                    <a:gd name="T15" fmla="*/ 91 h 93"/>
                    <a:gd name="T16" fmla="*/ 1 w 129"/>
                    <a:gd name="T17" fmla="*/ 93 h 93"/>
                    <a:gd name="T18" fmla="*/ 95 w 129"/>
                    <a:gd name="T19" fmla="*/ 93 h 93"/>
                    <a:gd name="T20" fmla="*/ 129 w 129"/>
                    <a:gd name="T21" fmla="*/ 4 h 93"/>
                    <a:gd name="T22" fmla="*/ 124 w 129"/>
                    <a:gd name="T23" fmla="*/ 0 h 93"/>
                    <a:gd name="T24" fmla="*/ 122 w 129"/>
                    <a:gd name="T25" fmla="*/ 2 h 93"/>
                    <a:gd name="T26" fmla="*/ 122 w 129"/>
                    <a:gd name="T27" fmla="*/ 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93">
                      <a:moveTo>
                        <a:pt x="122" y="3"/>
                      </a:moveTo>
                      <a:cubicBezTo>
                        <a:pt x="121" y="3"/>
                        <a:pt x="120" y="4"/>
                        <a:pt x="119" y="4"/>
                      </a:cubicBezTo>
                      <a:cubicBezTo>
                        <a:pt x="113" y="20"/>
                        <a:pt x="98" y="31"/>
                        <a:pt x="81" y="31"/>
                      </a:cubicBezTo>
                      <a:cubicBezTo>
                        <a:pt x="63" y="31"/>
                        <a:pt x="48" y="20"/>
                        <a:pt x="43" y="4"/>
                      </a:cubicBezTo>
                      <a:cubicBezTo>
                        <a:pt x="41" y="3"/>
                        <a:pt x="39" y="2"/>
                        <a:pt x="38" y="1"/>
                      </a:cubicBezTo>
                      <a:cubicBezTo>
                        <a:pt x="38" y="1"/>
                        <a:pt x="38" y="0"/>
                        <a:pt x="38" y="0"/>
                      </a:cubicBezTo>
                      <a:cubicBezTo>
                        <a:pt x="37" y="1"/>
                        <a:pt x="37" y="1"/>
                        <a:pt x="37" y="1"/>
                      </a:cubicBezTo>
                      <a:cubicBezTo>
                        <a:pt x="0" y="33"/>
                        <a:pt x="1" y="89"/>
                        <a:pt x="1" y="91"/>
                      </a:cubicBezTo>
                      <a:cubicBezTo>
                        <a:pt x="1" y="93"/>
                        <a:pt x="1" y="93"/>
                        <a:pt x="1" y="93"/>
                      </a:cubicBezTo>
                      <a:cubicBezTo>
                        <a:pt x="95" y="93"/>
                        <a:pt x="95" y="93"/>
                        <a:pt x="95" y="93"/>
                      </a:cubicBezTo>
                      <a:cubicBezTo>
                        <a:pt x="96" y="71"/>
                        <a:pt x="103" y="33"/>
                        <a:pt x="129" y="4"/>
                      </a:cubicBezTo>
                      <a:cubicBezTo>
                        <a:pt x="127" y="2"/>
                        <a:pt x="125" y="1"/>
                        <a:pt x="124" y="0"/>
                      </a:cubicBezTo>
                      <a:cubicBezTo>
                        <a:pt x="124" y="1"/>
                        <a:pt x="123" y="1"/>
                        <a:pt x="122" y="2"/>
                      </a:cubicBezTo>
                      <a:cubicBezTo>
                        <a:pt x="122" y="2"/>
                        <a:pt x="122" y="2"/>
                        <a:pt x="12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05" name="Freeform 215">
                  <a:extLst>
                    <a:ext uri="{FF2B5EF4-FFF2-40B4-BE49-F238E27FC236}">
                      <a16:creationId xmlns:a16="http://schemas.microsoft.com/office/drawing/2014/main" id="{F6C78EC6-49E6-70E0-E868-B6F555AA1345}"/>
                    </a:ext>
                  </a:extLst>
                </p:cNvPr>
                <p:cNvSpPr>
                  <a:spLocks noEditPoints="1"/>
                </p:cNvSpPr>
                <p:nvPr/>
              </p:nvSpPr>
              <p:spPr bwMode="auto">
                <a:xfrm>
                  <a:off x="1750218" y="5992681"/>
                  <a:ext cx="216006" cy="125517"/>
                </a:xfrm>
                <a:custGeom>
                  <a:avLst/>
                  <a:gdLst>
                    <a:gd name="T0" fmla="*/ 142 w 182"/>
                    <a:gd name="T1" fmla="*/ 0 h 106"/>
                    <a:gd name="T2" fmla="*/ 140 w 182"/>
                    <a:gd name="T3" fmla="*/ 2 h 106"/>
                    <a:gd name="T4" fmla="*/ 139 w 182"/>
                    <a:gd name="T5" fmla="*/ 3 h 106"/>
                    <a:gd name="T6" fmla="*/ 102 w 182"/>
                    <a:gd name="T7" fmla="*/ 19 h 106"/>
                    <a:gd name="T8" fmla="*/ 97 w 182"/>
                    <a:gd name="T9" fmla="*/ 19 h 106"/>
                    <a:gd name="T10" fmla="*/ 92 w 182"/>
                    <a:gd name="T11" fmla="*/ 20 h 106"/>
                    <a:gd name="T12" fmla="*/ 76 w 182"/>
                    <a:gd name="T13" fmla="*/ 18 h 106"/>
                    <a:gd name="T14" fmla="*/ 44 w 182"/>
                    <a:gd name="T15" fmla="*/ 1 h 106"/>
                    <a:gd name="T16" fmla="*/ 43 w 182"/>
                    <a:gd name="T17" fmla="*/ 0 h 106"/>
                    <a:gd name="T18" fmla="*/ 42 w 182"/>
                    <a:gd name="T19" fmla="*/ 1 h 106"/>
                    <a:gd name="T20" fmla="*/ 0 w 182"/>
                    <a:gd name="T21" fmla="*/ 104 h 106"/>
                    <a:gd name="T22" fmla="*/ 0 w 182"/>
                    <a:gd name="T23" fmla="*/ 106 h 106"/>
                    <a:gd name="T24" fmla="*/ 182 w 182"/>
                    <a:gd name="T25" fmla="*/ 106 h 106"/>
                    <a:gd name="T26" fmla="*/ 182 w 182"/>
                    <a:gd name="T27" fmla="*/ 104 h 106"/>
                    <a:gd name="T28" fmla="*/ 142 w 182"/>
                    <a:gd name="T29" fmla="*/ 0 h 106"/>
                    <a:gd name="T30" fmla="*/ 117 w 182"/>
                    <a:gd name="T31" fmla="*/ 51 h 106"/>
                    <a:gd name="T32" fmla="*/ 91 w 182"/>
                    <a:gd name="T33" fmla="*/ 38 h 106"/>
                    <a:gd name="T34" fmla="*/ 66 w 182"/>
                    <a:gd name="T35" fmla="*/ 51 h 106"/>
                    <a:gd name="T36" fmla="*/ 66 w 182"/>
                    <a:gd name="T37" fmla="*/ 19 h 106"/>
                    <a:gd name="T38" fmla="*/ 91 w 182"/>
                    <a:gd name="T39" fmla="*/ 33 h 106"/>
                    <a:gd name="T40" fmla="*/ 117 w 182"/>
                    <a:gd name="T41" fmla="*/ 19 h 106"/>
                    <a:gd name="T42" fmla="*/ 117 w 182"/>
                    <a:gd name="T43" fmla="*/ 5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2" h="106">
                      <a:moveTo>
                        <a:pt x="142" y="0"/>
                      </a:moveTo>
                      <a:cubicBezTo>
                        <a:pt x="141" y="1"/>
                        <a:pt x="141" y="1"/>
                        <a:pt x="140" y="2"/>
                      </a:cubicBezTo>
                      <a:cubicBezTo>
                        <a:pt x="140" y="2"/>
                        <a:pt x="139" y="2"/>
                        <a:pt x="139" y="3"/>
                      </a:cubicBezTo>
                      <a:cubicBezTo>
                        <a:pt x="133" y="7"/>
                        <a:pt x="120" y="16"/>
                        <a:pt x="102" y="19"/>
                      </a:cubicBezTo>
                      <a:cubicBezTo>
                        <a:pt x="100" y="19"/>
                        <a:pt x="99" y="19"/>
                        <a:pt x="97" y="19"/>
                      </a:cubicBezTo>
                      <a:cubicBezTo>
                        <a:pt x="95" y="20"/>
                        <a:pt x="94" y="20"/>
                        <a:pt x="92" y="20"/>
                      </a:cubicBezTo>
                      <a:cubicBezTo>
                        <a:pt x="87" y="20"/>
                        <a:pt x="81" y="19"/>
                        <a:pt x="76" y="18"/>
                      </a:cubicBezTo>
                      <a:cubicBezTo>
                        <a:pt x="60" y="14"/>
                        <a:pt x="47" y="4"/>
                        <a:pt x="44" y="1"/>
                      </a:cubicBezTo>
                      <a:cubicBezTo>
                        <a:pt x="43" y="1"/>
                        <a:pt x="43" y="0"/>
                        <a:pt x="43" y="0"/>
                      </a:cubicBezTo>
                      <a:cubicBezTo>
                        <a:pt x="42" y="1"/>
                        <a:pt x="42" y="1"/>
                        <a:pt x="42" y="1"/>
                      </a:cubicBezTo>
                      <a:cubicBezTo>
                        <a:pt x="0" y="37"/>
                        <a:pt x="0" y="101"/>
                        <a:pt x="0" y="104"/>
                      </a:cubicBezTo>
                      <a:cubicBezTo>
                        <a:pt x="0" y="106"/>
                        <a:pt x="0" y="106"/>
                        <a:pt x="0" y="106"/>
                      </a:cubicBezTo>
                      <a:cubicBezTo>
                        <a:pt x="182" y="106"/>
                        <a:pt x="182" y="106"/>
                        <a:pt x="182" y="106"/>
                      </a:cubicBezTo>
                      <a:cubicBezTo>
                        <a:pt x="182" y="104"/>
                        <a:pt x="182" y="104"/>
                        <a:pt x="182" y="104"/>
                      </a:cubicBezTo>
                      <a:cubicBezTo>
                        <a:pt x="179" y="30"/>
                        <a:pt x="149" y="5"/>
                        <a:pt x="142" y="0"/>
                      </a:cubicBezTo>
                      <a:close/>
                      <a:moveTo>
                        <a:pt x="117" y="51"/>
                      </a:moveTo>
                      <a:cubicBezTo>
                        <a:pt x="91" y="38"/>
                        <a:pt x="91" y="38"/>
                        <a:pt x="91" y="38"/>
                      </a:cubicBezTo>
                      <a:cubicBezTo>
                        <a:pt x="66" y="51"/>
                        <a:pt x="66" y="51"/>
                        <a:pt x="66" y="51"/>
                      </a:cubicBezTo>
                      <a:cubicBezTo>
                        <a:pt x="66" y="19"/>
                        <a:pt x="66" y="19"/>
                        <a:pt x="66" y="19"/>
                      </a:cubicBezTo>
                      <a:cubicBezTo>
                        <a:pt x="91" y="33"/>
                        <a:pt x="91" y="33"/>
                        <a:pt x="91" y="33"/>
                      </a:cubicBezTo>
                      <a:cubicBezTo>
                        <a:pt x="117" y="19"/>
                        <a:pt x="117" y="19"/>
                        <a:pt x="117" y="19"/>
                      </a:cubicBezTo>
                      <a:lnTo>
                        <a:pt x="117"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06" name="Freeform 216">
                  <a:extLst>
                    <a:ext uri="{FF2B5EF4-FFF2-40B4-BE49-F238E27FC236}">
                      <a16:creationId xmlns:a16="http://schemas.microsoft.com/office/drawing/2014/main" id="{44EAFEE5-E89C-F789-0107-6A96A443940A}"/>
                    </a:ext>
                  </a:extLst>
                </p:cNvPr>
                <p:cNvSpPr>
                  <a:spLocks/>
                </p:cNvSpPr>
                <p:nvPr/>
              </p:nvSpPr>
              <p:spPr bwMode="auto">
                <a:xfrm>
                  <a:off x="1780867" y="5843812"/>
                  <a:ext cx="160545" cy="162005"/>
                </a:xfrm>
                <a:custGeom>
                  <a:avLst/>
                  <a:gdLst>
                    <a:gd name="T0" fmla="*/ 0 w 136"/>
                    <a:gd name="T1" fmla="*/ 68 h 136"/>
                    <a:gd name="T2" fmla="*/ 68 w 136"/>
                    <a:gd name="T3" fmla="*/ 136 h 136"/>
                    <a:gd name="T4" fmla="*/ 68 w 136"/>
                    <a:gd name="T5" fmla="*/ 136 h 136"/>
                    <a:gd name="T6" fmla="*/ 116 w 136"/>
                    <a:gd name="T7" fmla="*/ 116 h 136"/>
                    <a:gd name="T8" fmla="*/ 136 w 136"/>
                    <a:gd name="T9" fmla="*/ 68 h 136"/>
                    <a:gd name="T10" fmla="*/ 68 w 136"/>
                    <a:gd name="T11" fmla="*/ 0 h 136"/>
                    <a:gd name="T12" fmla="*/ 0 w 136"/>
                    <a:gd name="T13" fmla="*/ 68 h 136"/>
                  </a:gdLst>
                  <a:ahLst/>
                  <a:cxnLst>
                    <a:cxn ang="0">
                      <a:pos x="T0" y="T1"/>
                    </a:cxn>
                    <a:cxn ang="0">
                      <a:pos x="T2" y="T3"/>
                    </a:cxn>
                    <a:cxn ang="0">
                      <a:pos x="T4" y="T5"/>
                    </a:cxn>
                    <a:cxn ang="0">
                      <a:pos x="T6" y="T7"/>
                    </a:cxn>
                    <a:cxn ang="0">
                      <a:pos x="T8" y="T9"/>
                    </a:cxn>
                    <a:cxn ang="0">
                      <a:pos x="T10" y="T11"/>
                    </a:cxn>
                    <a:cxn ang="0">
                      <a:pos x="T12" y="T13"/>
                    </a:cxn>
                  </a:cxnLst>
                  <a:rect l="0" t="0" r="r" b="b"/>
                  <a:pathLst>
                    <a:path w="136" h="136">
                      <a:moveTo>
                        <a:pt x="0" y="68"/>
                      </a:moveTo>
                      <a:cubicBezTo>
                        <a:pt x="0" y="106"/>
                        <a:pt x="30" y="136"/>
                        <a:pt x="68" y="136"/>
                      </a:cubicBezTo>
                      <a:cubicBezTo>
                        <a:pt x="68" y="136"/>
                        <a:pt x="68" y="136"/>
                        <a:pt x="68" y="136"/>
                      </a:cubicBezTo>
                      <a:cubicBezTo>
                        <a:pt x="86" y="136"/>
                        <a:pt x="103" y="129"/>
                        <a:pt x="116" y="116"/>
                      </a:cubicBezTo>
                      <a:cubicBezTo>
                        <a:pt x="129" y="104"/>
                        <a:pt x="136" y="86"/>
                        <a:pt x="136" y="68"/>
                      </a:cubicBezTo>
                      <a:cubicBezTo>
                        <a:pt x="136" y="31"/>
                        <a:pt x="105" y="0"/>
                        <a:pt x="68" y="0"/>
                      </a:cubicBezTo>
                      <a:cubicBezTo>
                        <a:pt x="30" y="0"/>
                        <a:pt x="0" y="31"/>
                        <a:pt x="0"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07" name="Freeform 217">
                  <a:extLst>
                    <a:ext uri="{FF2B5EF4-FFF2-40B4-BE49-F238E27FC236}">
                      <a16:creationId xmlns:a16="http://schemas.microsoft.com/office/drawing/2014/main" id="{ADAB1CB0-6B65-137B-A65F-9ACF33DA8E28}"/>
                    </a:ext>
                  </a:extLst>
                </p:cNvPr>
                <p:cNvSpPr>
                  <a:spLocks/>
                </p:cNvSpPr>
                <p:nvPr/>
              </p:nvSpPr>
              <p:spPr bwMode="auto">
                <a:xfrm>
                  <a:off x="1963305" y="6005816"/>
                  <a:ext cx="100706" cy="94868"/>
                </a:xfrm>
                <a:custGeom>
                  <a:avLst/>
                  <a:gdLst>
                    <a:gd name="T0" fmla="*/ 9 w 85"/>
                    <a:gd name="T1" fmla="*/ 81 h 81"/>
                    <a:gd name="T2" fmla="*/ 85 w 85"/>
                    <a:gd name="T3" fmla="*/ 81 h 81"/>
                    <a:gd name="T4" fmla="*/ 85 w 85"/>
                    <a:gd name="T5" fmla="*/ 79 h 81"/>
                    <a:gd name="T6" fmla="*/ 51 w 85"/>
                    <a:gd name="T7" fmla="*/ 0 h 81"/>
                    <a:gd name="T8" fmla="*/ 51 w 85"/>
                    <a:gd name="T9" fmla="*/ 0 h 81"/>
                    <a:gd name="T10" fmla="*/ 47 w 85"/>
                    <a:gd name="T11" fmla="*/ 3 h 81"/>
                    <a:gd name="T12" fmla="*/ 24 w 85"/>
                    <a:gd name="T13" fmla="*/ 49 h 81"/>
                    <a:gd name="T14" fmla="*/ 19 w 85"/>
                    <a:gd name="T15" fmla="*/ 22 h 81"/>
                    <a:gd name="T16" fmla="*/ 26 w 85"/>
                    <a:gd name="T17" fmla="*/ 11 h 81"/>
                    <a:gd name="T18" fmla="*/ 13 w 85"/>
                    <a:gd name="T19" fmla="*/ 13 h 81"/>
                    <a:gd name="T20" fmla="*/ 9 w 85"/>
                    <a:gd name="T21" fmla="*/ 12 h 81"/>
                    <a:gd name="T22" fmla="*/ 3 w 85"/>
                    <a:gd name="T23" fmla="*/ 12 h 81"/>
                    <a:gd name="T24" fmla="*/ 0 w 85"/>
                    <a:gd name="T25" fmla="*/ 11 h 81"/>
                    <a:gd name="T26" fmla="*/ 7 w 85"/>
                    <a:gd name="T27" fmla="*/ 22 h 81"/>
                    <a:gd name="T28" fmla="*/ 3 w 85"/>
                    <a:gd name="T29" fmla="*/ 48 h 81"/>
                    <a:gd name="T30" fmla="*/ 9 w 85"/>
                    <a:gd name="T3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1">
                      <a:moveTo>
                        <a:pt x="9" y="81"/>
                      </a:moveTo>
                      <a:cubicBezTo>
                        <a:pt x="85" y="81"/>
                        <a:pt x="85" y="81"/>
                        <a:pt x="85" y="81"/>
                      </a:cubicBezTo>
                      <a:cubicBezTo>
                        <a:pt x="85" y="79"/>
                        <a:pt x="85" y="79"/>
                        <a:pt x="85" y="79"/>
                      </a:cubicBezTo>
                      <a:cubicBezTo>
                        <a:pt x="85" y="77"/>
                        <a:pt x="84" y="29"/>
                        <a:pt x="51" y="0"/>
                      </a:cubicBezTo>
                      <a:cubicBezTo>
                        <a:pt x="51" y="0"/>
                        <a:pt x="51" y="0"/>
                        <a:pt x="51" y="0"/>
                      </a:cubicBezTo>
                      <a:cubicBezTo>
                        <a:pt x="50" y="1"/>
                        <a:pt x="48" y="2"/>
                        <a:pt x="47" y="3"/>
                      </a:cubicBezTo>
                      <a:cubicBezTo>
                        <a:pt x="24" y="49"/>
                        <a:pt x="24" y="49"/>
                        <a:pt x="24" y="49"/>
                      </a:cubicBezTo>
                      <a:cubicBezTo>
                        <a:pt x="19" y="22"/>
                        <a:pt x="19" y="22"/>
                        <a:pt x="19" y="22"/>
                      </a:cubicBezTo>
                      <a:cubicBezTo>
                        <a:pt x="26" y="11"/>
                        <a:pt x="26" y="11"/>
                        <a:pt x="26" y="11"/>
                      </a:cubicBezTo>
                      <a:cubicBezTo>
                        <a:pt x="22" y="12"/>
                        <a:pt x="17" y="13"/>
                        <a:pt x="13" y="13"/>
                      </a:cubicBezTo>
                      <a:cubicBezTo>
                        <a:pt x="12" y="13"/>
                        <a:pt x="10" y="12"/>
                        <a:pt x="9" y="12"/>
                      </a:cubicBezTo>
                      <a:cubicBezTo>
                        <a:pt x="7" y="12"/>
                        <a:pt x="5" y="12"/>
                        <a:pt x="3" y="12"/>
                      </a:cubicBezTo>
                      <a:cubicBezTo>
                        <a:pt x="2" y="11"/>
                        <a:pt x="1" y="11"/>
                        <a:pt x="0" y="11"/>
                      </a:cubicBezTo>
                      <a:cubicBezTo>
                        <a:pt x="7" y="22"/>
                        <a:pt x="7" y="22"/>
                        <a:pt x="7" y="22"/>
                      </a:cubicBezTo>
                      <a:cubicBezTo>
                        <a:pt x="3" y="48"/>
                        <a:pt x="3" y="48"/>
                        <a:pt x="3" y="48"/>
                      </a:cubicBezTo>
                      <a:cubicBezTo>
                        <a:pt x="6" y="60"/>
                        <a:pt x="8" y="72"/>
                        <a:pt x="9"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08" name="Freeform 218">
                  <a:extLst>
                    <a:ext uri="{FF2B5EF4-FFF2-40B4-BE49-F238E27FC236}">
                      <a16:creationId xmlns:a16="http://schemas.microsoft.com/office/drawing/2014/main" id="{E52CB023-DA88-8154-1047-F7EC3941196B}"/>
                    </a:ext>
                  </a:extLst>
                </p:cNvPr>
                <p:cNvSpPr>
                  <a:spLocks/>
                </p:cNvSpPr>
                <p:nvPr/>
              </p:nvSpPr>
              <p:spPr bwMode="auto">
                <a:xfrm>
                  <a:off x="1928277" y="5884678"/>
                  <a:ext cx="116760" cy="126977"/>
                </a:xfrm>
                <a:custGeom>
                  <a:avLst/>
                  <a:gdLst>
                    <a:gd name="T0" fmla="*/ 45 w 99"/>
                    <a:gd name="T1" fmla="*/ 107 h 107"/>
                    <a:gd name="T2" fmla="*/ 99 w 99"/>
                    <a:gd name="T3" fmla="*/ 54 h 107"/>
                    <a:gd name="T4" fmla="*/ 45 w 99"/>
                    <a:gd name="T5" fmla="*/ 0 h 107"/>
                    <a:gd name="T6" fmla="*/ 13 w 99"/>
                    <a:gd name="T7" fmla="*/ 11 h 107"/>
                    <a:gd name="T8" fmla="*/ 17 w 99"/>
                    <a:gd name="T9" fmla="*/ 36 h 107"/>
                    <a:gd name="T10" fmla="*/ 0 w 99"/>
                    <a:gd name="T11" fmla="*/ 82 h 107"/>
                    <a:gd name="T12" fmla="*/ 45 w 99"/>
                    <a:gd name="T13" fmla="*/ 107 h 107"/>
                  </a:gdLst>
                  <a:ahLst/>
                  <a:cxnLst>
                    <a:cxn ang="0">
                      <a:pos x="T0" y="T1"/>
                    </a:cxn>
                    <a:cxn ang="0">
                      <a:pos x="T2" y="T3"/>
                    </a:cxn>
                    <a:cxn ang="0">
                      <a:pos x="T4" y="T5"/>
                    </a:cxn>
                    <a:cxn ang="0">
                      <a:pos x="T6" y="T7"/>
                    </a:cxn>
                    <a:cxn ang="0">
                      <a:pos x="T8" y="T9"/>
                    </a:cxn>
                    <a:cxn ang="0">
                      <a:pos x="T10" y="T11"/>
                    </a:cxn>
                    <a:cxn ang="0">
                      <a:pos x="T12" y="T13"/>
                    </a:cxn>
                  </a:cxnLst>
                  <a:rect l="0" t="0" r="r" b="b"/>
                  <a:pathLst>
                    <a:path w="99" h="107">
                      <a:moveTo>
                        <a:pt x="45" y="107"/>
                      </a:moveTo>
                      <a:cubicBezTo>
                        <a:pt x="75" y="107"/>
                        <a:pt x="99" y="83"/>
                        <a:pt x="99" y="54"/>
                      </a:cubicBezTo>
                      <a:cubicBezTo>
                        <a:pt x="99" y="24"/>
                        <a:pt x="75" y="0"/>
                        <a:pt x="45" y="0"/>
                      </a:cubicBezTo>
                      <a:cubicBezTo>
                        <a:pt x="33" y="0"/>
                        <a:pt x="22" y="4"/>
                        <a:pt x="13" y="11"/>
                      </a:cubicBezTo>
                      <a:cubicBezTo>
                        <a:pt x="16" y="19"/>
                        <a:pt x="17" y="27"/>
                        <a:pt x="17" y="36"/>
                      </a:cubicBezTo>
                      <a:cubicBezTo>
                        <a:pt x="17" y="53"/>
                        <a:pt x="11" y="70"/>
                        <a:pt x="0" y="82"/>
                      </a:cubicBezTo>
                      <a:cubicBezTo>
                        <a:pt x="9" y="97"/>
                        <a:pt x="26" y="107"/>
                        <a:pt x="45"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grpSp>
    </p:spTree>
    <p:extLst>
      <p:ext uri="{BB962C8B-B14F-4D97-AF65-F5344CB8AC3E}">
        <p14:creationId xmlns:p14="http://schemas.microsoft.com/office/powerpoint/2010/main" val="209815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B099-A883-1AC1-BC4F-50FE5A10383D}"/>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0250377B-1511-324A-4A5A-D21A619A9F06}"/>
              </a:ext>
            </a:extLst>
          </p:cNvPr>
          <p:cNvSpPr/>
          <p:nvPr/>
        </p:nvSpPr>
        <p:spPr>
          <a:xfrm>
            <a:off x="1481911" y="181956"/>
            <a:ext cx="9144000" cy="1006764"/>
          </a:xfrm>
          <a:prstGeom prst="rect">
            <a:avLst/>
          </a:prstGeom>
          <a:solidFill>
            <a:schemeClr val="tx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itle 2">
            <a:extLst>
              <a:ext uri="{FF2B5EF4-FFF2-40B4-BE49-F238E27FC236}">
                <a16:creationId xmlns:a16="http://schemas.microsoft.com/office/drawing/2014/main" id="{DC4E3937-0EE2-8E72-7592-C3B26667CCB3}"/>
              </a:ext>
            </a:extLst>
          </p:cNvPr>
          <p:cNvSpPr>
            <a:spLocks noGrp="1"/>
          </p:cNvSpPr>
          <p:nvPr>
            <p:ph type="title"/>
          </p:nvPr>
        </p:nvSpPr>
        <p:spPr>
          <a:xfrm>
            <a:off x="1880616" y="247722"/>
            <a:ext cx="8458200" cy="625855"/>
          </a:xfrm>
        </p:spPr>
        <p:txBody>
          <a:bodyPr>
            <a:normAutofit/>
          </a:bodyPr>
          <a:lstStyle/>
          <a:p>
            <a:r>
              <a:rPr lang="en-US" sz="3200" dirty="0">
                <a:solidFill>
                  <a:schemeClr val="bg1"/>
                </a:solidFill>
              </a:rPr>
              <a:t>Cyber</a:t>
            </a:r>
          </a:p>
        </p:txBody>
      </p:sp>
      <p:sp>
        <p:nvSpPr>
          <p:cNvPr id="53" name="Slide Number Placeholder 5">
            <a:extLst>
              <a:ext uri="{FF2B5EF4-FFF2-40B4-BE49-F238E27FC236}">
                <a16:creationId xmlns:a16="http://schemas.microsoft.com/office/drawing/2014/main" id="{17B7F569-4C33-9A75-1F55-D78E356F365A}"/>
              </a:ext>
            </a:extLst>
          </p:cNvPr>
          <p:cNvSpPr>
            <a:spLocks noGrp="1"/>
          </p:cNvSpPr>
          <p:nvPr>
            <p:ph type="sldNum" sz="quarter" idx="12"/>
          </p:nvPr>
        </p:nvSpPr>
        <p:spPr>
          <a:xfrm>
            <a:off x="5106868" y="6190757"/>
            <a:ext cx="2057400" cy="140525"/>
          </a:xfrm>
        </p:spPr>
        <p:txBody>
          <a:bodyPr/>
          <a:lstStyle/>
          <a:p>
            <a:fld id="{856525B1-14D3-4043-96C3-3E66F944D188}" type="slidenum">
              <a:rPr lang="en-US" smtClean="0"/>
              <a:t>17</a:t>
            </a:fld>
            <a:endParaRPr lang="en-US" dirty="0"/>
          </a:p>
        </p:txBody>
      </p:sp>
      <p:grpSp>
        <p:nvGrpSpPr>
          <p:cNvPr id="169" name="Group 168">
            <a:extLst>
              <a:ext uri="{FF2B5EF4-FFF2-40B4-BE49-F238E27FC236}">
                <a16:creationId xmlns:a16="http://schemas.microsoft.com/office/drawing/2014/main" id="{0F3A2FD1-D11D-9453-FC29-28BE4415CDC3}"/>
              </a:ext>
            </a:extLst>
          </p:cNvPr>
          <p:cNvGrpSpPr/>
          <p:nvPr/>
        </p:nvGrpSpPr>
        <p:grpSpPr>
          <a:xfrm>
            <a:off x="664597" y="247722"/>
            <a:ext cx="609031" cy="625855"/>
            <a:chOff x="4657741" y="1668780"/>
            <a:chExt cx="549298" cy="549298"/>
          </a:xfrm>
        </p:grpSpPr>
        <p:sp>
          <p:nvSpPr>
            <p:cNvPr id="87" name="Oval 86">
              <a:extLst>
                <a:ext uri="{FF2B5EF4-FFF2-40B4-BE49-F238E27FC236}">
                  <a16:creationId xmlns:a16="http://schemas.microsoft.com/office/drawing/2014/main" id="{AA88873A-7E5B-D164-4D87-F4AF8D06B7B3}"/>
                </a:ext>
              </a:extLst>
            </p:cNvPr>
            <p:cNvSpPr/>
            <p:nvPr/>
          </p:nvSpPr>
          <p:spPr>
            <a:xfrm>
              <a:off x="4657741" y="1668780"/>
              <a:ext cx="549298" cy="54929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a:endParaRPr>
            </a:p>
          </p:txBody>
        </p:sp>
        <p:sp>
          <p:nvSpPr>
            <p:cNvPr id="166" name="Freeform 8">
              <a:extLst>
                <a:ext uri="{FF2B5EF4-FFF2-40B4-BE49-F238E27FC236}">
                  <a16:creationId xmlns:a16="http://schemas.microsoft.com/office/drawing/2014/main" id="{D5F95B48-8F6F-70E2-787C-5654AAAD851E}"/>
                </a:ext>
              </a:extLst>
            </p:cNvPr>
            <p:cNvSpPr>
              <a:spLocks noEditPoints="1"/>
            </p:cNvSpPr>
            <p:nvPr/>
          </p:nvSpPr>
          <p:spPr bwMode="auto">
            <a:xfrm>
              <a:off x="4768905" y="1808907"/>
              <a:ext cx="326970" cy="269044"/>
            </a:xfrm>
            <a:custGeom>
              <a:avLst/>
              <a:gdLst>
                <a:gd name="T0" fmla="*/ 400 w 400"/>
                <a:gd name="T1" fmla="*/ 110 h 328"/>
                <a:gd name="T2" fmla="*/ 378 w 400"/>
                <a:gd name="T3" fmla="*/ 88 h 328"/>
                <a:gd name="T4" fmla="*/ 352 w 400"/>
                <a:gd name="T5" fmla="*/ 88 h 328"/>
                <a:gd name="T6" fmla="*/ 333 w 400"/>
                <a:gd name="T7" fmla="*/ 38 h 328"/>
                <a:gd name="T8" fmla="*/ 301 w 400"/>
                <a:gd name="T9" fmla="*/ 9 h 328"/>
                <a:gd name="T10" fmla="*/ 200 w 400"/>
                <a:gd name="T11" fmla="*/ 0 h 328"/>
                <a:gd name="T12" fmla="*/ 99 w 400"/>
                <a:gd name="T13" fmla="*/ 9 h 328"/>
                <a:gd name="T14" fmla="*/ 67 w 400"/>
                <a:gd name="T15" fmla="*/ 38 h 328"/>
                <a:gd name="T16" fmla="*/ 48 w 400"/>
                <a:gd name="T17" fmla="*/ 88 h 328"/>
                <a:gd name="T18" fmla="*/ 22 w 400"/>
                <a:gd name="T19" fmla="*/ 88 h 328"/>
                <a:gd name="T20" fmla="*/ 0 w 400"/>
                <a:gd name="T21" fmla="*/ 110 h 328"/>
                <a:gd name="T22" fmla="*/ 22 w 400"/>
                <a:gd name="T23" fmla="*/ 132 h 328"/>
                <a:gd name="T24" fmla="*/ 31 w 400"/>
                <a:gd name="T25" fmla="*/ 132 h 328"/>
                <a:gd name="T26" fmla="*/ 25 w 400"/>
                <a:gd name="T27" fmla="*/ 150 h 328"/>
                <a:gd name="T28" fmla="*/ 16 w 400"/>
                <a:gd name="T29" fmla="*/ 196 h 328"/>
                <a:gd name="T30" fmla="*/ 16 w 400"/>
                <a:gd name="T31" fmla="*/ 300 h 328"/>
                <a:gd name="T32" fmla="*/ 44 w 400"/>
                <a:gd name="T33" fmla="*/ 328 h 328"/>
                <a:gd name="T34" fmla="*/ 72 w 400"/>
                <a:gd name="T35" fmla="*/ 300 h 328"/>
                <a:gd name="T36" fmla="*/ 72 w 400"/>
                <a:gd name="T37" fmla="*/ 284 h 328"/>
                <a:gd name="T38" fmla="*/ 328 w 400"/>
                <a:gd name="T39" fmla="*/ 284 h 328"/>
                <a:gd name="T40" fmla="*/ 328 w 400"/>
                <a:gd name="T41" fmla="*/ 300 h 328"/>
                <a:gd name="T42" fmla="*/ 356 w 400"/>
                <a:gd name="T43" fmla="*/ 328 h 328"/>
                <a:gd name="T44" fmla="*/ 384 w 400"/>
                <a:gd name="T45" fmla="*/ 300 h 328"/>
                <a:gd name="T46" fmla="*/ 384 w 400"/>
                <a:gd name="T47" fmla="*/ 196 h 328"/>
                <a:gd name="T48" fmla="*/ 375 w 400"/>
                <a:gd name="T49" fmla="*/ 150 h 328"/>
                <a:gd name="T50" fmla="*/ 369 w 400"/>
                <a:gd name="T51" fmla="*/ 132 h 328"/>
                <a:gd name="T52" fmla="*/ 378 w 400"/>
                <a:gd name="T53" fmla="*/ 132 h 328"/>
                <a:gd name="T54" fmla="*/ 400 w 400"/>
                <a:gd name="T55" fmla="*/ 110 h 328"/>
                <a:gd name="T56" fmla="*/ 71 w 400"/>
                <a:gd name="T57" fmla="*/ 116 h 328"/>
                <a:gd name="T58" fmla="*/ 93 w 400"/>
                <a:gd name="T59" fmla="*/ 56 h 328"/>
                <a:gd name="T60" fmla="*/ 104 w 400"/>
                <a:gd name="T61" fmla="*/ 48 h 328"/>
                <a:gd name="T62" fmla="*/ 296 w 400"/>
                <a:gd name="T63" fmla="*/ 48 h 328"/>
                <a:gd name="T64" fmla="*/ 307 w 400"/>
                <a:gd name="T65" fmla="*/ 56 h 328"/>
                <a:gd name="T66" fmla="*/ 329 w 400"/>
                <a:gd name="T67" fmla="*/ 116 h 328"/>
                <a:gd name="T68" fmla="*/ 324 w 400"/>
                <a:gd name="T69" fmla="*/ 124 h 328"/>
                <a:gd name="T70" fmla="*/ 76 w 400"/>
                <a:gd name="T71" fmla="*/ 124 h 328"/>
                <a:gd name="T72" fmla="*/ 71 w 400"/>
                <a:gd name="T73" fmla="*/ 116 h 328"/>
                <a:gd name="T74" fmla="*/ 70 w 400"/>
                <a:gd name="T75" fmla="*/ 216 h 328"/>
                <a:gd name="T76" fmla="*/ 48 w 400"/>
                <a:gd name="T77" fmla="*/ 194 h 328"/>
                <a:gd name="T78" fmla="*/ 70 w 400"/>
                <a:gd name="T79" fmla="*/ 172 h 328"/>
                <a:gd name="T80" fmla="*/ 92 w 400"/>
                <a:gd name="T81" fmla="*/ 194 h 328"/>
                <a:gd name="T82" fmla="*/ 70 w 400"/>
                <a:gd name="T83" fmla="*/ 216 h 328"/>
                <a:gd name="T84" fmla="*/ 330 w 400"/>
                <a:gd name="T85" fmla="*/ 216 h 328"/>
                <a:gd name="T86" fmla="*/ 308 w 400"/>
                <a:gd name="T87" fmla="*/ 194 h 328"/>
                <a:gd name="T88" fmla="*/ 330 w 400"/>
                <a:gd name="T89" fmla="*/ 172 h 328"/>
                <a:gd name="T90" fmla="*/ 352 w 400"/>
                <a:gd name="T91" fmla="*/ 194 h 328"/>
                <a:gd name="T92" fmla="*/ 330 w 400"/>
                <a:gd name="T93" fmla="*/ 21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0" h="328">
                  <a:moveTo>
                    <a:pt x="400" y="110"/>
                  </a:moveTo>
                  <a:cubicBezTo>
                    <a:pt x="400" y="98"/>
                    <a:pt x="390" y="88"/>
                    <a:pt x="378" y="88"/>
                  </a:cubicBezTo>
                  <a:cubicBezTo>
                    <a:pt x="352" y="88"/>
                    <a:pt x="352" y="88"/>
                    <a:pt x="352" y="88"/>
                  </a:cubicBezTo>
                  <a:cubicBezTo>
                    <a:pt x="333" y="38"/>
                    <a:pt x="333" y="38"/>
                    <a:pt x="333" y="38"/>
                  </a:cubicBezTo>
                  <a:cubicBezTo>
                    <a:pt x="328" y="26"/>
                    <a:pt x="314" y="13"/>
                    <a:pt x="301" y="9"/>
                  </a:cubicBezTo>
                  <a:cubicBezTo>
                    <a:pt x="301" y="9"/>
                    <a:pt x="268" y="0"/>
                    <a:pt x="200" y="0"/>
                  </a:cubicBezTo>
                  <a:cubicBezTo>
                    <a:pt x="132" y="0"/>
                    <a:pt x="99" y="9"/>
                    <a:pt x="99" y="9"/>
                  </a:cubicBezTo>
                  <a:cubicBezTo>
                    <a:pt x="86" y="13"/>
                    <a:pt x="72" y="26"/>
                    <a:pt x="67" y="38"/>
                  </a:cubicBezTo>
                  <a:cubicBezTo>
                    <a:pt x="48" y="88"/>
                    <a:pt x="48" y="88"/>
                    <a:pt x="48" y="88"/>
                  </a:cubicBezTo>
                  <a:cubicBezTo>
                    <a:pt x="22" y="88"/>
                    <a:pt x="22" y="88"/>
                    <a:pt x="22" y="88"/>
                  </a:cubicBezTo>
                  <a:cubicBezTo>
                    <a:pt x="10" y="88"/>
                    <a:pt x="0" y="98"/>
                    <a:pt x="0" y="110"/>
                  </a:cubicBezTo>
                  <a:cubicBezTo>
                    <a:pt x="0" y="122"/>
                    <a:pt x="10" y="132"/>
                    <a:pt x="22" y="132"/>
                  </a:cubicBezTo>
                  <a:cubicBezTo>
                    <a:pt x="31" y="132"/>
                    <a:pt x="31" y="132"/>
                    <a:pt x="31" y="132"/>
                  </a:cubicBezTo>
                  <a:cubicBezTo>
                    <a:pt x="25" y="150"/>
                    <a:pt x="25" y="150"/>
                    <a:pt x="25" y="150"/>
                  </a:cubicBezTo>
                  <a:cubicBezTo>
                    <a:pt x="20" y="162"/>
                    <a:pt x="16" y="183"/>
                    <a:pt x="16" y="196"/>
                  </a:cubicBezTo>
                  <a:cubicBezTo>
                    <a:pt x="16" y="300"/>
                    <a:pt x="16" y="300"/>
                    <a:pt x="16" y="300"/>
                  </a:cubicBezTo>
                  <a:cubicBezTo>
                    <a:pt x="16" y="315"/>
                    <a:pt x="29" y="328"/>
                    <a:pt x="44" y="328"/>
                  </a:cubicBezTo>
                  <a:cubicBezTo>
                    <a:pt x="59" y="328"/>
                    <a:pt x="72" y="315"/>
                    <a:pt x="72" y="300"/>
                  </a:cubicBezTo>
                  <a:cubicBezTo>
                    <a:pt x="72" y="284"/>
                    <a:pt x="72" y="284"/>
                    <a:pt x="72" y="284"/>
                  </a:cubicBezTo>
                  <a:cubicBezTo>
                    <a:pt x="328" y="284"/>
                    <a:pt x="328" y="284"/>
                    <a:pt x="328" y="284"/>
                  </a:cubicBezTo>
                  <a:cubicBezTo>
                    <a:pt x="328" y="300"/>
                    <a:pt x="328" y="300"/>
                    <a:pt x="328" y="300"/>
                  </a:cubicBezTo>
                  <a:cubicBezTo>
                    <a:pt x="328" y="315"/>
                    <a:pt x="341" y="328"/>
                    <a:pt x="356" y="328"/>
                  </a:cubicBezTo>
                  <a:cubicBezTo>
                    <a:pt x="371" y="328"/>
                    <a:pt x="384" y="315"/>
                    <a:pt x="384" y="300"/>
                  </a:cubicBezTo>
                  <a:cubicBezTo>
                    <a:pt x="384" y="196"/>
                    <a:pt x="384" y="196"/>
                    <a:pt x="384" y="196"/>
                  </a:cubicBezTo>
                  <a:cubicBezTo>
                    <a:pt x="384" y="183"/>
                    <a:pt x="380" y="162"/>
                    <a:pt x="375" y="150"/>
                  </a:cubicBezTo>
                  <a:cubicBezTo>
                    <a:pt x="369" y="132"/>
                    <a:pt x="369" y="132"/>
                    <a:pt x="369" y="132"/>
                  </a:cubicBezTo>
                  <a:cubicBezTo>
                    <a:pt x="378" y="132"/>
                    <a:pt x="378" y="132"/>
                    <a:pt x="378" y="132"/>
                  </a:cubicBezTo>
                  <a:cubicBezTo>
                    <a:pt x="390" y="132"/>
                    <a:pt x="400" y="122"/>
                    <a:pt x="400" y="110"/>
                  </a:cubicBezTo>
                  <a:close/>
                  <a:moveTo>
                    <a:pt x="71" y="116"/>
                  </a:moveTo>
                  <a:cubicBezTo>
                    <a:pt x="93" y="56"/>
                    <a:pt x="93" y="56"/>
                    <a:pt x="93" y="56"/>
                  </a:cubicBezTo>
                  <a:cubicBezTo>
                    <a:pt x="95" y="51"/>
                    <a:pt x="100" y="48"/>
                    <a:pt x="104" y="48"/>
                  </a:cubicBezTo>
                  <a:cubicBezTo>
                    <a:pt x="296" y="48"/>
                    <a:pt x="296" y="48"/>
                    <a:pt x="296" y="48"/>
                  </a:cubicBezTo>
                  <a:cubicBezTo>
                    <a:pt x="300" y="48"/>
                    <a:pt x="305" y="51"/>
                    <a:pt x="307" y="56"/>
                  </a:cubicBezTo>
                  <a:cubicBezTo>
                    <a:pt x="329" y="116"/>
                    <a:pt x="329" y="116"/>
                    <a:pt x="329" y="116"/>
                  </a:cubicBezTo>
                  <a:cubicBezTo>
                    <a:pt x="331" y="121"/>
                    <a:pt x="328" y="124"/>
                    <a:pt x="324" y="124"/>
                  </a:cubicBezTo>
                  <a:cubicBezTo>
                    <a:pt x="76" y="124"/>
                    <a:pt x="76" y="124"/>
                    <a:pt x="76" y="124"/>
                  </a:cubicBezTo>
                  <a:cubicBezTo>
                    <a:pt x="72" y="124"/>
                    <a:pt x="69" y="121"/>
                    <a:pt x="71" y="116"/>
                  </a:cubicBezTo>
                  <a:close/>
                  <a:moveTo>
                    <a:pt x="70" y="216"/>
                  </a:moveTo>
                  <a:cubicBezTo>
                    <a:pt x="58" y="216"/>
                    <a:pt x="48" y="206"/>
                    <a:pt x="48" y="194"/>
                  </a:cubicBezTo>
                  <a:cubicBezTo>
                    <a:pt x="48" y="182"/>
                    <a:pt x="58" y="172"/>
                    <a:pt x="70" y="172"/>
                  </a:cubicBezTo>
                  <a:cubicBezTo>
                    <a:pt x="82" y="172"/>
                    <a:pt x="92" y="182"/>
                    <a:pt x="92" y="194"/>
                  </a:cubicBezTo>
                  <a:cubicBezTo>
                    <a:pt x="92" y="206"/>
                    <a:pt x="82" y="216"/>
                    <a:pt x="70" y="216"/>
                  </a:cubicBezTo>
                  <a:close/>
                  <a:moveTo>
                    <a:pt x="330" y="216"/>
                  </a:moveTo>
                  <a:cubicBezTo>
                    <a:pt x="318" y="216"/>
                    <a:pt x="308" y="206"/>
                    <a:pt x="308" y="194"/>
                  </a:cubicBezTo>
                  <a:cubicBezTo>
                    <a:pt x="308" y="182"/>
                    <a:pt x="318" y="172"/>
                    <a:pt x="330" y="172"/>
                  </a:cubicBezTo>
                  <a:cubicBezTo>
                    <a:pt x="342" y="172"/>
                    <a:pt x="352" y="182"/>
                    <a:pt x="352" y="194"/>
                  </a:cubicBezTo>
                  <a:cubicBezTo>
                    <a:pt x="352" y="206"/>
                    <a:pt x="342" y="216"/>
                    <a:pt x="330" y="216"/>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GB" sz="1350" dirty="0">
                <a:solidFill>
                  <a:prstClr val="black"/>
                </a:solidFill>
                <a:latin typeface="Calibri"/>
              </a:endParaRPr>
            </a:p>
          </p:txBody>
        </p:sp>
      </p:grpSp>
      <p:sp>
        <p:nvSpPr>
          <p:cNvPr id="4" name="TextBox 3">
            <a:extLst>
              <a:ext uri="{FF2B5EF4-FFF2-40B4-BE49-F238E27FC236}">
                <a16:creationId xmlns:a16="http://schemas.microsoft.com/office/drawing/2014/main" id="{74A7A2D3-84B5-D116-38FC-57F2BDDB53D1}"/>
              </a:ext>
            </a:extLst>
          </p:cNvPr>
          <p:cNvSpPr txBox="1"/>
          <p:nvPr/>
        </p:nvSpPr>
        <p:spPr>
          <a:xfrm>
            <a:off x="567510" y="1348377"/>
            <a:ext cx="9973027" cy="4349909"/>
          </a:xfrm>
          <a:prstGeom prst="rect">
            <a:avLst/>
          </a:prstGeom>
          <a:noFill/>
        </p:spPr>
        <p:txBody>
          <a:bodyPr wrap="square" rtlCol="0">
            <a:spAutoFit/>
          </a:bodyPr>
          <a:lstStyle/>
          <a:p>
            <a:pPr lvl="2" defTabSz="365760">
              <a:lnSpc>
                <a:spcPct val="105000"/>
              </a:lnSpc>
            </a:pPr>
            <a:r>
              <a:rPr lang="en-US" sz="2000" dirty="0">
                <a:latin typeface="Calibri" panose="020F0502020204030204" pitchFamily="34" charset="0"/>
              </a:rPr>
              <a:t>Requirement to evidence security posture:</a:t>
            </a:r>
          </a:p>
          <a:p>
            <a:pPr marL="1714500" lvl="3" indent="-342900" defTabSz="365760">
              <a:lnSpc>
                <a:spcPct val="105000"/>
              </a:lnSpc>
              <a:buFont typeface="Arial" panose="020B0604020202020204" pitchFamily="34" charset="0"/>
              <a:buChar char="•"/>
            </a:pPr>
            <a:r>
              <a:rPr lang="en-US" sz="2000" dirty="0">
                <a:latin typeface="Calibri" panose="020F0502020204030204" pitchFamily="34" charset="0"/>
              </a:rPr>
              <a:t>Multifactor Authentication (MFA) in place for all remote, email, backup and domain </a:t>
            </a:r>
            <a:r>
              <a:rPr lang="en-US" sz="2000" dirty="0">
                <a:latin typeface="Calibri" panose="020F0502020204030204" pitchFamily="34" charset="0"/>
                <a:ea typeface="Times New Roman" panose="02020603050405020304" pitchFamily="18" charset="0"/>
              </a:rPr>
              <a:t>admin access; </a:t>
            </a:r>
            <a:endParaRPr lang="en-US" sz="2000" dirty="0">
              <a:latin typeface="Calibri" panose="020F0502020204030204" pitchFamily="34" charset="0"/>
              <a:ea typeface="Calibri" panose="020F0502020204030204" pitchFamily="34" charset="0"/>
            </a:endParaRPr>
          </a:p>
          <a:p>
            <a:pPr marL="1714500" lvl="3" indent="-342900" defTabSz="365760">
              <a:lnSpc>
                <a:spcPct val="105000"/>
              </a:lnSpc>
              <a:buFont typeface="Arial" panose="020B0604020202020204" pitchFamily="34" charset="0"/>
              <a:buChar char="•"/>
            </a:pPr>
            <a:r>
              <a:rPr lang="en-US" sz="2000" dirty="0">
                <a:latin typeface="Calibri" panose="020F0502020204030204" pitchFamily="34" charset="0"/>
                <a:ea typeface="Times New Roman" panose="02020603050405020304" pitchFamily="18" charset="0"/>
              </a:rPr>
              <a:t>email security policies that automatically quarantine incoming email that fail basic security checks (e.g. SPF, DMARC, DKIM);</a:t>
            </a:r>
            <a:endParaRPr lang="en-US" sz="2000" dirty="0">
              <a:latin typeface="Calibri" panose="020F0502020204030204" pitchFamily="34" charset="0"/>
              <a:ea typeface="Calibri" panose="020F0502020204030204" pitchFamily="34" charset="0"/>
            </a:endParaRPr>
          </a:p>
          <a:p>
            <a:pPr marL="1714500" lvl="3" indent="-342900" defTabSz="365760">
              <a:lnSpc>
                <a:spcPct val="105000"/>
              </a:lnSpc>
              <a:buFont typeface="Arial" panose="020B0604020202020204" pitchFamily="34" charset="0"/>
              <a:buChar char="•"/>
            </a:pPr>
            <a:r>
              <a:rPr lang="en-US" sz="2000" dirty="0">
                <a:latin typeface="Calibri" panose="020F0502020204030204" pitchFamily="34" charset="0"/>
                <a:ea typeface="Times New Roman" panose="02020603050405020304" pitchFamily="18" charset="0"/>
              </a:rPr>
              <a:t>a fully deployed Endpoint Detection Response (EDR) tool;</a:t>
            </a:r>
            <a:endParaRPr lang="en-US" sz="2000" dirty="0">
              <a:latin typeface="Calibri" panose="020F0502020204030204" pitchFamily="34" charset="0"/>
              <a:ea typeface="Calibri" panose="020F0502020204030204" pitchFamily="34" charset="0"/>
            </a:endParaRPr>
          </a:p>
          <a:p>
            <a:pPr marL="1714500" lvl="3" indent="-342900" defTabSz="365760">
              <a:lnSpc>
                <a:spcPct val="105000"/>
              </a:lnSpc>
              <a:buFont typeface="Arial" panose="020B0604020202020204" pitchFamily="34" charset="0"/>
              <a:buChar char="•"/>
            </a:pPr>
            <a:r>
              <a:rPr lang="en-US" sz="2000" dirty="0">
                <a:latin typeface="Calibri" panose="020F0502020204030204" pitchFamily="34" charset="0"/>
                <a:ea typeface="Times New Roman" panose="02020603050405020304" pitchFamily="18" charset="0"/>
              </a:rPr>
              <a:t>at least annual employee cyber security awareness training including phishing simulations;</a:t>
            </a:r>
            <a:endParaRPr lang="en-US" sz="2000" dirty="0">
              <a:latin typeface="Calibri" panose="020F0502020204030204" pitchFamily="34" charset="0"/>
              <a:ea typeface="Calibri" panose="020F0502020204030204" pitchFamily="34" charset="0"/>
            </a:endParaRPr>
          </a:p>
          <a:p>
            <a:pPr marL="1714500" lvl="3" indent="-342900" defTabSz="365760">
              <a:lnSpc>
                <a:spcPct val="105000"/>
              </a:lnSpc>
              <a:buFont typeface="Arial" panose="020B0604020202020204" pitchFamily="34" charset="0"/>
              <a:buChar char="•"/>
            </a:pPr>
            <a:r>
              <a:rPr lang="en-US" sz="2000" dirty="0">
                <a:latin typeface="Calibri" panose="020F0502020204030204" pitchFamily="34" charset="0"/>
                <a:ea typeface="Times New Roman" panose="02020603050405020304" pitchFamily="18" charset="0"/>
              </a:rPr>
              <a:t>patching of critical vulnerabilities within 7 days; </a:t>
            </a:r>
            <a:endParaRPr lang="en-US" sz="2000" dirty="0">
              <a:latin typeface="Calibri" panose="020F0502020204030204" pitchFamily="34" charset="0"/>
              <a:ea typeface="Calibri" panose="020F0502020204030204" pitchFamily="34" charset="0"/>
            </a:endParaRPr>
          </a:p>
          <a:p>
            <a:pPr marL="1714500" lvl="3" indent="-342900" defTabSz="365760">
              <a:lnSpc>
                <a:spcPct val="105000"/>
              </a:lnSpc>
              <a:buFont typeface="Arial" panose="020B0604020202020204" pitchFamily="34" charset="0"/>
              <a:buChar char="•"/>
            </a:pPr>
            <a:r>
              <a:rPr lang="en-US" sz="2000" dirty="0">
                <a:latin typeface="Calibri" panose="020F0502020204030204" pitchFamily="34" charset="0"/>
                <a:ea typeface="Times New Roman" panose="02020603050405020304" pitchFamily="18" charset="0"/>
              </a:rPr>
              <a:t>local admin access denied to users and/or use of a local admin password solution (LAPS);</a:t>
            </a:r>
            <a:endParaRPr lang="en-US" sz="2000" dirty="0">
              <a:latin typeface="Calibri" panose="020F0502020204030204" pitchFamily="34" charset="0"/>
              <a:ea typeface="Calibri" panose="020F0502020204030204" pitchFamily="34" charset="0"/>
            </a:endParaRPr>
          </a:p>
          <a:p>
            <a:pPr marL="1714500" lvl="3" indent="-342900" defTabSz="365760">
              <a:lnSpc>
                <a:spcPct val="105000"/>
              </a:lnSpc>
              <a:spcAft>
                <a:spcPts val="800"/>
              </a:spcAft>
              <a:buFont typeface="Arial" panose="020B0604020202020204" pitchFamily="34" charset="0"/>
              <a:buChar char="•"/>
            </a:pPr>
            <a:r>
              <a:rPr lang="en-US" sz="2000" dirty="0">
                <a:latin typeface="Calibri" panose="020F0502020204030204" pitchFamily="34" charset="0"/>
                <a:ea typeface="Times New Roman" panose="02020603050405020304" pitchFamily="18" charset="0"/>
              </a:rPr>
              <a:t>backups encrypted and immutable/offline and tested at least annually.</a:t>
            </a:r>
            <a:endParaRPr lang="en-US" sz="2000" dirty="0">
              <a:latin typeface="Calibri" panose="020F0502020204030204" pitchFamily="34" charset="0"/>
              <a:ea typeface="Calibri" panose="020F0502020204030204" pitchFamily="34" charset="0"/>
            </a:endParaRPr>
          </a:p>
          <a:p>
            <a:pPr marL="285750" indent="-285750" defTabSz="365760">
              <a:buFont typeface="Arial" panose="020B0604020202020204" pitchFamily="34" charset="0"/>
              <a:buChar char="•"/>
            </a:pPr>
            <a:endParaRPr lang="en-US" dirty="0"/>
          </a:p>
        </p:txBody>
      </p:sp>
    </p:spTree>
    <p:extLst>
      <p:ext uri="{BB962C8B-B14F-4D97-AF65-F5344CB8AC3E}">
        <p14:creationId xmlns:p14="http://schemas.microsoft.com/office/powerpoint/2010/main" val="305702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1000" t="34000" r="1000" b="3000"/>
          </a:stretch>
        </a:blipFill>
        <a:effectLst/>
      </p:bgPr>
    </p:bg>
    <p:spTree>
      <p:nvGrpSpPr>
        <p:cNvPr id="1" name="">
          <a:extLst>
            <a:ext uri="{FF2B5EF4-FFF2-40B4-BE49-F238E27FC236}">
              <a16:creationId xmlns:a16="http://schemas.microsoft.com/office/drawing/2014/main" id="{019A7811-9649-87DB-BC92-980CD5FED49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D6001E5-C6D7-4401-1237-F28451FABC3C}"/>
              </a:ext>
            </a:extLst>
          </p:cNvPr>
          <p:cNvPicPr>
            <a:picLocks noChangeAspect="1"/>
          </p:cNvPicPr>
          <p:nvPr/>
        </p:nvPicPr>
        <p:blipFill>
          <a:blip r:embed="rId3"/>
          <a:stretch>
            <a:fillRect/>
          </a:stretch>
        </p:blipFill>
        <p:spPr>
          <a:xfrm>
            <a:off x="1613862" y="1573802"/>
            <a:ext cx="8964276" cy="1933845"/>
          </a:xfrm>
          <a:prstGeom prst="rect">
            <a:avLst/>
          </a:prstGeom>
        </p:spPr>
      </p:pic>
    </p:spTree>
    <p:extLst>
      <p:ext uri="{BB962C8B-B14F-4D97-AF65-F5344CB8AC3E}">
        <p14:creationId xmlns:p14="http://schemas.microsoft.com/office/powerpoint/2010/main" val="4087522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D5560-177F-F780-FC6D-64949382778E}"/>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386916F-51EE-9F21-002D-0C21810FDF56}"/>
              </a:ext>
            </a:extLst>
          </p:cNvPr>
          <p:cNvPicPr>
            <a:picLocks noChangeAspect="1"/>
          </p:cNvPicPr>
          <p:nvPr/>
        </p:nvPicPr>
        <p:blipFill>
          <a:blip r:embed="rId2">
            <a:extLst>
              <a:ext uri="{28A0092B-C50C-407E-A947-70E740481C1C}">
                <a14:useLocalDpi xmlns:a14="http://schemas.microsoft.com/office/drawing/2010/main" val="0"/>
              </a:ext>
            </a:extLst>
          </a:blip>
          <a:srcRect t="15121" b="1335"/>
          <a:stretch>
            <a:fillRect/>
          </a:stretch>
        </p:blipFill>
        <p:spPr>
          <a:xfrm>
            <a:off x="202408" y="173799"/>
            <a:ext cx="4302708" cy="5391938"/>
          </a:xfrm>
          <a:prstGeom prst="rect">
            <a:avLst/>
          </a:prstGeom>
        </p:spPr>
      </p:pic>
      <p:pic>
        <p:nvPicPr>
          <p:cNvPr id="2" name="Picture 1">
            <a:extLst>
              <a:ext uri="{FF2B5EF4-FFF2-40B4-BE49-F238E27FC236}">
                <a16:creationId xmlns:a16="http://schemas.microsoft.com/office/drawing/2014/main" id="{4CFAA69D-47D3-05F8-FF20-E9E20D0128E0}"/>
              </a:ext>
            </a:extLst>
          </p:cNvPr>
          <p:cNvPicPr>
            <a:picLocks noChangeAspect="1"/>
          </p:cNvPicPr>
          <p:nvPr/>
        </p:nvPicPr>
        <p:blipFill>
          <a:blip r:embed="rId3"/>
          <a:srcRect t="7119" b="26888"/>
          <a:stretch>
            <a:fillRect/>
          </a:stretch>
        </p:blipFill>
        <p:spPr>
          <a:xfrm>
            <a:off x="637954" y="4346890"/>
            <a:ext cx="6026888" cy="2073173"/>
          </a:xfrm>
          <a:prstGeom prst="rect">
            <a:avLst/>
          </a:prstGeom>
        </p:spPr>
      </p:pic>
      <p:pic>
        <p:nvPicPr>
          <p:cNvPr id="3" name="Picture 2">
            <a:extLst>
              <a:ext uri="{FF2B5EF4-FFF2-40B4-BE49-F238E27FC236}">
                <a16:creationId xmlns:a16="http://schemas.microsoft.com/office/drawing/2014/main" id="{D61EDD4C-8CA3-4EEE-0684-302EBC02E64E}"/>
              </a:ext>
            </a:extLst>
          </p:cNvPr>
          <p:cNvPicPr>
            <a:picLocks noChangeAspect="1"/>
          </p:cNvPicPr>
          <p:nvPr/>
        </p:nvPicPr>
        <p:blipFill>
          <a:blip r:embed="rId4">
            <a:extLst>
              <a:ext uri="{28A0092B-C50C-407E-A947-70E740481C1C}">
                <a14:useLocalDpi xmlns:a14="http://schemas.microsoft.com/office/drawing/2010/main" val="0"/>
              </a:ext>
            </a:extLst>
          </a:blip>
          <a:srcRect t="17447"/>
          <a:stretch>
            <a:fillRect/>
          </a:stretch>
        </p:blipFill>
        <p:spPr>
          <a:xfrm>
            <a:off x="6868633" y="287743"/>
            <a:ext cx="4827181" cy="6132320"/>
          </a:xfrm>
          <a:prstGeom prst="rect">
            <a:avLst/>
          </a:prstGeom>
        </p:spPr>
      </p:pic>
      <p:sp>
        <p:nvSpPr>
          <p:cNvPr id="5" name="TextBox 4">
            <a:extLst>
              <a:ext uri="{FF2B5EF4-FFF2-40B4-BE49-F238E27FC236}">
                <a16:creationId xmlns:a16="http://schemas.microsoft.com/office/drawing/2014/main" id="{B18F0B26-BD36-0A6E-21AB-B6AE45B4D84C}"/>
              </a:ext>
            </a:extLst>
          </p:cNvPr>
          <p:cNvSpPr txBox="1"/>
          <p:nvPr/>
        </p:nvSpPr>
        <p:spPr>
          <a:xfrm>
            <a:off x="4669921" y="1952463"/>
            <a:ext cx="1830116" cy="646331"/>
          </a:xfrm>
          <a:prstGeom prst="rect">
            <a:avLst/>
          </a:prstGeom>
          <a:solidFill>
            <a:schemeClr val="tx1"/>
          </a:solidFill>
        </p:spPr>
        <p:txBody>
          <a:bodyPr wrap="square" rtlCol="0">
            <a:spAutoFit/>
          </a:bodyPr>
          <a:lstStyle/>
          <a:p>
            <a:r>
              <a:rPr lang="en-US" b="1" dirty="0">
                <a:solidFill>
                  <a:schemeClr val="bg1"/>
                </a:solidFill>
              </a:rPr>
              <a:t>Enterprise Risk Management</a:t>
            </a:r>
          </a:p>
        </p:txBody>
      </p:sp>
    </p:spTree>
    <p:extLst>
      <p:ext uri="{BB962C8B-B14F-4D97-AF65-F5344CB8AC3E}">
        <p14:creationId xmlns:p14="http://schemas.microsoft.com/office/powerpoint/2010/main" val="323103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B15E6-9C33-832C-EEAB-F254CAF9C1F5}"/>
            </a:ext>
          </a:extLst>
        </p:cNvPr>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FDE65D7-9EE8-9435-30EB-7BB47DEE8703}"/>
              </a:ext>
            </a:extLst>
          </p:cNvPr>
          <p:cNvGraphicFramePr>
            <a:graphicFrameLocks noChangeAspect="1"/>
          </p:cNvGraphicFramePr>
          <p:nvPr>
            <p:custDataLst>
              <p:tags r:id="rId1"/>
            </p:custDataLst>
          </p:nvPr>
        </p:nvGraphicFramePr>
        <p:xfrm>
          <a:off x="2668192" y="858442"/>
          <a:ext cx="1191" cy="1191"/>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3" name="Object 2" hidden="1">
                        <a:extLst>
                          <a:ext uri="{FF2B5EF4-FFF2-40B4-BE49-F238E27FC236}">
                            <a16:creationId xmlns:a16="http://schemas.microsoft.com/office/drawing/2014/main" id="{6FDE65D7-9EE8-9435-30EB-7BB47DEE8703}"/>
                          </a:ext>
                        </a:extLst>
                      </p:cNvPr>
                      <p:cNvPicPr/>
                      <p:nvPr/>
                    </p:nvPicPr>
                    <p:blipFill>
                      <a:blip r:embed="rId5"/>
                      <a:stretch>
                        <a:fillRect/>
                      </a:stretch>
                    </p:blipFill>
                    <p:spPr>
                      <a:xfrm>
                        <a:off x="2668192" y="858442"/>
                        <a:ext cx="1191" cy="1191"/>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03650C0A-A0B3-C5AF-CCEA-498EF98C7DF1}"/>
              </a:ext>
            </a:extLst>
          </p:cNvPr>
          <p:cNvSpPr>
            <a:spLocks noGrp="1"/>
          </p:cNvSpPr>
          <p:nvPr>
            <p:ph type="sldNum" sz="quarter" idx="12"/>
          </p:nvPr>
        </p:nvSpPr>
        <p:spPr>
          <a:xfrm>
            <a:off x="5067299" y="6257274"/>
            <a:ext cx="2057400" cy="185435"/>
          </a:xfrm>
        </p:spPr>
        <p:txBody>
          <a:bodyPr vert="horz" lIns="68580" tIns="0" rIns="68580" bIns="0" rtlCol="0" anchor="ctr">
            <a:noAutofit/>
          </a:bodyPr>
          <a:lstStyle/>
          <a:p>
            <a:pPr defTabSz="685800">
              <a:defRPr/>
            </a:pPr>
            <a:fld id="{856525B1-14D3-4043-96C3-3E66F944D188}" type="slidenum">
              <a:rPr lang="en-US" sz="600">
                <a:solidFill>
                  <a:srgbClr val="7F7F7F"/>
                </a:solidFill>
                <a:latin typeface="Calibri" panose="020F0502020204030204" pitchFamily="34" charset="0"/>
              </a:rPr>
              <a:pPr defTabSz="685800">
                <a:defRPr/>
              </a:pPr>
              <a:t>2</a:t>
            </a:fld>
            <a:endParaRPr lang="en-US" sz="600" dirty="0">
              <a:solidFill>
                <a:srgbClr val="7F7F7F"/>
              </a:solidFill>
              <a:latin typeface="Calibri" panose="020F0502020204030204" pitchFamily="34" charset="0"/>
            </a:endParaRPr>
          </a:p>
        </p:txBody>
      </p:sp>
      <p:grpSp>
        <p:nvGrpSpPr>
          <p:cNvPr id="9" name="Group 8">
            <a:extLst>
              <a:ext uri="{FF2B5EF4-FFF2-40B4-BE49-F238E27FC236}">
                <a16:creationId xmlns:a16="http://schemas.microsoft.com/office/drawing/2014/main" id="{C03633C0-A854-8AB9-745D-996CD5FE392F}"/>
              </a:ext>
            </a:extLst>
          </p:cNvPr>
          <p:cNvGrpSpPr/>
          <p:nvPr/>
        </p:nvGrpSpPr>
        <p:grpSpPr>
          <a:xfrm>
            <a:off x="784652" y="253911"/>
            <a:ext cx="8565295" cy="460322"/>
            <a:chOff x="448663" y="500092"/>
            <a:chExt cx="11420393" cy="613762"/>
          </a:xfrm>
        </p:grpSpPr>
        <p:sp>
          <p:nvSpPr>
            <p:cNvPr id="11" name="Title 5">
              <a:extLst>
                <a:ext uri="{FF2B5EF4-FFF2-40B4-BE49-F238E27FC236}">
                  <a16:creationId xmlns:a16="http://schemas.microsoft.com/office/drawing/2014/main" id="{023CC363-334F-4686-2775-4AA5D8A15BA9}"/>
                </a:ext>
              </a:extLst>
            </p:cNvPr>
            <p:cNvSpPr txBox="1">
              <a:spLocks/>
            </p:cNvSpPr>
            <p:nvPr/>
          </p:nvSpPr>
          <p:spPr>
            <a:xfrm>
              <a:off x="448663" y="500092"/>
              <a:ext cx="11420393" cy="492442"/>
            </a:xfrm>
            <a:prstGeom prst="rect">
              <a:avLst/>
            </a:prstGeom>
          </p:spPr>
          <p:txBody>
            <a:bodyPr wrap="square" lIns="0" anchor="b">
              <a:spAutoFit/>
            </a:bodyPr>
            <a:lstStyle>
              <a:lvl1pPr algn="l" defTabSz="685800" rtl="0" eaLnBrk="1" latinLnBrk="0" hangingPunct="1">
                <a:lnSpc>
                  <a:spcPct val="90000"/>
                </a:lnSpc>
                <a:spcBef>
                  <a:spcPct val="0"/>
                </a:spcBef>
                <a:buNone/>
                <a:defRPr sz="2400" b="1" kern="1200">
                  <a:solidFill>
                    <a:schemeClr val="tx2"/>
                  </a:solidFill>
                  <a:latin typeface="Century Gothic" panose="020B0502020202020204" pitchFamily="34" charset="0"/>
                  <a:ea typeface="+mj-ea"/>
                  <a:cs typeface="+mj-cs"/>
                </a:defRPr>
              </a:lvl1pPr>
            </a:lstStyle>
            <a:p>
              <a:pPr lvl="0">
                <a:defRPr/>
              </a:pPr>
              <a:r>
                <a:rPr lang="en-US" sz="2000" dirty="0">
                  <a:solidFill>
                    <a:srgbClr val="002E42"/>
                  </a:solidFill>
                </a:rPr>
                <a:t>Major U.S Losses in 2025</a:t>
              </a:r>
            </a:p>
          </p:txBody>
        </p:sp>
        <p:cxnSp>
          <p:nvCxnSpPr>
            <p:cNvPr id="14" name="Straight Connector 13">
              <a:extLst>
                <a:ext uri="{FF2B5EF4-FFF2-40B4-BE49-F238E27FC236}">
                  <a16:creationId xmlns:a16="http://schemas.microsoft.com/office/drawing/2014/main" id="{760843DE-143D-19CD-31C7-E21E9D8B8CBD}"/>
                </a:ext>
              </a:extLst>
            </p:cNvPr>
            <p:cNvCxnSpPr>
              <a:cxnSpLocks/>
            </p:cNvCxnSpPr>
            <p:nvPr/>
          </p:nvCxnSpPr>
          <p:spPr>
            <a:xfrm>
              <a:off x="448663" y="1113854"/>
              <a:ext cx="3550181" cy="0"/>
            </a:xfrm>
            <a:prstGeom prst="line">
              <a:avLst/>
            </a:prstGeom>
            <a:ln w="76200">
              <a:solidFill>
                <a:schemeClr val="accent1"/>
              </a:solidFill>
              <a:headEnd type="none" w="sm" len="sm"/>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86174A42-A0A0-2268-0736-E43E1AD77DBA}"/>
              </a:ext>
            </a:extLst>
          </p:cNvPr>
          <p:cNvSpPr txBox="1"/>
          <p:nvPr/>
        </p:nvSpPr>
        <p:spPr>
          <a:xfrm>
            <a:off x="9172806" y="1526098"/>
            <a:ext cx="2413454" cy="4339650"/>
          </a:xfrm>
          <a:prstGeom prst="rect">
            <a:avLst/>
          </a:prstGeom>
          <a:noFill/>
        </p:spPr>
        <p:txBody>
          <a:bodyPr wrap="square">
            <a:spAutoFit/>
          </a:bodyPr>
          <a:lstStyle/>
          <a:p>
            <a:pPr marL="128588" indent="-128588" defTabSz="685800">
              <a:buFont typeface="Arial" panose="020B0604020202020204" pitchFamily="34" charset="0"/>
              <a:buChar char="•"/>
              <a:defRPr/>
            </a:pPr>
            <a:r>
              <a:rPr lang="en-US" sz="1200" dirty="0">
                <a:solidFill>
                  <a:prstClr val="black"/>
                </a:solidFill>
                <a:latin typeface="Calibri"/>
              </a:rPr>
              <a:t>Quantity of U.S. Billion-Dollar Weather &amp; Climate Disasters (2020 - 2025):</a:t>
            </a:r>
          </a:p>
          <a:p>
            <a:pPr marL="471488" lvl="1" indent="-128588">
              <a:buFont typeface="Arial" panose="020B0604020202020204" pitchFamily="34" charset="0"/>
              <a:buChar char="•"/>
              <a:defRPr/>
            </a:pPr>
            <a:r>
              <a:rPr lang="en-US" sz="1200" b="1" u="sng" dirty="0">
                <a:solidFill>
                  <a:prstClr val="black"/>
                </a:solidFill>
                <a:latin typeface="Calibri"/>
              </a:rPr>
              <a:t>2025</a:t>
            </a:r>
            <a:r>
              <a:rPr lang="en-US" sz="1200" dirty="0">
                <a:solidFill>
                  <a:prstClr val="black"/>
                </a:solidFill>
                <a:latin typeface="Calibri"/>
              </a:rPr>
              <a:t> - 23 </a:t>
            </a:r>
          </a:p>
          <a:p>
            <a:pPr marL="471488" lvl="1" indent="-128588">
              <a:buFont typeface="Arial" panose="020B0604020202020204" pitchFamily="34" charset="0"/>
              <a:buChar char="•"/>
              <a:defRPr/>
            </a:pPr>
            <a:r>
              <a:rPr lang="en-US" sz="1200" b="1" u="sng" dirty="0">
                <a:solidFill>
                  <a:prstClr val="black"/>
                </a:solidFill>
                <a:latin typeface="Calibri"/>
              </a:rPr>
              <a:t>2024</a:t>
            </a:r>
            <a:r>
              <a:rPr lang="en-US" sz="1200" dirty="0">
                <a:solidFill>
                  <a:prstClr val="black"/>
                </a:solidFill>
                <a:latin typeface="Calibri"/>
              </a:rPr>
              <a:t> - 27</a:t>
            </a:r>
          </a:p>
          <a:p>
            <a:pPr marL="471488" lvl="1" indent="-128588">
              <a:buFont typeface="Arial" panose="020B0604020202020204" pitchFamily="34" charset="0"/>
              <a:buChar char="•"/>
              <a:defRPr/>
            </a:pPr>
            <a:r>
              <a:rPr lang="en-US" sz="1200" b="1" u="sng" dirty="0">
                <a:solidFill>
                  <a:prstClr val="black"/>
                </a:solidFill>
                <a:latin typeface="Calibri"/>
              </a:rPr>
              <a:t>2023</a:t>
            </a:r>
            <a:r>
              <a:rPr lang="en-US" sz="1200" dirty="0">
                <a:solidFill>
                  <a:prstClr val="black"/>
                </a:solidFill>
                <a:latin typeface="Calibri"/>
              </a:rPr>
              <a:t> - 28</a:t>
            </a:r>
          </a:p>
          <a:p>
            <a:pPr marL="471488" lvl="1" indent="-128588">
              <a:buFont typeface="Arial" panose="020B0604020202020204" pitchFamily="34" charset="0"/>
              <a:buChar char="•"/>
              <a:defRPr/>
            </a:pPr>
            <a:r>
              <a:rPr lang="en-US" sz="1200" b="1" u="sng" dirty="0">
                <a:solidFill>
                  <a:prstClr val="black"/>
                </a:solidFill>
                <a:latin typeface="Calibri"/>
              </a:rPr>
              <a:t>2022 </a:t>
            </a:r>
            <a:r>
              <a:rPr lang="en-US" sz="1200" dirty="0">
                <a:solidFill>
                  <a:prstClr val="black"/>
                </a:solidFill>
                <a:latin typeface="Calibri"/>
              </a:rPr>
              <a:t>- 18</a:t>
            </a:r>
          </a:p>
          <a:p>
            <a:pPr marL="471488" lvl="1" indent="-128588">
              <a:buFont typeface="Arial" panose="020B0604020202020204" pitchFamily="34" charset="0"/>
              <a:buChar char="•"/>
              <a:defRPr/>
            </a:pPr>
            <a:r>
              <a:rPr lang="en-US" sz="1200" b="1" u="sng" dirty="0">
                <a:solidFill>
                  <a:prstClr val="black"/>
                </a:solidFill>
                <a:latin typeface="Calibri"/>
              </a:rPr>
              <a:t>2021</a:t>
            </a:r>
            <a:r>
              <a:rPr lang="en-US" sz="1200" dirty="0">
                <a:solidFill>
                  <a:prstClr val="black"/>
                </a:solidFill>
                <a:latin typeface="Calibri"/>
              </a:rPr>
              <a:t> - 20</a:t>
            </a:r>
          </a:p>
          <a:p>
            <a:pPr marL="471488" lvl="1" indent="-128588">
              <a:buFont typeface="Arial" panose="020B0604020202020204" pitchFamily="34" charset="0"/>
              <a:buChar char="•"/>
              <a:defRPr/>
            </a:pPr>
            <a:r>
              <a:rPr lang="en-US" sz="1200" b="1" u="sng" dirty="0">
                <a:solidFill>
                  <a:prstClr val="black"/>
                </a:solidFill>
                <a:latin typeface="Calibri"/>
              </a:rPr>
              <a:t>2020</a:t>
            </a:r>
            <a:r>
              <a:rPr lang="en-US" sz="1200" dirty="0">
                <a:solidFill>
                  <a:prstClr val="black"/>
                </a:solidFill>
                <a:latin typeface="Calibri"/>
              </a:rPr>
              <a:t> - 22</a:t>
            </a:r>
          </a:p>
          <a:p>
            <a:pPr marL="128588" indent="-128588" defTabSz="685800">
              <a:buFont typeface="Arial" panose="020B0604020202020204" pitchFamily="34" charset="0"/>
              <a:buChar char="•"/>
              <a:defRPr/>
            </a:pPr>
            <a:r>
              <a:rPr lang="en-US" sz="1200" b="1" u="sng" dirty="0">
                <a:solidFill>
                  <a:srgbClr val="47C5CA"/>
                </a:solidFill>
                <a:latin typeface="Calibri"/>
              </a:rPr>
              <a:t>Average # of US Billion-Dollar Weather &amp; Climate Disasters from 1980-2025 </a:t>
            </a:r>
            <a:r>
              <a:rPr lang="en-US" sz="1200" dirty="0">
                <a:solidFill>
                  <a:prstClr val="black"/>
                </a:solidFill>
                <a:latin typeface="Calibri"/>
              </a:rPr>
              <a:t>– 9 events</a:t>
            </a:r>
          </a:p>
          <a:p>
            <a:pPr marL="128588" indent="-128588" defTabSz="685800">
              <a:buFont typeface="Arial" panose="020B0604020202020204" pitchFamily="34" charset="0"/>
              <a:buChar char="•"/>
              <a:defRPr/>
            </a:pPr>
            <a:endParaRPr lang="en-US" sz="1200" dirty="0">
              <a:solidFill>
                <a:prstClr val="black"/>
              </a:solidFill>
              <a:latin typeface="Calibri"/>
            </a:endParaRPr>
          </a:p>
          <a:p>
            <a:pPr marL="128588" indent="-128588" defTabSz="685800">
              <a:buFont typeface="Arial" panose="020B0604020202020204" pitchFamily="34" charset="0"/>
              <a:buChar char="•"/>
              <a:defRPr/>
            </a:pPr>
            <a:r>
              <a:rPr lang="en-US" sz="1200" dirty="0">
                <a:solidFill>
                  <a:prstClr val="black"/>
                </a:solidFill>
                <a:latin typeface="Calibri"/>
              </a:rPr>
              <a:t>Types &amp; Quantity of U.S. Billion-Dollar Weather &amp; Climate Disasters in 2025:</a:t>
            </a:r>
          </a:p>
          <a:p>
            <a:pPr marL="471488" lvl="1" indent="-128588">
              <a:buFont typeface="Arial" panose="020B0604020202020204" pitchFamily="34" charset="0"/>
              <a:buChar char="•"/>
              <a:defRPr/>
            </a:pPr>
            <a:r>
              <a:rPr lang="en-US" sz="1200" u="sng" dirty="0">
                <a:solidFill>
                  <a:prstClr val="black"/>
                </a:solidFill>
                <a:latin typeface="Calibri"/>
              </a:rPr>
              <a:t>Severe Storm</a:t>
            </a:r>
            <a:r>
              <a:rPr lang="en-US" sz="1200" dirty="0">
                <a:solidFill>
                  <a:prstClr val="black"/>
                </a:solidFill>
                <a:latin typeface="Calibri"/>
              </a:rPr>
              <a:t> - 10</a:t>
            </a:r>
          </a:p>
          <a:p>
            <a:pPr marL="471488" lvl="1" indent="-128588">
              <a:buFont typeface="Arial" panose="020B0604020202020204" pitchFamily="34" charset="0"/>
              <a:buChar char="•"/>
              <a:defRPr/>
            </a:pPr>
            <a:r>
              <a:rPr lang="en-US" sz="1200" u="sng" dirty="0">
                <a:solidFill>
                  <a:prstClr val="black"/>
                </a:solidFill>
                <a:latin typeface="Calibri"/>
              </a:rPr>
              <a:t>Tornado Outbreak</a:t>
            </a:r>
            <a:r>
              <a:rPr lang="en-US" sz="1200" dirty="0">
                <a:solidFill>
                  <a:prstClr val="black"/>
                </a:solidFill>
                <a:latin typeface="Calibri"/>
              </a:rPr>
              <a:t> - 6</a:t>
            </a:r>
          </a:p>
          <a:p>
            <a:pPr marL="471488" lvl="1" indent="-128588">
              <a:buFont typeface="Arial" panose="020B0604020202020204" pitchFamily="34" charset="0"/>
              <a:buChar char="•"/>
              <a:defRPr/>
            </a:pPr>
            <a:r>
              <a:rPr lang="en-US" sz="1200" u="sng" dirty="0">
                <a:solidFill>
                  <a:prstClr val="black"/>
                </a:solidFill>
                <a:latin typeface="Calibri"/>
              </a:rPr>
              <a:t>Hailstorm</a:t>
            </a:r>
            <a:r>
              <a:rPr lang="en-US" sz="1200" dirty="0">
                <a:solidFill>
                  <a:prstClr val="black"/>
                </a:solidFill>
                <a:latin typeface="Calibri"/>
              </a:rPr>
              <a:t> - 5</a:t>
            </a:r>
          </a:p>
          <a:p>
            <a:pPr marL="471488" lvl="1" indent="-128588">
              <a:buFont typeface="Arial" panose="020B0604020202020204" pitchFamily="34" charset="0"/>
              <a:buChar char="•"/>
              <a:defRPr/>
            </a:pPr>
            <a:r>
              <a:rPr lang="en-US" sz="1200" u="sng" dirty="0">
                <a:solidFill>
                  <a:prstClr val="black"/>
                </a:solidFill>
                <a:latin typeface="Calibri"/>
              </a:rPr>
              <a:t>Wildfire</a:t>
            </a:r>
            <a:r>
              <a:rPr lang="en-US" sz="1200" dirty="0">
                <a:solidFill>
                  <a:prstClr val="black"/>
                </a:solidFill>
                <a:latin typeface="Calibri"/>
              </a:rPr>
              <a:t> - 1</a:t>
            </a:r>
          </a:p>
          <a:p>
            <a:pPr marL="471488" lvl="1" indent="-128588">
              <a:buFont typeface="Arial" panose="020B0604020202020204" pitchFamily="34" charset="0"/>
              <a:buChar char="•"/>
              <a:defRPr/>
            </a:pPr>
            <a:r>
              <a:rPr lang="en-US" sz="1200" u="sng" dirty="0">
                <a:solidFill>
                  <a:prstClr val="black"/>
                </a:solidFill>
                <a:latin typeface="Calibri"/>
              </a:rPr>
              <a:t>Drought</a:t>
            </a:r>
            <a:r>
              <a:rPr lang="en-US" sz="1200" dirty="0">
                <a:solidFill>
                  <a:prstClr val="black"/>
                </a:solidFill>
                <a:latin typeface="Calibri"/>
              </a:rPr>
              <a:t> - 1</a:t>
            </a:r>
          </a:p>
          <a:p>
            <a:pPr marL="471488" lvl="1" indent="-128588">
              <a:buFont typeface="Arial" panose="020B0604020202020204" pitchFamily="34" charset="0"/>
              <a:buChar char="•"/>
              <a:defRPr/>
            </a:pPr>
            <a:r>
              <a:rPr lang="en-US" sz="1200" b="1" u="sng" dirty="0">
                <a:solidFill>
                  <a:srgbClr val="47C5CA"/>
                </a:solidFill>
                <a:latin typeface="Calibri"/>
              </a:rPr>
              <a:t>Total</a:t>
            </a:r>
            <a:r>
              <a:rPr lang="en-US" sz="1200" b="1" dirty="0">
                <a:solidFill>
                  <a:srgbClr val="47C5CA"/>
                </a:solidFill>
                <a:latin typeface="Calibri"/>
              </a:rPr>
              <a:t> - 23 </a:t>
            </a:r>
          </a:p>
          <a:p>
            <a:pPr marL="128588" indent="-128588" defTabSz="685800">
              <a:buFont typeface="Arial" panose="020B0604020202020204" pitchFamily="34" charset="0"/>
              <a:buChar char="•"/>
              <a:defRPr/>
            </a:pPr>
            <a:endParaRPr lang="en-US" sz="1200" dirty="0">
              <a:solidFill>
                <a:prstClr val="black"/>
              </a:solidFill>
              <a:highlight>
                <a:srgbClr val="FFFF00"/>
              </a:highlight>
              <a:latin typeface="Calibri"/>
            </a:endParaRPr>
          </a:p>
        </p:txBody>
      </p:sp>
      <p:sp>
        <p:nvSpPr>
          <p:cNvPr id="12" name="Footer Placeholder 37">
            <a:extLst>
              <a:ext uri="{FF2B5EF4-FFF2-40B4-BE49-F238E27FC236}">
                <a16:creationId xmlns:a16="http://schemas.microsoft.com/office/drawing/2014/main" id="{A5B51EF4-792E-60B2-A289-90E1F456C054}"/>
              </a:ext>
            </a:extLst>
          </p:cNvPr>
          <p:cNvSpPr txBox="1">
            <a:spLocks/>
          </p:cNvSpPr>
          <p:nvPr/>
        </p:nvSpPr>
        <p:spPr>
          <a:xfrm>
            <a:off x="918667" y="6114777"/>
            <a:ext cx="6477959" cy="184666"/>
          </a:xfrm>
          <a:prstGeom prst="rect">
            <a:avLst/>
          </a:prstGeom>
        </p:spPr>
        <p:txBody>
          <a:bodyPr wrap="square" lIns="0" tIns="0" rIns="0" bIns="0">
            <a:spAutoFit/>
          </a:bodyPr>
          <a:lstStyle>
            <a:defPPr>
              <a:defRPr lang="en-US"/>
            </a:defPPr>
            <a:lvl1pPr marL="0" algn="l" defTabSz="914400" rtl="0" eaLnBrk="1" latinLnBrk="0" hangingPunct="1">
              <a:defRPr lang="en-US" sz="800" kern="1200">
                <a:solidFill>
                  <a:schemeClr val="tx1">
                    <a:lumMod val="50000"/>
                    <a:lumOff val="50000"/>
                  </a:schemeClr>
                </a:solidFill>
                <a:latin typeface="+mn-lt"/>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US" sz="600" dirty="0">
                <a:solidFill>
                  <a:prstClr val="black">
                    <a:lumMod val="50000"/>
                    <a:lumOff val="50000"/>
                  </a:prstClr>
                </a:solidFill>
                <a:latin typeface="Calibri"/>
              </a:rPr>
              <a:t>Source: Climate Central </a:t>
            </a:r>
          </a:p>
          <a:p>
            <a:pPr defTabSz="685800">
              <a:defRPr/>
            </a:pPr>
            <a:r>
              <a:rPr lang="en-US" sz="600" dirty="0">
                <a:solidFill>
                  <a:prstClr val="black">
                    <a:lumMod val="50000"/>
                    <a:lumOff val="50000"/>
                  </a:prstClr>
                </a:solidFill>
                <a:latin typeface="Calibri"/>
                <a:hlinkClick r:id="rId6"/>
              </a:rPr>
              <a:t>https://www.climatecentral.org/climate-services/billion-dollar-disasters</a:t>
            </a:r>
            <a:r>
              <a:rPr lang="en-US" sz="600" dirty="0">
                <a:solidFill>
                  <a:prstClr val="black">
                    <a:lumMod val="50000"/>
                    <a:lumOff val="50000"/>
                  </a:prstClr>
                </a:solidFill>
                <a:latin typeface="Calibri"/>
              </a:rPr>
              <a:t>   </a:t>
            </a:r>
          </a:p>
        </p:txBody>
      </p:sp>
      <p:pic>
        <p:nvPicPr>
          <p:cNvPr id="1026" name="Picture 2">
            <a:extLst>
              <a:ext uri="{FF2B5EF4-FFF2-40B4-BE49-F238E27FC236}">
                <a16:creationId xmlns:a16="http://schemas.microsoft.com/office/drawing/2014/main" id="{FA0D4009-9197-04ED-F736-C629E231B70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1147" y="834942"/>
            <a:ext cx="8737015" cy="5136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65">
            <a:extLst>
              <a:ext uri="{FF2B5EF4-FFF2-40B4-BE49-F238E27FC236}">
                <a16:creationId xmlns:a16="http://schemas.microsoft.com/office/drawing/2014/main" id="{90A0261A-A53F-D16C-8E63-4E811A0670E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697642" y="857250"/>
            <a:ext cx="970359"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119BA7AE-083C-104A-8614-12E140BEA322}"/>
              </a:ext>
            </a:extLst>
          </p:cNvPr>
          <p:cNvPicPr>
            <a:picLocks noChangeAspect="1"/>
          </p:cNvPicPr>
          <p:nvPr/>
        </p:nvPicPr>
        <p:blipFill>
          <a:blip r:embed="rId9"/>
          <a:stretch>
            <a:fillRect/>
          </a:stretch>
        </p:blipFill>
        <p:spPr>
          <a:xfrm>
            <a:off x="11173968" y="6207110"/>
            <a:ext cx="730288" cy="285765"/>
          </a:xfrm>
          <a:prstGeom prst="rect">
            <a:avLst/>
          </a:prstGeom>
        </p:spPr>
      </p:pic>
    </p:spTree>
    <p:extLst>
      <p:ext uri="{BB962C8B-B14F-4D97-AF65-F5344CB8AC3E}">
        <p14:creationId xmlns:p14="http://schemas.microsoft.com/office/powerpoint/2010/main" val="369664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1000" t="34000" r="1000" b="3000"/>
          </a:stretch>
        </a:blipFill>
        <a:effectLst/>
      </p:bgPr>
    </p:bg>
    <p:spTree>
      <p:nvGrpSpPr>
        <p:cNvPr id="1" name="">
          <a:extLst>
            <a:ext uri="{FF2B5EF4-FFF2-40B4-BE49-F238E27FC236}">
              <a16:creationId xmlns:a16="http://schemas.microsoft.com/office/drawing/2014/main" id="{25214265-46A2-A9E5-77FB-82FCFFEC37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3AAB45-72B4-6CC3-237E-8BE91FB78310}"/>
              </a:ext>
            </a:extLst>
          </p:cNvPr>
          <p:cNvSpPr>
            <a:spLocks noGrp="1"/>
          </p:cNvSpPr>
          <p:nvPr>
            <p:ph type="ctrTitle"/>
          </p:nvPr>
        </p:nvSpPr>
        <p:spPr/>
        <p:txBody>
          <a:bodyPr>
            <a:normAutofit/>
          </a:bodyPr>
          <a:lstStyle/>
          <a:p>
            <a:r>
              <a:rPr lang="en-US" dirty="0">
                <a:solidFill>
                  <a:srgbClr val="282525"/>
                </a:solidFill>
                <a:latin typeface="Open Sans" panose="020B0606030504020204" pitchFamily="34" charset="0"/>
              </a:rPr>
              <a:t>Questions?</a:t>
            </a:r>
            <a:endParaRPr lang="en-US" dirty="0"/>
          </a:p>
        </p:txBody>
      </p:sp>
    </p:spTree>
    <p:extLst>
      <p:ext uri="{BB962C8B-B14F-4D97-AF65-F5344CB8AC3E}">
        <p14:creationId xmlns:p14="http://schemas.microsoft.com/office/powerpoint/2010/main" val="3827011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30F87C-3AD1-E851-9D01-4CC616A42071}"/>
              </a:ext>
            </a:extLst>
          </p:cNvPr>
          <p:cNvPicPr>
            <a:picLocks noChangeAspect="1"/>
          </p:cNvPicPr>
          <p:nvPr/>
        </p:nvPicPr>
        <p:blipFill>
          <a:blip r:embed="rId2"/>
          <a:stretch>
            <a:fillRect/>
          </a:stretch>
        </p:blipFill>
        <p:spPr>
          <a:xfrm rot="812089">
            <a:off x="10360835" y="294416"/>
            <a:ext cx="1692534" cy="638760"/>
          </a:xfrm>
          <a:prstGeom prst="rect">
            <a:avLst/>
          </a:prstGeom>
        </p:spPr>
      </p:pic>
      <p:sp>
        <p:nvSpPr>
          <p:cNvPr id="25" name="Title 24">
            <a:extLst>
              <a:ext uri="{FF2B5EF4-FFF2-40B4-BE49-F238E27FC236}">
                <a16:creationId xmlns:a16="http://schemas.microsoft.com/office/drawing/2014/main" id="{37364E71-28EC-2F9A-FC61-D0A8D58DCD33}"/>
              </a:ext>
            </a:extLst>
          </p:cNvPr>
          <p:cNvSpPr>
            <a:spLocks noGrp="1"/>
          </p:cNvSpPr>
          <p:nvPr>
            <p:ph type="title"/>
          </p:nvPr>
        </p:nvSpPr>
        <p:spPr/>
        <p:txBody>
          <a:bodyPr/>
          <a:lstStyle/>
          <a:p>
            <a:r>
              <a:rPr lang="en-US" dirty="0"/>
              <a:t>Property</a:t>
            </a:r>
          </a:p>
        </p:txBody>
      </p:sp>
      <p:sp>
        <p:nvSpPr>
          <p:cNvPr id="29" name="Freeform 14">
            <a:extLst>
              <a:ext uri="{FF2B5EF4-FFF2-40B4-BE49-F238E27FC236}">
                <a16:creationId xmlns:a16="http://schemas.microsoft.com/office/drawing/2014/main" id="{47BBF2E8-93BB-8AC1-09C6-689EDC22C6E8}"/>
              </a:ext>
            </a:extLst>
          </p:cNvPr>
          <p:cNvSpPr>
            <a:spLocks/>
          </p:cNvSpPr>
          <p:nvPr/>
        </p:nvSpPr>
        <p:spPr bwMode="auto">
          <a:xfrm rot="16200000" flipV="1">
            <a:off x="921330" y="1670814"/>
            <a:ext cx="261887" cy="291409"/>
          </a:xfrm>
          <a:custGeom>
            <a:avLst/>
            <a:gdLst>
              <a:gd name="T0" fmla="*/ 0 w 797"/>
              <a:gd name="T1" fmla="*/ 500 h 800"/>
              <a:gd name="T2" fmla="*/ 0 w 797"/>
              <a:gd name="T3" fmla="*/ 300 h 800"/>
              <a:gd name="T4" fmla="*/ 417 w 797"/>
              <a:gd name="T5" fmla="*/ 300 h 800"/>
              <a:gd name="T6" fmla="*/ 270 w 797"/>
              <a:gd name="T7" fmla="*/ 153 h 800"/>
              <a:gd name="T8" fmla="*/ 270 w 797"/>
              <a:gd name="T9" fmla="*/ 130 h 800"/>
              <a:gd name="T10" fmla="*/ 400 w 797"/>
              <a:gd name="T11" fmla="*/ 0 h 800"/>
              <a:gd name="T12" fmla="*/ 404 w 797"/>
              <a:gd name="T13" fmla="*/ 0 h 800"/>
              <a:gd name="T14" fmla="*/ 417 w 797"/>
              <a:gd name="T15" fmla="*/ 16 h 800"/>
              <a:gd name="T16" fmla="*/ 785 w 797"/>
              <a:gd name="T17" fmla="*/ 385 h 800"/>
              <a:gd name="T18" fmla="*/ 785 w 797"/>
              <a:gd name="T19" fmla="*/ 415 h 800"/>
              <a:gd name="T20" fmla="*/ 417 w 797"/>
              <a:gd name="T21" fmla="*/ 783 h 800"/>
              <a:gd name="T22" fmla="*/ 404 w 797"/>
              <a:gd name="T23" fmla="*/ 800 h 800"/>
              <a:gd name="T24" fmla="*/ 400 w 797"/>
              <a:gd name="T25" fmla="*/ 800 h 800"/>
              <a:gd name="T26" fmla="*/ 270 w 797"/>
              <a:gd name="T27" fmla="*/ 670 h 800"/>
              <a:gd name="T28" fmla="*/ 269 w 797"/>
              <a:gd name="T29" fmla="*/ 646 h 800"/>
              <a:gd name="T30" fmla="*/ 401 w 797"/>
              <a:gd name="T31" fmla="*/ 515 h 800"/>
              <a:gd name="T32" fmla="*/ 411 w 797"/>
              <a:gd name="T33" fmla="*/ 500 h 800"/>
              <a:gd name="T34" fmla="*/ 0 w 797"/>
              <a:gd name="T35" fmla="*/ 5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7" h="800">
                <a:moveTo>
                  <a:pt x="0" y="500"/>
                </a:moveTo>
                <a:cubicBezTo>
                  <a:pt x="0" y="433"/>
                  <a:pt x="0" y="366"/>
                  <a:pt x="0" y="300"/>
                </a:cubicBezTo>
                <a:cubicBezTo>
                  <a:pt x="137" y="300"/>
                  <a:pt x="274" y="300"/>
                  <a:pt x="417" y="300"/>
                </a:cubicBezTo>
                <a:cubicBezTo>
                  <a:pt x="365" y="248"/>
                  <a:pt x="318" y="200"/>
                  <a:pt x="270" y="153"/>
                </a:cubicBezTo>
                <a:cubicBezTo>
                  <a:pt x="260" y="144"/>
                  <a:pt x="260" y="139"/>
                  <a:pt x="270" y="130"/>
                </a:cubicBezTo>
                <a:cubicBezTo>
                  <a:pt x="313" y="87"/>
                  <a:pt x="356" y="43"/>
                  <a:pt x="400" y="0"/>
                </a:cubicBezTo>
                <a:cubicBezTo>
                  <a:pt x="401" y="0"/>
                  <a:pt x="402" y="0"/>
                  <a:pt x="404" y="0"/>
                </a:cubicBezTo>
                <a:cubicBezTo>
                  <a:pt x="405" y="8"/>
                  <a:pt x="412" y="11"/>
                  <a:pt x="417" y="16"/>
                </a:cubicBezTo>
                <a:cubicBezTo>
                  <a:pt x="539" y="139"/>
                  <a:pt x="662" y="263"/>
                  <a:pt x="785" y="385"/>
                </a:cubicBezTo>
                <a:cubicBezTo>
                  <a:pt x="797" y="397"/>
                  <a:pt x="797" y="403"/>
                  <a:pt x="785" y="415"/>
                </a:cubicBezTo>
                <a:cubicBezTo>
                  <a:pt x="662" y="537"/>
                  <a:pt x="539" y="660"/>
                  <a:pt x="417" y="783"/>
                </a:cubicBezTo>
                <a:cubicBezTo>
                  <a:pt x="412" y="788"/>
                  <a:pt x="405" y="792"/>
                  <a:pt x="404" y="800"/>
                </a:cubicBezTo>
                <a:cubicBezTo>
                  <a:pt x="402" y="800"/>
                  <a:pt x="401" y="800"/>
                  <a:pt x="400" y="800"/>
                </a:cubicBezTo>
                <a:cubicBezTo>
                  <a:pt x="356" y="756"/>
                  <a:pt x="313" y="713"/>
                  <a:pt x="270" y="670"/>
                </a:cubicBezTo>
                <a:cubicBezTo>
                  <a:pt x="260" y="661"/>
                  <a:pt x="260" y="656"/>
                  <a:pt x="269" y="646"/>
                </a:cubicBezTo>
                <a:cubicBezTo>
                  <a:pt x="314" y="603"/>
                  <a:pt x="357" y="559"/>
                  <a:pt x="401" y="515"/>
                </a:cubicBezTo>
                <a:cubicBezTo>
                  <a:pt x="405" y="511"/>
                  <a:pt x="411" y="508"/>
                  <a:pt x="411" y="500"/>
                </a:cubicBezTo>
                <a:cubicBezTo>
                  <a:pt x="274" y="500"/>
                  <a:pt x="137" y="500"/>
                  <a:pt x="0" y="500"/>
                </a:cubicBezTo>
                <a:close/>
              </a:path>
            </a:pathLst>
          </a:custGeom>
          <a:solidFill>
            <a:srgbClr val="92D050"/>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30" name="Text Placeholder 4">
            <a:extLst>
              <a:ext uri="{FF2B5EF4-FFF2-40B4-BE49-F238E27FC236}">
                <a16:creationId xmlns:a16="http://schemas.microsoft.com/office/drawing/2014/main" id="{9B9B306E-6F77-DDDF-D60F-04548FC68AA5}"/>
              </a:ext>
            </a:extLst>
          </p:cNvPr>
          <p:cNvSpPr txBox="1">
            <a:spLocks/>
          </p:cNvSpPr>
          <p:nvPr/>
        </p:nvSpPr>
        <p:spPr bwMode="gray">
          <a:xfrm>
            <a:off x="356470" y="2145041"/>
            <a:ext cx="2048848" cy="369332"/>
          </a:xfrm>
          <a:prstGeom prst="rect">
            <a:avLst/>
          </a:prstGeom>
          <a:noFill/>
          <a:ln w="28575" cap="flat" cmpd="sng" algn="ctr">
            <a:noFill/>
            <a:prstDash val="solid"/>
            <a:miter lim="800000"/>
            <a:headEnd type="none" w="med" len="med"/>
            <a:tailEnd type="none" w="med" len="med"/>
          </a:ln>
          <a:effectLst/>
        </p:spPr>
        <p:txBody>
          <a:bodyPr vert="horz" wrap="square" lIns="0" tIns="0" rIns="0" bIns="0" numCol="1" rtlCol="0" anchor="t" anchorCtr="0" compatLnSpc="1">
            <a:prstTxWarp prst="textNoShape">
              <a:avLst/>
            </a:prstTxWarp>
            <a:sp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defTabSz="685800">
              <a:lnSpc>
                <a:spcPct val="100000"/>
              </a:lnSpc>
              <a:spcBef>
                <a:spcPts val="0"/>
              </a:spcBef>
              <a:buClr>
                <a:srgbClr val="F69322"/>
              </a:buClr>
              <a:defRPr/>
            </a:pPr>
            <a:r>
              <a:rPr lang="en-US" sz="2400" dirty="0">
                <a:solidFill>
                  <a:schemeClr val="tx1"/>
                </a:solidFill>
                <a:latin typeface="Calibri"/>
                <a:cs typeface="Arial" panose="020B0604020202020204" pitchFamily="34" charset="0"/>
              </a:rPr>
              <a:t>Capacity</a:t>
            </a:r>
          </a:p>
        </p:txBody>
      </p:sp>
      <p:cxnSp>
        <p:nvCxnSpPr>
          <p:cNvPr id="31" name="Straight Connector 30">
            <a:extLst>
              <a:ext uri="{FF2B5EF4-FFF2-40B4-BE49-F238E27FC236}">
                <a16:creationId xmlns:a16="http://schemas.microsoft.com/office/drawing/2014/main" id="{D402C609-39F3-99E6-D159-E6AADA473605}"/>
              </a:ext>
            </a:extLst>
          </p:cNvPr>
          <p:cNvCxnSpPr/>
          <p:nvPr/>
        </p:nvCxnSpPr>
        <p:spPr>
          <a:xfrm>
            <a:off x="340960" y="2594947"/>
            <a:ext cx="20488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49AC1CD1-0AB0-E715-2A7D-C87FFDBF80A6}"/>
              </a:ext>
            </a:extLst>
          </p:cNvPr>
          <p:cNvGrpSpPr/>
          <p:nvPr/>
        </p:nvGrpSpPr>
        <p:grpSpPr>
          <a:xfrm>
            <a:off x="340960" y="1576103"/>
            <a:ext cx="454573" cy="409129"/>
            <a:chOff x="475488" y="3086036"/>
            <a:chExt cx="413198" cy="412287"/>
          </a:xfrm>
        </p:grpSpPr>
        <p:sp>
          <p:nvSpPr>
            <p:cNvPr id="33" name="Freeform 5">
              <a:extLst>
                <a:ext uri="{FF2B5EF4-FFF2-40B4-BE49-F238E27FC236}">
                  <a16:creationId xmlns:a16="http://schemas.microsoft.com/office/drawing/2014/main" id="{2C4A916A-CF50-4398-A88E-D2943335D90C}"/>
                </a:ext>
              </a:extLst>
            </p:cNvPr>
            <p:cNvSpPr>
              <a:spLocks noEditPoints="1"/>
            </p:cNvSpPr>
            <p:nvPr/>
          </p:nvSpPr>
          <p:spPr bwMode="auto">
            <a:xfrm>
              <a:off x="597352" y="3208128"/>
              <a:ext cx="169243" cy="168559"/>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34" name="Freeform 6">
              <a:extLst>
                <a:ext uri="{FF2B5EF4-FFF2-40B4-BE49-F238E27FC236}">
                  <a16:creationId xmlns:a16="http://schemas.microsoft.com/office/drawing/2014/main" id="{9E0CC44B-9933-CCF2-C64C-EBCE280ED1E6}"/>
                </a:ext>
              </a:extLst>
            </p:cNvPr>
            <p:cNvSpPr>
              <a:spLocks/>
            </p:cNvSpPr>
            <p:nvPr/>
          </p:nvSpPr>
          <p:spPr bwMode="auto">
            <a:xfrm>
              <a:off x="475488" y="3086036"/>
              <a:ext cx="127331" cy="124825"/>
            </a:xfrm>
            <a:custGeom>
              <a:avLst/>
              <a:gdLst>
                <a:gd name="T0" fmla="*/ 56 w 235"/>
                <a:gd name="T1" fmla="*/ 95 h 230"/>
                <a:gd name="T2" fmla="*/ 56 w 235"/>
                <a:gd name="T3" fmla="*/ 138 h 230"/>
                <a:gd name="T4" fmla="*/ 28 w 235"/>
                <a:gd name="T5" fmla="*/ 168 h 230"/>
                <a:gd name="T6" fmla="*/ 1 w 235"/>
                <a:gd name="T7" fmla="*/ 137 h 230"/>
                <a:gd name="T8" fmla="*/ 1 w 235"/>
                <a:gd name="T9" fmla="*/ 31 h 230"/>
                <a:gd name="T10" fmla="*/ 31 w 235"/>
                <a:gd name="T11" fmla="*/ 0 h 230"/>
                <a:gd name="T12" fmla="*/ 139 w 235"/>
                <a:gd name="T13" fmla="*/ 0 h 230"/>
                <a:gd name="T14" fmla="*/ 168 w 235"/>
                <a:gd name="T15" fmla="*/ 26 h 230"/>
                <a:gd name="T16" fmla="*/ 141 w 235"/>
                <a:gd name="T17" fmla="*/ 55 h 230"/>
                <a:gd name="T18" fmla="*/ 101 w 235"/>
                <a:gd name="T19" fmla="*/ 55 h 230"/>
                <a:gd name="T20" fmla="*/ 109 w 235"/>
                <a:gd name="T21" fmla="*/ 69 h 230"/>
                <a:gd name="T22" fmla="*/ 220 w 235"/>
                <a:gd name="T23" fmla="*/ 178 h 230"/>
                <a:gd name="T24" fmla="*/ 227 w 235"/>
                <a:gd name="T25" fmla="*/ 214 h 230"/>
                <a:gd name="T26" fmla="*/ 195 w 235"/>
                <a:gd name="T27" fmla="*/ 227 h 230"/>
                <a:gd name="T28" fmla="*/ 177 w 235"/>
                <a:gd name="T29" fmla="*/ 215 h 230"/>
                <a:gd name="T30" fmla="*/ 74 w 235"/>
                <a:gd name="T31" fmla="*/ 111 h 230"/>
                <a:gd name="T32" fmla="*/ 56 w 235"/>
                <a:gd name="T33" fmla="*/ 9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5" h="230">
                  <a:moveTo>
                    <a:pt x="56" y="95"/>
                  </a:moveTo>
                  <a:cubicBezTo>
                    <a:pt x="56" y="112"/>
                    <a:pt x="57" y="125"/>
                    <a:pt x="56" y="138"/>
                  </a:cubicBezTo>
                  <a:cubicBezTo>
                    <a:pt x="56" y="155"/>
                    <a:pt x="44" y="168"/>
                    <a:pt x="28" y="168"/>
                  </a:cubicBezTo>
                  <a:cubicBezTo>
                    <a:pt x="13" y="168"/>
                    <a:pt x="1" y="155"/>
                    <a:pt x="1" y="137"/>
                  </a:cubicBezTo>
                  <a:cubicBezTo>
                    <a:pt x="0" y="102"/>
                    <a:pt x="0" y="67"/>
                    <a:pt x="1" y="31"/>
                  </a:cubicBezTo>
                  <a:cubicBezTo>
                    <a:pt x="1" y="11"/>
                    <a:pt x="12" y="0"/>
                    <a:pt x="31" y="0"/>
                  </a:cubicBezTo>
                  <a:cubicBezTo>
                    <a:pt x="67" y="0"/>
                    <a:pt x="103" y="0"/>
                    <a:pt x="139" y="0"/>
                  </a:cubicBezTo>
                  <a:cubicBezTo>
                    <a:pt x="157" y="0"/>
                    <a:pt x="169" y="11"/>
                    <a:pt x="168" y="26"/>
                  </a:cubicBezTo>
                  <a:cubicBezTo>
                    <a:pt x="168" y="44"/>
                    <a:pt x="157" y="53"/>
                    <a:pt x="141" y="55"/>
                  </a:cubicBezTo>
                  <a:cubicBezTo>
                    <a:pt x="128" y="56"/>
                    <a:pt x="114" y="55"/>
                    <a:pt x="101" y="55"/>
                  </a:cubicBezTo>
                  <a:cubicBezTo>
                    <a:pt x="99" y="63"/>
                    <a:pt x="105" y="65"/>
                    <a:pt x="109" y="69"/>
                  </a:cubicBezTo>
                  <a:cubicBezTo>
                    <a:pt x="146" y="105"/>
                    <a:pt x="183" y="142"/>
                    <a:pt x="220" y="178"/>
                  </a:cubicBezTo>
                  <a:cubicBezTo>
                    <a:pt x="230" y="189"/>
                    <a:pt x="235" y="200"/>
                    <a:pt x="227" y="214"/>
                  </a:cubicBezTo>
                  <a:cubicBezTo>
                    <a:pt x="220" y="227"/>
                    <a:pt x="208" y="230"/>
                    <a:pt x="195" y="227"/>
                  </a:cubicBezTo>
                  <a:cubicBezTo>
                    <a:pt x="187" y="226"/>
                    <a:pt x="182" y="220"/>
                    <a:pt x="177" y="215"/>
                  </a:cubicBezTo>
                  <a:cubicBezTo>
                    <a:pt x="143" y="180"/>
                    <a:pt x="108" y="146"/>
                    <a:pt x="74" y="111"/>
                  </a:cubicBezTo>
                  <a:cubicBezTo>
                    <a:pt x="69" y="107"/>
                    <a:pt x="64" y="103"/>
                    <a:pt x="56" y="9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35" name="Freeform 7">
              <a:extLst>
                <a:ext uri="{FF2B5EF4-FFF2-40B4-BE49-F238E27FC236}">
                  <a16:creationId xmlns:a16="http://schemas.microsoft.com/office/drawing/2014/main" id="{92D89F65-DB4B-E3BB-B48F-4E9C2EB3CA77}"/>
                </a:ext>
              </a:extLst>
            </p:cNvPr>
            <p:cNvSpPr>
              <a:spLocks/>
            </p:cNvSpPr>
            <p:nvPr/>
          </p:nvSpPr>
          <p:spPr bwMode="auto">
            <a:xfrm>
              <a:off x="762722" y="3086036"/>
              <a:ext cx="125964" cy="125281"/>
            </a:xfrm>
            <a:custGeom>
              <a:avLst/>
              <a:gdLst>
                <a:gd name="T0" fmla="*/ 131 w 232"/>
                <a:gd name="T1" fmla="*/ 56 h 231"/>
                <a:gd name="T2" fmla="*/ 91 w 232"/>
                <a:gd name="T3" fmla="*/ 56 h 231"/>
                <a:gd name="T4" fmla="*/ 62 w 232"/>
                <a:gd name="T5" fmla="*/ 27 h 231"/>
                <a:gd name="T6" fmla="*/ 91 w 232"/>
                <a:gd name="T7" fmla="*/ 0 h 231"/>
                <a:gd name="T8" fmla="*/ 201 w 232"/>
                <a:gd name="T9" fmla="*/ 0 h 231"/>
                <a:gd name="T10" fmla="*/ 231 w 232"/>
                <a:gd name="T11" fmla="*/ 30 h 231"/>
                <a:gd name="T12" fmla="*/ 231 w 232"/>
                <a:gd name="T13" fmla="*/ 140 h 231"/>
                <a:gd name="T14" fmla="*/ 205 w 232"/>
                <a:gd name="T15" fmla="*/ 167 h 231"/>
                <a:gd name="T16" fmla="*/ 177 w 232"/>
                <a:gd name="T17" fmla="*/ 143 h 231"/>
                <a:gd name="T18" fmla="*/ 176 w 232"/>
                <a:gd name="T19" fmla="*/ 101 h 231"/>
                <a:gd name="T20" fmla="*/ 159 w 232"/>
                <a:gd name="T21" fmla="*/ 111 h 231"/>
                <a:gd name="T22" fmla="*/ 52 w 232"/>
                <a:gd name="T23" fmla="*/ 218 h 231"/>
                <a:gd name="T24" fmla="*/ 15 w 232"/>
                <a:gd name="T25" fmla="*/ 224 h 231"/>
                <a:gd name="T26" fmla="*/ 3 w 232"/>
                <a:gd name="T27" fmla="*/ 193 h 231"/>
                <a:gd name="T28" fmla="*/ 15 w 232"/>
                <a:gd name="T29" fmla="*/ 176 h 231"/>
                <a:gd name="T30" fmla="*/ 119 w 232"/>
                <a:gd name="T31" fmla="*/ 73 h 231"/>
                <a:gd name="T32" fmla="*/ 131 w 232"/>
                <a:gd name="T33" fmla="*/ 5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231">
                  <a:moveTo>
                    <a:pt x="131" y="56"/>
                  </a:moveTo>
                  <a:cubicBezTo>
                    <a:pt x="117" y="56"/>
                    <a:pt x="104" y="56"/>
                    <a:pt x="91" y="56"/>
                  </a:cubicBezTo>
                  <a:cubicBezTo>
                    <a:pt x="73" y="55"/>
                    <a:pt x="62" y="43"/>
                    <a:pt x="62" y="27"/>
                  </a:cubicBezTo>
                  <a:cubicBezTo>
                    <a:pt x="63" y="9"/>
                    <a:pt x="74" y="0"/>
                    <a:pt x="91" y="0"/>
                  </a:cubicBezTo>
                  <a:cubicBezTo>
                    <a:pt x="128" y="0"/>
                    <a:pt x="164" y="0"/>
                    <a:pt x="201" y="0"/>
                  </a:cubicBezTo>
                  <a:cubicBezTo>
                    <a:pt x="219" y="0"/>
                    <a:pt x="231" y="12"/>
                    <a:pt x="231" y="30"/>
                  </a:cubicBezTo>
                  <a:cubicBezTo>
                    <a:pt x="232" y="67"/>
                    <a:pt x="232" y="103"/>
                    <a:pt x="231" y="140"/>
                  </a:cubicBezTo>
                  <a:cubicBezTo>
                    <a:pt x="231" y="157"/>
                    <a:pt x="221" y="166"/>
                    <a:pt x="205" y="167"/>
                  </a:cubicBezTo>
                  <a:cubicBezTo>
                    <a:pt x="189" y="168"/>
                    <a:pt x="179" y="158"/>
                    <a:pt x="177" y="143"/>
                  </a:cubicBezTo>
                  <a:cubicBezTo>
                    <a:pt x="175" y="129"/>
                    <a:pt x="176" y="115"/>
                    <a:pt x="176" y="101"/>
                  </a:cubicBezTo>
                  <a:cubicBezTo>
                    <a:pt x="166" y="100"/>
                    <a:pt x="163" y="107"/>
                    <a:pt x="159" y="111"/>
                  </a:cubicBezTo>
                  <a:cubicBezTo>
                    <a:pt x="123" y="147"/>
                    <a:pt x="87" y="183"/>
                    <a:pt x="52" y="218"/>
                  </a:cubicBezTo>
                  <a:cubicBezTo>
                    <a:pt x="41" y="229"/>
                    <a:pt x="29" y="231"/>
                    <a:pt x="15" y="224"/>
                  </a:cubicBezTo>
                  <a:cubicBezTo>
                    <a:pt x="3" y="218"/>
                    <a:pt x="0" y="206"/>
                    <a:pt x="3" y="193"/>
                  </a:cubicBezTo>
                  <a:cubicBezTo>
                    <a:pt x="4" y="186"/>
                    <a:pt x="10" y="181"/>
                    <a:pt x="15" y="176"/>
                  </a:cubicBezTo>
                  <a:cubicBezTo>
                    <a:pt x="50" y="142"/>
                    <a:pt x="84" y="107"/>
                    <a:pt x="119" y="73"/>
                  </a:cubicBezTo>
                  <a:cubicBezTo>
                    <a:pt x="123" y="68"/>
                    <a:pt x="129" y="65"/>
                    <a:pt x="131" y="5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36" name="Freeform 8">
              <a:extLst>
                <a:ext uri="{FF2B5EF4-FFF2-40B4-BE49-F238E27FC236}">
                  <a16:creationId xmlns:a16="http://schemas.microsoft.com/office/drawing/2014/main" id="{71D243F3-DCCB-D79E-A20D-2046A540905B}"/>
                </a:ext>
              </a:extLst>
            </p:cNvPr>
            <p:cNvSpPr>
              <a:spLocks/>
            </p:cNvSpPr>
            <p:nvPr/>
          </p:nvSpPr>
          <p:spPr bwMode="auto">
            <a:xfrm>
              <a:off x="475488" y="3372359"/>
              <a:ext cx="126192" cy="125964"/>
            </a:xfrm>
            <a:custGeom>
              <a:avLst/>
              <a:gdLst>
                <a:gd name="T0" fmla="*/ 61 w 233"/>
                <a:gd name="T1" fmla="*/ 135 h 232"/>
                <a:gd name="T2" fmla="*/ 117 w 233"/>
                <a:gd name="T3" fmla="*/ 76 h 232"/>
                <a:gd name="T4" fmla="*/ 181 w 233"/>
                <a:gd name="T5" fmla="*/ 13 h 232"/>
                <a:gd name="T6" fmla="*/ 222 w 233"/>
                <a:gd name="T7" fmla="*/ 11 h 232"/>
                <a:gd name="T8" fmla="*/ 220 w 233"/>
                <a:gd name="T9" fmla="*/ 51 h 232"/>
                <a:gd name="T10" fmla="*/ 113 w 233"/>
                <a:gd name="T11" fmla="*/ 159 h 232"/>
                <a:gd name="T12" fmla="*/ 100 w 233"/>
                <a:gd name="T13" fmla="*/ 176 h 232"/>
                <a:gd name="T14" fmla="*/ 139 w 233"/>
                <a:gd name="T15" fmla="*/ 176 h 232"/>
                <a:gd name="T16" fmla="*/ 169 w 233"/>
                <a:gd name="T17" fmla="*/ 204 h 232"/>
                <a:gd name="T18" fmla="*/ 140 w 233"/>
                <a:gd name="T19" fmla="*/ 232 h 232"/>
                <a:gd name="T20" fmla="*/ 30 w 233"/>
                <a:gd name="T21" fmla="*/ 232 h 232"/>
                <a:gd name="T22" fmla="*/ 1 w 233"/>
                <a:gd name="T23" fmla="*/ 201 h 232"/>
                <a:gd name="T24" fmla="*/ 1 w 233"/>
                <a:gd name="T25" fmla="*/ 93 h 232"/>
                <a:gd name="T26" fmla="*/ 27 w 233"/>
                <a:gd name="T27" fmla="*/ 64 h 232"/>
                <a:gd name="T28" fmla="*/ 56 w 233"/>
                <a:gd name="T29" fmla="*/ 93 h 232"/>
                <a:gd name="T30" fmla="*/ 56 w 233"/>
                <a:gd name="T31" fmla="*/ 132 h 232"/>
                <a:gd name="T32" fmla="*/ 61 w 233"/>
                <a:gd name="T33" fmla="*/ 13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3" h="232">
                  <a:moveTo>
                    <a:pt x="61" y="135"/>
                  </a:moveTo>
                  <a:cubicBezTo>
                    <a:pt x="80" y="115"/>
                    <a:pt x="98" y="95"/>
                    <a:pt x="117" y="76"/>
                  </a:cubicBezTo>
                  <a:cubicBezTo>
                    <a:pt x="138" y="55"/>
                    <a:pt x="159" y="34"/>
                    <a:pt x="181" y="13"/>
                  </a:cubicBezTo>
                  <a:cubicBezTo>
                    <a:pt x="194" y="0"/>
                    <a:pt x="211" y="0"/>
                    <a:pt x="222" y="11"/>
                  </a:cubicBezTo>
                  <a:cubicBezTo>
                    <a:pt x="233" y="22"/>
                    <a:pt x="233" y="38"/>
                    <a:pt x="220" y="51"/>
                  </a:cubicBezTo>
                  <a:cubicBezTo>
                    <a:pt x="184" y="87"/>
                    <a:pt x="148" y="123"/>
                    <a:pt x="113" y="159"/>
                  </a:cubicBezTo>
                  <a:cubicBezTo>
                    <a:pt x="108" y="163"/>
                    <a:pt x="102" y="167"/>
                    <a:pt x="100" y="176"/>
                  </a:cubicBezTo>
                  <a:cubicBezTo>
                    <a:pt x="113" y="176"/>
                    <a:pt x="126" y="175"/>
                    <a:pt x="139" y="176"/>
                  </a:cubicBezTo>
                  <a:cubicBezTo>
                    <a:pt x="157" y="177"/>
                    <a:pt x="169" y="188"/>
                    <a:pt x="169" y="204"/>
                  </a:cubicBezTo>
                  <a:cubicBezTo>
                    <a:pt x="168" y="222"/>
                    <a:pt x="157" y="231"/>
                    <a:pt x="140" y="232"/>
                  </a:cubicBezTo>
                  <a:cubicBezTo>
                    <a:pt x="104" y="232"/>
                    <a:pt x="67" y="232"/>
                    <a:pt x="30" y="232"/>
                  </a:cubicBezTo>
                  <a:cubicBezTo>
                    <a:pt x="12" y="231"/>
                    <a:pt x="1" y="220"/>
                    <a:pt x="1" y="201"/>
                  </a:cubicBezTo>
                  <a:cubicBezTo>
                    <a:pt x="0" y="165"/>
                    <a:pt x="1" y="129"/>
                    <a:pt x="1" y="93"/>
                  </a:cubicBezTo>
                  <a:cubicBezTo>
                    <a:pt x="1" y="76"/>
                    <a:pt x="9" y="66"/>
                    <a:pt x="27" y="64"/>
                  </a:cubicBezTo>
                  <a:cubicBezTo>
                    <a:pt x="42" y="63"/>
                    <a:pt x="55" y="75"/>
                    <a:pt x="56" y="93"/>
                  </a:cubicBezTo>
                  <a:cubicBezTo>
                    <a:pt x="57" y="106"/>
                    <a:pt x="56" y="119"/>
                    <a:pt x="56" y="132"/>
                  </a:cubicBezTo>
                  <a:cubicBezTo>
                    <a:pt x="58" y="133"/>
                    <a:pt x="60" y="134"/>
                    <a:pt x="61" y="13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37" name="Freeform 9">
              <a:extLst>
                <a:ext uri="{FF2B5EF4-FFF2-40B4-BE49-F238E27FC236}">
                  <a16:creationId xmlns:a16="http://schemas.microsoft.com/office/drawing/2014/main" id="{593B6E00-9E71-579C-D9C0-29668AE28B02}"/>
                </a:ext>
              </a:extLst>
            </p:cNvPr>
            <p:cNvSpPr>
              <a:spLocks/>
            </p:cNvSpPr>
            <p:nvPr/>
          </p:nvSpPr>
          <p:spPr bwMode="auto">
            <a:xfrm>
              <a:off x="761811" y="3372359"/>
              <a:ext cx="126192" cy="125964"/>
            </a:xfrm>
            <a:custGeom>
              <a:avLst/>
              <a:gdLst>
                <a:gd name="T0" fmla="*/ 177 w 233"/>
                <a:gd name="T1" fmla="*/ 136 h 232"/>
                <a:gd name="T2" fmla="*/ 177 w 233"/>
                <a:gd name="T3" fmla="*/ 94 h 232"/>
                <a:gd name="T4" fmla="*/ 205 w 233"/>
                <a:gd name="T5" fmla="*/ 64 h 232"/>
                <a:gd name="T6" fmla="*/ 232 w 233"/>
                <a:gd name="T7" fmla="*/ 94 h 232"/>
                <a:gd name="T8" fmla="*/ 232 w 233"/>
                <a:gd name="T9" fmla="*/ 202 h 232"/>
                <a:gd name="T10" fmla="*/ 202 w 233"/>
                <a:gd name="T11" fmla="*/ 232 h 232"/>
                <a:gd name="T12" fmla="*/ 95 w 233"/>
                <a:gd name="T13" fmla="*/ 232 h 232"/>
                <a:gd name="T14" fmla="*/ 65 w 233"/>
                <a:gd name="T15" fmla="*/ 206 h 232"/>
                <a:gd name="T16" fmla="*/ 93 w 233"/>
                <a:gd name="T17" fmla="*/ 176 h 232"/>
                <a:gd name="T18" fmla="*/ 132 w 233"/>
                <a:gd name="T19" fmla="*/ 176 h 232"/>
                <a:gd name="T20" fmla="*/ 137 w 233"/>
                <a:gd name="T21" fmla="*/ 170 h 232"/>
                <a:gd name="T22" fmla="*/ 119 w 233"/>
                <a:gd name="T23" fmla="*/ 156 h 232"/>
                <a:gd name="T24" fmla="*/ 15 w 233"/>
                <a:gd name="T25" fmla="*/ 53 h 232"/>
                <a:gd name="T26" fmla="*/ 12 w 233"/>
                <a:gd name="T27" fmla="*/ 11 h 232"/>
                <a:gd name="T28" fmla="*/ 54 w 233"/>
                <a:gd name="T29" fmla="*/ 14 h 232"/>
                <a:gd name="T30" fmla="*/ 158 w 233"/>
                <a:gd name="T31" fmla="*/ 119 h 232"/>
                <a:gd name="T32" fmla="*/ 177 w 233"/>
                <a:gd name="T33" fmla="*/ 13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3" h="232">
                  <a:moveTo>
                    <a:pt x="177" y="136"/>
                  </a:moveTo>
                  <a:cubicBezTo>
                    <a:pt x="177" y="119"/>
                    <a:pt x="176" y="106"/>
                    <a:pt x="177" y="94"/>
                  </a:cubicBezTo>
                  <a:cubicBezTo>
                    <a:pt x="177" y="76"/>
                    <a:pt x="190" y="64"/>
                    <a:pt x="205" y="64"/>
                  </a:cubicBezTo>
                  <a:cubicBezTo>
                    <a:pt x="221" y="64"/>
                    <a:pt x="232" y="76"/>
                    <a:pt x="232" y="94"/>
                  </a:cubicBezTo>
                  <a:cubicBezTo>
                    <a:pt x="233" y="130"/>
                    <a:pt x="233" y="166"/>
                    <a:pt x="232" y="202"/>
                  </a:cubicBezTo>
                  <a:cubicBezTo>
                    <a:pt x="232" y="221"/>
                    <a:pt x="221" y="232"/>
                    <a:pt x="202" y="232"/>
                  </a:cubicBezTo>
                  <a:cubicBezTo>
                    <a:pt x="167" y="232"/>
                    <a:pt x="131" y="232"/>
                    <a:pt x="95" y="232"/>
                  </a:cubicBezTo>
                  <a:cubicBezTo>
                    <a:pt x="77" y="232"/>
                    <a:pt x="67" y="223"/>
                    <a:pt x="65" y="206"/>
                  </a:cubicBezTo>
                  <a:cubicBezTo>
                    <a:pt x="63" y="191"/>
                    <a:pt x="76" y="178"/>
                    <a:pt x="93" y="176"/>
                  </a:cubicBezTo>
                  <a:cubicBezTo>
                    <a:pt x="106" y="175"/>
                    <a:pt x="119" y="176"/>
                    <a:pt x="132" y="176"/>
                  </a:cubicBezTo>
                  <a:cubicBezTo>
                    <a:pt x="134" y="174"/>
                    <a:pt x="136" y="172"/>
                    <a:pt x="137" y="170"/>
                  </a:cubicBezTo>
                  <a:cubicBezTo>
                    <a:pt x="131" y="165"/>
                    <a:pt x="124" y="162"/>
                    <a:pt x="119" y="156"/>
                  </a:cubicBezTo>
                  <a:cubicBezTo>
                    <a:pt x="84" y="122"/>
                    <a:pt x="50" y="88"/>
                    <a:pt x="15" y="53"/>
                  </a:cubicBezTo>
                  <a:cubicBezTo>
                    <a:pt x="2" y="40"/>
                    <a:pt x="0" y="23"/>
                    <a:pt x="12" y="11"/>
                  </a:cubicBezTo>
                  <a:cubicBezTo>
                    <a:pt x="23" y="0"/>
                    <a:pt x="40" y="1"/>
                    <a:pt x="54" y="14"/>
                  </a:cubicBezTo>
                  <a:cubicBezTo>
                    <a:pt x="89" y="49"/>
                    <a:pt x="123" y="84"/>
                    <a:pt x="158" y="119"/>
                  </a:cubicBezTo>
                  <a:cubicBezTo>
                    <a:pt x="163" y="124"/>
                    <a:pt x="168" y="129"/>
                    <a:pt x="177" y="13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grpSp>
      <p:sp>
        <p:nvSpPr>
          <p:cNvPr id="38" name="Content Placeholder 6">
            <a:extLst>
              <a:ext uri="{FF2B5EF4-FFF2-40B4-BE49-F238E27FC236}">
                <a16:creationId xmlns:a16="http://schemas.microsoft.com/office/drawing/2014/main" id="{78A5B5DE-3A5F-097B-08E5-3A4CD35EC0CD}"/>
              </a:ext>
            </a:extLst>
          </p:cNvPr>
          <p:cNvSpPr txBox="1">
            <a:spLocks/>
          </p:cNvSpPr>
          <p:nvPr/>
        </p:nvSpPr>
        <p:spPr>
          <a:xfrm>
            <a:off x="315352" y="2794886"/>
            <a:ext cx="2555863" cy="2519664"/>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8588" indent="-128588" defTabSz="685800">
              <a:lnSpc>
                <a:spcPct val="80000"/>
              </a:lnSpc>
              <a:spcBef>
                <a:spcPts val="0"/>
              </a:spcBef>
              <a:spcAft>
                <a:spcPts val="150"/>
              </a:spcAft>
              <a:buFont typeface="Arial" panose="020B0604020202020204" pitchFamily="34" charset="0"/>
              <a:buChar char="•"/>
              <a:defRPr/>
            </a:pPr>
            <a:r>
              <a:rPr lang="en-US" sz="2000" dirty="0">
                <a:solidFill>
                  <a:prstClr val="black"/>
                </a:solidFill>
                <a:latin typeface="Calibri"/>
              </a:rPr>
              <a:t>Capacity exceeds demand.</a:t>
            </a:r>
          </a:p>
          <a:p>
            <a:pPr marL="128588" indent="-128588" defTabSz="685800">
              <a:lnSpc>
                <a:spcPct val="80000"/>
              </a:lnSpc>
              <a:spcBef>
                <a:spcPts val="0"/>
              </a:spcBef>
              <a:spcAft>
                <a:spcPts val="150"/>
              </a:spcAft>
              <a:buFont typeface="Arial" panose="020B0604020202020204" pitchFamily="34" charset="0"/>
              <a:buChar char="•"/>
              <a:defRPr/>
            </a:pPr>
            <a:r>
              <a:rPr lang="en-US" sz="2000" dirty="0">
                <a:solidFill>
                  <a:prstClr val="black"/>
                </a:solidFill>
                <a:latin typeface="Calibri"/>
              </a:rPr>
              <a:t>Shared and layered programs are frequently seeing subscription levels above 150%</a:t>
            </a:r>
          </a:p>
          <a:p>
            <a:pPr marL="128588" indent="-128588" defTabSz="685800">
              <a:lnSpc>
                <a:spcPct val="80000"/>
              </a:lnSpc>
              <a:spcBef>
                <a:spcPts val="0"/>
              </a:spcBef>
              <a:spcAft>
                <a:spcPts val="150"/>
              </a:spcAft>
              <a:buFont typeface="Arial" panose="020B0604020202020204" pitchFamily="34" charset="0"/>
              <a:buChar char="•"/>
              <a:defRPr/>
            </a:pPr>
            <a:r>
              <a:rPr lang="en-US" sz="2000" dirty="0">
                <a:solidFill>
                  <a:prstClr val="black"/>
                </a:solidFill>
                <a:latin typeface="Calibri"/>
              </a:rPr>
              <a:t>The combination is putting downward pressure on rates.</a:t>
            </a:r>
          </a:p>
        </p:txBody>
      </p:sp>
      <p:sp>
        <p:nvSpPr>
          <p:cNvPr id="39" name="Text Placeholder 4">
            <a:extLst>
              <a:ext uri="{FF2B5EF4-FFF2-40B4-BE49-F238E27FC236}">
                <a16:creationId xmlns:a16="http://schemas.microsoft.com/office/drawing/2014/main" id="{FC8954F9-1CC8-4EBA-42C3-85733D0263CE}"/>
              </a:ext>
            </a:extLst>
          </p:cNvPr>
          <p:cNvSpPr txBox="1">
            <a:spLocks/>
          </p:cNvSpPr>
          <p:nvPr/>
        </p:nvSpPr>
        <p:spPr bwMode="gray">
          <a:xfrm>
            <a:off x="3193273" y="2150386"/>
            <a:ext cx="2048848" cy="369332"/>
          </a:xfrm>
          <a:prstGeom prst="rect">
            <a:avLst/>
          </a:prstGeom>
          <a:noFill/>
          <a:ln w="28575" cap="flat" cmpd="sng" algn="ctr">
            <a:noFill/>
            <a:prstDash val="solid"/>
            <a:miter lim="800000"/>
            <a:headEnd type="none" w="med" len="med"/>
            <a:tailEnd type="none" w="med" len="med"/>
          </a:ln>
          <a:effectLst/>
        </p:spPr>
        <p:txBody>
          <a:bodyPr vert="horz" wrap="square" lIns="0" tIns="0" rIns="0" bIns="0" numCol="1" rtlCol="0" anchor="t" anchorCtr="0" compatLnSpc="1">
            <a:prstTxWarp prst="textNoShape">
              <a:avLst/>
            </a:prstTxWarp>
            <a:sp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defTabSz="685800">
              <a:lnSpc>
                <a:spcPct val="100000"/>
              </a:lnSpc>
              <a:spcBef>
                <a:spcPts val="0"/>
              </a:spcBef>
              <a:buClr>
                <a:srgbClr val="F69322"/>
              </a:buClr>
              <a:defRPr/>
            </a:pPr>
            <a:r>
              <a:rPr lang="en-US" sz="2400" dirty="0">
                <a:solidFill>
                  <a:schemeClr val="tx1"/>
                </a:solidFill>
                <a:latin typeface="Calibri"/>
                <a:cs typeface="Arial" panose="020B0604020202020204" pitchFamily="34" charset="0"/>
              </a:rPr>
              <a:t>Coverage</a:t>
            </a:r>
          </a:p>
        </p:txBody>
      </p:sp>
      <p:cxnSp>
        <p:nvCxnSpPr>
          <p:cNvPr id="40" name="Straight Connector 39">
            <a:extLst>
              <a:ext uri="{FF2B5EF4-FFF2-40B4-BE49-F238E27FC236}">
                <a16:creationId xmlns:a16="http://schemas.microsoft.com/office/drawing/2014/main" id="{FAE6D887-B2A8-08BD-32ED-449E5C203DE0}"/>
              </a:ext>
            </a:extLst>
          </p:cNvPr>
          <p:cNvCxnSpPr>
            <a:cxnSpLocks/>
          </p:cNvCxnSpPr>
          <p:nvPr/>
        </p:nvCxnSpPr>
        <p:spPr>
          <a:xfrm>
            <a:off x="3142759" y="2592998"/>
            <a:ext cx="3047729" cy="1949"/>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Freeform 13">
            <a:extLst>
              <a:ext uri="{FF2B5EF4-FFF2-40B4-BE49-F238E27FC236}">
                <a16:creationId xmlns:a16="http://schemas.microsoft.com/office/drawing/2014/main" id="{70FA180A-43F4-0123-A75F-B79ED31537AE}"/>
              </a:ext>
            </a:extLst>
          </p:cNvPr>
          <p:cNvSpPr>
            <a:spLocks noEditPoints="1"/>
          </p:cNvSpPr>
          <p:nvPr/>
        </p:nvSpPr>
        <p:spPr bwMode="auto">
          <a:xfrm>
            <a:off x="3142759" y="1567409"/>
            <a:ext cx="593625" cy="444727"/>
          </a:xfrm>
          <a:custGeom>
            <a:avLst/>
            <a:gdLst>
              <a:gd name="T0" fmla="*/ 666 w 930"/>
              <a:gd name="T1" fmla="*/ 43 h 772"/>
              <a:gd name="T2" fmla="*/ 789 w 930"/>
              <a:gd name="T3" fmla="*/ 183 h 772"/>
              <a:gd name="T4" fmla="*/ 265 w 930"/>
              <a:gd name="T5" fmla="*/ 722 h 772"/>
              <a:gd name="T6" fmla="*/ 142 w 930"/>
              <a:gd name="T7" fmla="*/ 583 h 772"/>
              <a:gd name="T8" fmla="*/ 235 w 930"/>
              <a:gd name="T9" fmla="*/ 463 h 772"/>
              <a:gd name="T10" fmla="*/ 321 w 930"/>
              <a:gd name="T11" fmla="*/ 369 h 772"/>
              <a:gd name="T12" fmla="*/ 255 w 930"/>
              <a:gd name="T13" fmla="*/ 303 h 772"/>
              <a:gd name="T14" fmla="*/ 143 w 930"/>
              <a:gd name="T15" fmla="*/ 449 h 772"/>
              <a:gd name="T16" fmla="*/ 697 w 930"/>
              <a:gd name="T17" fmla="*/ 303 h 772"/>
              <a:gd name="T18" fmla="*/ 610 w 930"/>
              <a:gd name="T19" fmla="*/ 393 h 772"/>
              <a:gd name="T20" fmla="*/ 675 w 930"/>
              <a:gd name="T21" fmla="*/ 463 h 772"/>
              <a:gd name="T22" fmla="*/ 788 w 930"/>
              <a:gd name="T23" fmla="*/ 317 h 772"/>
              <a:gd name="T24" fmla="*/ 436 w 930"/>
              <a:gd name="T25" fmla="*/ 463 h 772"/>
              <a:gd name="T26" fmla="*/ 545 w 930"/>
              <a:gd name="T27" fmla="*/ 409 h 772"/>
              <a:gd name="T28" fmla="*/ 542 w 930"/>
              <a:gd name="T29" fmla="*/ 303 h 772"/>
              <a:gd name="T30" fmla="*/ 386 w 930"/>
              <a:gd name="T31" fmla="*/ 356 h 772"/>
              <a:gd name="T32" fmla="*/ 388 w 930"/>
              <a:gd name="T33" fmla="*/ 463 h 772"/>
              <a:gd name="T34" fmla="*/ 437 w 930"/>
              <a:gd name="T35" fmla="*/ 75 h 772"/>
              <a:gd name="T36" fmla="*/ 430 w 930"/>
              <a:gd name="T37" fmla="*/ 240 h 772"/>
              <a:gd name="T38" fmla="*/ 548 w 930"/>
              <a:gd name="T39" fmla="*/ 235 h 772"/>
              <a:gd name="T40" fmla="*/ 467 w 930"/>
              <a:gd name="T41" fmla="*/ 55 h 772"/>
              <a:gd name="T42" fmla="*/ 387 w 930"/>
              <a:gd name="T43" fmla="*/ 548 h 772"/>
              <a:gd name="T44" fmla="*/ 504 w 930"/>
              <a:gd name="T45" fmla="*/ 674 h 772"/>
              <a:gd name="T46" fmla="*/ 510 w 930"/>
              <a:gd name="T47" fmla="*/ 542 h 772"/>
              <a:gd name="T48" fmla="*/ 767 w 930"/>
              <a:gd name="T49" fmla="*/ 516 h 772"/>
              <a:gd name="T50" fmla="*/ 603 w 930"/>
              <a:gd name="T51" fmla="*/ 573 h 772"/>
              <a:gd name="T52" fmla="*/ 767 w 930"/>
              <a:gd name="T53" fmla="*/ 516 h 772"/>
              <a:gd name="T54" fmla="*/ 337 w 930"/>
              <a:gd name="T55" fmla="*/ 80 h 772"/>
              <a:gd name="T56" fmla="*/ 255 w 930"/>
              <a:gd name="T57" fmla="*/ 250 h 772"/>
              <a:gd name="T58" fmla="*/ 341 w 930"/>
              <a:gd name="T59" fmla="*/ 178 h 772"/>
              <a:gd name="T60" fmla="*/ 751 w 930"/>
              <a:gd name="T61" fmla="*/ 222 h 772"/>
              <a:gd name="T62" fmla="*/ 616 w 930"/>
              <a:gd name="T63" fmla="*/ 91 h 772"/>
              <a:gd name="T64" fmla="*/ 599 w 930"/>
              <a:gd name="T65" fmla="*/ 228 h 772"/>
              <a:gd name="T66" fmla="*/ 167 w 930"/>
              <a:gd name="T67" fmla="*/ 515 h 772"/>
              <a:gd name="T68" fmla="*/ 311 w 930"/>
              <a:gd name="T69" fmla="*/ 658 h 772"/>
              <a:gd name="T70" fmla="*/ 357 w 930"/>
              <a:gd name="T71" fmla="*/ 642 h 772"/>
              <a:gd name="T72" fmla="*/ 167 w 930"/>
              <a:gd name="T73" fmla="*/ 515 h 772"/>
              <a:gd name="T74" fmla="*/ 225 w 930"/>
              <a:gd name="T75" fmla="*/ 682 h 772"/>
              <a:gd name="T76" fmla="*/ 741 w 930"/>
              <a:gd name="T77" fmla="*/ 119 h 772"/>
              <a:gd name="T78" fmla="*/ 706 w 930"/>
              <a:gd name="T79" fmla="*/ 154 h 772"/>
              <a:gd name="T80" fmla="*/ 352 w 930"/>
              <a:gd name="T81" fmla="*/ 240 h 772"/>
              <a:gd name="T82" fmla="*/ 388 w 930"/>
              <a:gd name="T83" fmla="*/ 276 h 772"/>
              <a:gd name="T84" fmla="*/ 614 w 930"/>
              <a:gd name="T85" fmla="*/ 488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0" h="772">
                <a:moveTo>
                  <a:pt x="461" y="2"/>
                </a:moveTo>
                <a:cubicBezTo>
                  <a:pt x="527" y="2"/>
                  <a:pt x="584" y="15"/>
                  <a:pt x="637" y="43"/>
                </a:cubicBezTo>
                <a:cubicBezTo>
                  <a:pt x="648" y="49"/>
                  <a:pt x="655" y="49"/>
                  <a:pt x="666" y="43"/>
                </a:cubicBezTo>
                <a:cubicBezTo>
                  <a:pt x="699" y="26"/>
                  <a:pt x="737" y="31"/>
                  <a:pt x="765" y="55"/>
                </a:cubicBezTo>
                <a:cubicBezTo>
                  <a:pt x="792" y="79"/>
                  <a:pt x="801" y="117"/>
                  <a:pt x="787" y="152"/>
                </a:cubicBezTo>
                <a:cubicBezTo>
                  <a:pt x="782" y="163"/>
                  <a:pt x="783" y="172"/>
                  <a:pt x="789" y="183"/>
                </a:cubicBezTo>
                <a:cubicBezTo>
                  <a:pt x="930" y="412"/>
                  <a:pt x="798" y="706"/>
                  <a:pt x="535" y="756"/>
                </a:cubicBezTo>
                <a:cubicBezTo>
                  <a:pt x="450" y="772"/>
                  <a:pt x="371" y="759"/>
                  <a:pt x="294" y="722"/>
                </a:cubicBezTo>
                <a:cubicBezTo>
                  <a:pt x="284" y="717"/>
                  <a:pt x="276" y="716"/>
                  <a:pt x="265" y="722"/>
                </a:cubicBezTo>
                <a:cubicBezTo>
                  <a:pt x="232" y="740"/>
                  <a:pt x="192" y="734"/>
                  <a:pt x="165" y="709"/>
                </a:cubicBezTo>
                <a:cubicBezTo>
                  <a:pt x="138" y="684"/>
                  <a:pt x="130" y="647"/>
                  <a:pt x="144" y="612"/>
                </a:cubicBezTo>
                <a:cubicBezTo>
                  <a:pt x="149" y="601"/>
                  <a:pt x="148" y="593"/>
                  <a:pt x="142" y="583"/>
                </a:cubicBezTo>
                <a:cubicBezTo>
                  <a:pt x="0" y="352"/>
                  <a:pt x="135" y="53"/>
                  <a:pt x="401" y="7"/>
                </a:cubicBezTo>
                <a:cubicBezTo>
                  <a:pt x="422" y="3"/>
                  <a:pt x="444" y="0"/>
                  <a:pt x="461" y="2"/>
                </a:cubicBezTo>
                <a:close/>
                <a:moveTo>
                  <a:pt x="235" y="463"/>
                </a:moveTo>
                <a:cubicBezTo>
                  <a:pt x="259" y="463"/>
                  <a:pt x="284" y="462"/>
                  <a:pt x="309" y="463"/>
                </a:cubicBezTo>
                <a:cubicBezTo>
                  <a:pt x="316" y="463"/>
                  <a:pt x="323" y="463"/>
                  <a:pt x="322" y="451"/>
                </a:cubicBezTo>
                <a:cubicBezTo>
                  <a:pt x="321" y="424"/>
                  <a:pt x="321" y="397"/>
                  <a:pt x="321" y="369"/>
                </a:cubicBezTo>
                <a:cubicBezTo>
                  <a:pt x="321" y="361"/>
                  <a:pt x="317" y="356"/>
                  <a:pt x="310" y="352"/>
                </a:cubicBezTo>
                <a:cubicBezTo>
                  <a:pt x="294" y="344"/>
                  <a:pt x="281" y="331"/>
                  <a:pt x="274" y="314"/>
                </a:cubicBezTo>
                <a:cubicBezTo>
                  <a:pt x="270" y="305"/>
                  <a:pt x="264" y="303"/>
                  <a:pt x="255" y="303"/>
                </a:cubicBezTo>
                <a:cubicBezTo>
                  <a:pt x="223" y="303"/>
                  <a:pt x="191" y="303"/>
                  <a:pt x="159" y="303"/>
                </a:cubicBezTo>
                <a:cubicBezTo>
                  <a:pt x="149" y="303"/>
                  <a:pt x="145" y="307"/>
                  <a:pt x="143" y="316"/>
                </a:cubicBezTo>
                <a:cubicBezTo>
                  <a:pt x="135" y="360"/>
                  <a:pt x="135" y="405"/>
                  <a:pt x="143" y="449"/>
                </a:cubicBezTo>
                <a:cubicBezTo>
                  <a:pt x="145" y="459"/>
                  <a:pt x="150" y="463"/>
                  <a:pt x="161" y="463"/>
                </a:cubicBezTo>
                <a:cubicBezTo>
                  <a:pt x="185" y="462"/>
                  <a:pt x="210" y="463"/>
                  <a:pt x="235" y="463"/>
                </a:cubicBezTo>
                <a:close/>
                <a:moveTo>
                  <a:pt x="697" y="303"/>
                </a:moveTo>
                <a:cubicBezTo>
                  <a:pt x="672" y="303"/>
                  <a:pt x="646" y="303"/>
                  <a:pt x="621" y="303"/>
                </a:cubicBezTo>
                <a:cubicBezTo>
                  <a:pt x="612" y="303"/>
                  <a:pt x="608" y="306"/>
                  <a:pt x="609" y="316"/>
                </a:cubicBezTo>
                <a:cubicBezTo>
                  <a:pt x="610" y="341"/>
                  <a:pt x="610" y="367"/>
                  <a:pt x="610" y="393"/>
                </a:cubicBezTo>
                <a:cubicBezTo>
                  <a:pt x="610" y="403"/>
                  <a:pt x="613" y="409"/>
                  <a:pt x="622" y="414"/>
                </a:cubicBezTo>
                <a:cubicBezTo>
                  <a:pt x="638" y="422"/>
                  <a:pt x="650" y="435"/>
                  <a:pt x="657" y="451"/>
                </a:cubicBezTo>
                <a:cubicBezTo>
                  <a:pt x="661" y="459"/>
                  <a:pt x="666" y="463"/>
                  <a:pt x="675" y="463"/>
                </a:cubicBezTo>
                <a:cubicBezTo>
                  <a:pt x="707" y="462"/>
                  <a:pt x="739" y="462"/>
                  <a:pt x="771" y="463"/>
                </a:cubicBezTo>
                <a:cubicBezTo>
                  <a:pt x="782" y="463"/>
                  <a:pt x="786" y="458"/>
                  <a:pt x="788" y="448"/>
                </a:cubicBezTo>
                <a:cubicBezTo>
                  <a:pt x="796" y="405"/>
                  <a:pt x="796" y="361"/>
                  <a:pt x="788" y="317"/>
                </a:cubicBezTo>
                <a:cubicBezTo>
                  <a:pt x="786" y="307"/>
                  <a:pt x="782" y="302"/>
                  <a:pt x="771" y="303"/>
                </a:cubicBezTo>
                <a:cubicBezTo>
                  <a:pt x="746" y="304"/>
                  <a:pt x="722" y="303"/>
                  <a:pt x="697" y="303"/>
                </a:cubicBezTo>
                <a:close/>
                <a:moveTo>
                  <a:pt x="436" y="463"/>
                </a:moveTo>
                <a:cubicBezTo>
                  <a:pt x="451" y="463"/>
                  <a:pt x="466" y="462"/>
                  <a:pt x="480" y="463"/>
                </a:cubicBezTo>
                <a:cubicBezTo>
                  <a:pt x="491" y="463"/>
                  <a:pt x="497" y="461"/>
                  <a:pt x="502" y="450"/>
                </a:cubicBezTo>
                <a:cubicBezTo>
                  <a:pt x="510" y="431"/>
                  <a:pt x="525" y="416"/>
                  <a:pt x="545" y="409"/>
                </a:cubicBezTo>
                <a:cubicBezTo>
                  <a:pt x="555" y="405"/>
                  <a:pt x="559" y="399"/>
                  <a:pt x="558" y="389"/>
                </a:cubicBezTo>
                <a:cubicBezTo>
                  <a:pt x="558" y="365"/>
                  <a:pt x="557" y="340"/>
                  <a:pt x="557" y="316"/>
                </a:cubicBezTo>
                <a:cubicBezTo>
                  <a:pt x="557" y="304"/>
                  <a:pt x="551" y="303"/>
                  <a:pt x="542" y="303"/>
                </a:cubicBezTo>
                <a:cubicBezTo>
                  <a:pt x="511" y="303"/>
                  <a:pt x="480" y="303"/>
                  <a:pt x="450" y="303"/>
                </a:cubicBezTo>
                <a:cubicBezTo>
                  <a:pt x="440" y="303"/>
                  <a:pt x="434" y="306"/>
                  <a:pt x="430" y="315"/>
                </a:cubicBezTo>
                <a:cubicBezTo>
                  <a:pt x="421" y="334"/>
                  <a:pt x="406" y="349"/>
                  <a:pt x="386" y="356"/>
                </a:cubicBezTo>
                <a:cubicBezTo>
                  <a:pt x="376" y="360"/>
                  <a:pt x="372" y="367"/>
                  <a:pt x="373" y="377"/>
                </a:cubicBezTo>
                <a:cubicBezTo>
                  <a:pt x="374" y="401"/>
                  <a:pt x="374" y="425"/>
                  <a:pt x="374" y="449"/>
                </a:cubicBezTo>
                <a:cubicBezTo>
                  <a:pt x="374" y="460"/>
                  <a:pt x="379" y="463"/>
                  <a:pt x="388" y="463"/>
                </a:cubicBezTo>
                <a:cubicBezTo>
                  <a:pt x="404" y="462"/>
                  <a:pt x="420" y="462"/>
                  <a:pt x="436" y="463"/>
                </a:cubicBezTo>
                <a:close/>
                <a:moveTo>
                  <a:pt x="467" y="55"/>
                </a:moveTo>
                <a:cubicBezTo>
                  <a:pt x="452" y="54"/>
                  <a:pt x="444" y="65"/>
                  <a:pt x="437" y="75"/>
                </a:cubicBezTo>
                <a:cubicBezTo>
                  <a:pt x="415" y="106"/>
                  <a:pt x="405" y="142"/>
                  <a:pt x="394" y="178"/>
                </a:cubicBezTo>
                <a:cubicBezTo>
                  <a:pt x="391" y="191"/>
                  <a:pt x="390" y="200"/>
                  <a:pt x="404" y="208"/>
                </a:cubicBezTo>
                <a:cubicBezTo>
                  <a:pt x="417" y="214"/>
                  <a:pt x="425" y="226"/>
                  <a:pt x="430" y="240"/>
                </a:cubicBezTo>
                <a:cubicBezTo>
                  <a:pt x="434" y="247"/>
                  <a:pt x="438" y="250"/>
                  <a:pt x="447" y="250"/>
                </a:cubicBezTo>
                <a:cubicBezTo>
                  <a:pt x="476" y="250"/>
                  <a:pt x="506" y="250"/>
                  <a:pt x="535" y="250"/>
                </a:cubicBezTo>
                <a:cubicBezTo>
                  <a:pt x="547" y="251"/>
                  <a:pt x="550" y="246"/>
                  <a:pt x="548" y="235"/>
                </a:cubicBezTo>
                <a:cubicBezTo>
                  <a:pt x="542" y="202"/>
                  <a:pt x="535" y="169"/>
                  <a:pt x="525" y="138"/>
                </a:cubicBezTo>
                <a:cubicBezTo>
                  <a:pt x="516" y="114"/>
                  <a:pt x="507" y="90"/>
                  <a:pt x="491" y="70"/>
                </a:cubicBezTo>
                <a:cubicBezTo>
                  <a:pt x="485" y="63"/>
                  <a:pt x="478" y="55"/>
                  <a:pt x="467" y="55"/>
                </a:cubicBezTo>
                <a:close/>
                <a:moveTo>
                  <a:pt x="441" y="515"/>
                </a:moveTo>
                <a:cubicBezTo>
                  <a:pt x="432" y="515"/>
                  <a:pt x="423" y="515"/>
                  <a:pt x="415" y="515"/>
                </a:cubicBezTo>
                <a:cubicBezTo>
                  <a:pt x="381" y="515"/>
                  <a:pt x="381" y="516"/>
                  <a:pt x="387" y="548"/>
                </a:cubicBezTo>
                <a:cubicBezTo>
                  <a:pt x="394" y="592"/>
                  <a:pt x="405" y="635"/>
                  <a:pt x="427" y="675"/>
                </a:cubicBezTo>
                <a:cubicBezTo>
                  <a:pt x="436" y="691"/>
                  <a:pt x="444" y="711"/>
                  <a:pt x="466" y="710"/>
                </a:cubicBezTo>
                <a:cubicBezTo>
                  <a:pt x="488" y="710"/>
                  <a:pt x="495" y="690"/>
                  <a:pt x="504" y="674"/>
                </a:cubicBezTo>
                <a:cubicBezTo>
                  <a:pt x="517" y="651"/>
                  <a:pt x="525" y="626"/>
                  <a:pt x="533" y="601"/>
                </a:cubicBezTo>
                <a:cubicBezTo>
                  <a:pt x="539" y="582"/>
                  <a:pt x="544" y="563"/>
                  <a:pt x="519" y="552"/>
                </a:cubicBezTo>
                <a:cubicBezTo>
                  <a:pt x="516" y="550"/>
                  <a:pt x="511" y="546"/>
                  <a:pt x="510" y="542"/>
                </a:cubicBezTo>
                <a:cubicBezTo>
                  <a:pt x="501" y="514"/>
                  <a:pt x="480" y="513"/>
                  <a:pt x="457" y="515"/>
                </a:cubicBezTo>
                <a:cubicBezTo>
                  <a:pt x="451" y="516"/>
                  <a:pt x="446" y="515"/>
                  <a:pt x="441" y="515"/>
                </a:cubicBezTo>
                <a:close/>
                <a:moveTo>
                  <a:pt x="767" y="516"/>
                </a:moveTo>
                <a:cubicBezTo>
                  <a:pt x="733" y="516"/>
                  <a:pt x="703" y="516"/>
                  <a:pt x="673" y="515"/>
                </a:cubicBezTo>
                <a:cubicBezTo>
                  <a:pt x="665" y="515"/>
                  <a:pt x="661" y="519"/>
                  <a:pt x="658" y="525"/>
                </a:cubicBezTo>
                <a:cubicBezTo>
                  <a:pt x="647" y="550"/>
                  <a:pt x="628" y="566"/>
                  <a:pt x="603" y="573"/>
                </a:cubicBezTo>
                <a:cubicBezTo>
                  <a:pt x="597" y="575"/>
                  <a:pt x="592" y="576"/>
                  <a:pt x="590" y="584"/>
                </a:cubicBezTo>
                <a:cubicBezTo>
                  <a:pt x="582" y="623"/>
                  <a:pt x="570" y="661"/>
                  <a:pt x="550" y="701"/>
                </a:cubicBezTo>
                <a:cubicBezTo>
                  <a:pt x="651" y="670"/>
                  <a:pt x="721" y="610"/>
                  <a:pt x="767" y="516"/>
                </a:cubicBezTo>
                <a:close/>
                <a:moveTo>
                  <a:pt x="380" y="67"/>
                </a:moveTo>
                <a:cubicBezTo>
                  <a:pt x="374" y="68"/>
                  <a:pt x="371" y="67"/>
                  <a:pt x="369" y="68"/>
                </a:cubicBezTo>
                <a:cubicBezTo>
                  <a:pt x="358" y="72"/>
                  <a:pt x="347" y="76"/>
                  <a:pt x="337" y="80"/>
                </a:cubicBezTo>
                <a:cubicBezTo>
                  <a:pt x="264" y="112"/>
                  <a:pt x="210" y="163"/>
                  <a:pt x="172" y="233"/>
                </a:cubicBezTo>
                <a:cubicBezTo>
                  <a:pt x="165" y="246"/>
                  <a:pt x="167" y="251"/>
                  <a:pt x="183" y="250"/>
                </a:cubicBezTo>
                <a:cubicBezTo>
                  <a:pt x="207" y="249"/>
                  <a:pt x="231" y="250"/>
                  <a:pt x="255" y="250"/>
                </a:cubicBezTo>
                <a:cubicBezTo>
                  <a:pt x="264" y="250"/>
                  <a:pt x="269" y="248"/>
                  <a:pt x="273" y="239"/>
                </a:cubicBezTo>
                <a:cubicBezTo>
                  <a:pt x="284" y="215"/>
                  <a:pt x="302" y="200"/>
                  <a:pt x="327" y="192"/>
                </a:cubicBezTo>
                <a:cubicBezTo>
                  <a:pt x="334" y="190"/>
                  <a:pt x="339" y="187"/>
                  <a:pt x="341" y="178"/>
                </a:cubicBezTo>
                <a:cubicBezTo>
                  <a:pt x="349" y="140"/>
                  <a:pt x="361" y="104"/>
                  <a:pt x="380" y="67"/>
                </a:cubicBezTo>
                <a:close/>
                <a:moveTo>
                  <a:pt x="764" y="250"/>
                </a:moveTo>
                <a:cubicBezTo>
                  <a:pt x="761" y="238"/>
                  <a:pt x="755" y="230"/>
                  <a:pt x="751" y="222"/>
                </a:cubicBezTo>
                <a:cubicBezTo>
                  <a:pt x="744" y="208"/>
                  <a:pt x="736" y="203"/>
                  <a:pt x="718" y="206"/>
                </a:cubicBezTo>
                <a:cubicBezTo>
                  <a:pt x="660" y="217"/>
                  <a:pt x="611" y="166"/>
                  <a:pt x="620" y="107"/>
                </a:cubicBezTo>
                <a:cubicBezTo>
                  <a:pt x="620" y="102"/>
                  <a:pt x="623" y="95"/>
                  <a:pt x="616" y="91"/>
                </a:cubicBezTo>
                <a:cubicBezTo>
                  <a:pt x="596" y="81"/>
                  <a:pt x="577" y="71"/>
                  <a:pt x="552" y="68"/>
                </a:cubicBezTo>
                <a:cubicBezTo>
                  <a:pt x="559" y="83"/>
                  <a:pt x="565" y="96"/>
                  <a:pt x="570" y="110"/>
                </a:cubicBezTo>
                <a:cubicBezTo>
                  <a:pt x="584" y="148"/>
                  <a:pt x="593" y="188"/>
                  <a:pt x="599" y="228"/>
                </a:cubicBezTo>
                <a:cubicBezTo>
                  <a:pt x="601" y="236"/>
                  <a:pt x="597" y="250"/>
                  <a:pt x="612" y="250"/>
                </a:cubicBezTo>
                <a:cubicBezTo>
                  <a:pt x="662" y="251"/>
                  <a:pt x="712" y="250"/>
                  <a:pt x="764" y="250"/>
                </a:cubicBezTo>
                <a:close/>
                <a:moveTo>
                  <a:pt x="167" y="515"/>
                </a:moveTo>
                <a:cubicBezTo>
                  <a:pt x="171" y="530"/>
                  <a:pt x="178" y="539"/>
                  <a:pt x="183" y="549"/>
                </a:cubicBezTo>
                <a:cubicBezTo>
                  <a:pt x="189" y="560"/>
                  <a:pt x="196" y="562"/>
                  <a:pt x="209" y="560"/>
                </a:cubicBezTo>
                <a:cubicBezTo>
                  <a:pt x="279" y="547"/>
                  <a:pt x="323" y="612"/>
                  <a:pt x="311" y="658"/>
                </a:cubicBezTo>
                <a:cubicBezTo>
                  <a:pt x="310" y="664"/>
                  <a:pt x="308" y="671"/>
                  <a:pt x="315" y="674"/>
                </a:cubicBezTo>
                <a:cubicBezTo>
                  <a:pt x="335" y="684"/>
                  <a:pt x="355" y="695"/>
                  <a:pt x="378" y="698"/>
                </a:cubicBezTo>
                <a:cubicBezTo>
                  <a:pt x="371" y="678"/>
                  <a:pt x="363" y="660"/>
                  <a:pt x="357" y="642"/>
                </a:cubicBezTo>
                <a:cubicBezTo>
                  <a:pt x="344" y="606"/>
                  <a:pt x="337" y="569"/>
                  <a:pt x="331" y="532"/>
                </a:cubicBezTo>
                <a:cubicBezTo>
                  <a:pt x="330" y="525"/>
                  <a:pt x="331" y="515"/>
                  <a:pt x="318" y="515"/>
                </a:cubicBezTo>
                <a:cubicBezTo>
                  <a:pt x="269" y="515"/>
                  <a:pt x="219" y="515"/>
                  <a:pt x="167" y="515"/>
                </a:cubicBezTo>
                <a:close/>
                <a:moveTo>
                  <a:pt x="226" y="611"/>
                </a:moveTo>
                <a:cubicBezTo>
                  <a:pt x="206" y="611"/>
                  <a:pt x="190" y="626"/>
                  <a:pt x="190" y="646"/>
                </a:cubicBezTo>
                <a:cubicBezTo>
                  <a:pt x="190" y="665"/>
                  <a:pt x="206" y="682"/>
                  <a:pt x="225" y="682"/>
                </a:cubicBezTo>
                <a:cubicBezTo>
                  <a:pt x="244" y="682"/>
                  <a:pt x="261" y="666"/>
                  <a:pt x="261" y="646"/>
                </a:cubicBezTo>
                <a:cubicBezTo>
                  <a:pt x="261" y="627"/>
                  <a:pt x="246" y="611"/>
                  <a:pt x="226" y="611"/>
                </a:cubicBezTo>
                <a:close/>
                <a:moveTo>
                  <a:pt x="741" y="119"/>
                </a:moveTo>
                <a:cubicBezTo>
                  <a:pt x="740" y="100"/>
                  <a:pt x="724" y="83"/>
                  <a:pt x="705" y="84"/>
                </a:cubicBezTo>
                <a:cubicBezTo>
                  <a:pt x="686" y="84"/>
                  <a:pt x="670" y="101"/>
                  <a:pt x="670" y="120"/>
                </a:cubicBezTo>
                <a:cubicBezTo>
                  <a:pt x="671" y="140"/>
                  <a:pt x="686" y="155"/>
                  <a:pt x="706" y="154"/>
                </a:cubicBezTo>
                <a:cubicBezTo>
                  <a:pt x="726" y="154"/>
                  <a:pt x="741" y="138"/>
                  <a:pt x="741" y="119"/>
                </a:cubicBezTo>
                <a:close/>
                <a:moveTo>
                  <a:pt x="388" y="276"/>
                </a:moveTo>
                <a:cubicBezTo>
                  <a:pt x="388" y="258"/>
                  <a:pt x="370" y="240"/>
                  <a:pt x="352" y="240"/>
                </a:cubicBezTo>
                <a:cubicBezTo>
                  <a:pt x="333" y="240"/>
                  <a:pt x="317" y="258"/>
                  <a:pt x="317" y="277"/>
                </a:cubicBezTo>
                <a:cubicBezTo>
                  <a:pt x="317" y="297"/>
                  <a:pt x="332" y="311"/>
                  <a:pt x="351" y="311"/>
                </a:cubicBezTo>
                <a:cubicBezTo>
                  <a:pt x="371" y="311"/>
                  <a:pt x="388" y="295"/>
                  <a:pt x="388" y="276"/>
                </a:cubicBezTo>
                <a:close/>
                <a:moveTo>
                  <a:pt x="543" y="489"/>
                </a:moveTo>
                <a:cubicBezTo>
                  <a:pt x="543" y="508"/>
                  <a:pt x="561" y="525"/>
                  <a:pt x="579" y="525"/>
                </a:cubicBezTo>
                <a:cubicBezTo>
                  <a:pt x="598" y="525"/>
                  <a:pt x="614" y="508"/>
                  <a:pt x="614" y="488"/>
                </a:cubicBezTo>
                <a:cubicBezTo>
                  <a:pt x="613" y="469"/>
                  <a:pt x="599" y="455"/>
                  <a:pt x="579" y="454"/>
                </a:cubicBezTo>
                <a:cubicBezTo>
                  <a:pt x="560" y="454"/>
                  <a:pt x="543" y="471"/>
                  <a:pt x="543" y="489"/>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42" name="Content Placeholder 6">
            <a:extLst>
              <a:ext uri="{FF2B5EF4-FFF2-40B4-BE49-F238E27FC236}">
                <a16:creationId xmlns:a16="http://schemas.microsoft.com/office/drawing/2014/main" id="{30C1217A-E25D-60E8-B818-CAD9ACFBBB41}"/>
              </a:ext>
            </a:extLst>
          </p:cNvPr>
          <p:cNvSpPr txBox="1">
            <a:spLocks/>
          </p:cNvSpPr>
          <p:nvPr/>
        </p:nvSpPr>
        <p:spPr>
          <a:xfrm>
            <a:off x="3133398" y="2819664"/>
            <a:ext cx="3157674" cy="3750770"/>
          </a:xfrm>
          <a:prstGeom prst="rect">
            <a:avLst/>
          </a:prstGeom>
        </p:spPr>
        <p:txBody>
          <a:bodyPr vert="horz" wrap="square" lIns="0" tIns="0" rIns="0" bIns="0" rtlCol="0">
            <a:spAutoFit/>
          </a:bodyPr>
          <a:lstStyle>
            <a:defPPr>
              <a:defRPr lang="en-US"/>
            </a:defPPr>
            <a:lvl1pPr indent="0">
              <a:lnSpc>
                <a:spcPct val="80000"/>
              </a:lnSpc>
              <a:spcBef>
                <a:spcPts val="0"/>
              </a:spcBef>
              <a:spcAft>
                <a:spcPts val="200"/>
              </a:spcAft>
              <a:buFont typeface="Arial" panose="020B0604020202020204" pitchFamily="34" charset="0"/>
              <a:buNone/>
              <a:defRPr sz="800"/>
            </a:lvl1pPr>
            <a:lvl2pPr indent="0">
              <a:lnSpc>
                <a:spcPct val="90000"/>
              </a:lnSpc>
              <a:spcBef>
                <a:spcPts val="500"/>
              </a:spcBef>
              <a:buFont typeface="Arial" panose="020B0604020202020204" pitchFamily="34" charset="0"/>
              <a:buNone/>
              <a:defRPr>
                <a:latin typeface="Raleway" panose="020B0003030101060003" pitchFamily="34" charset="0"/>
              </a:defRPr>
            </a:lvl2pPr>
            <a:lvl3pPr indent="0">
              <a:lnSpc>
                <a:spcPct val="90000"/>
              </a:lnSpc>
              <a:spcBef>
                <a:spcPts val="500"/>
              </a:spcBef>
              <a:buFont typeface="Arial" panose="020B0604020202020204" pitchFamily="34" charset="0"/>
              <a:buNone/>
              <a:defRPr sz="1600">
                <a:latin typeface="Raleway" panose="020B0003030101060003" pitchFamily="34" charset="0"/>
              </a:defRPr>
            </a:lvl3pPr>
            <a:lvl4pPr indent="0">
              <a:lnSpc>
                <a:spcPct val="90000"/>
              </a:lnSpc>
              <a:spcBef>
                <a:spcPts val="500"/>
              </a:spcBef>
              <a:buFont typeface="Arial" panose="020B0604020202020204" pitchFamily="34" charset="0"/>
              <a:buNone/>
              <a:defRPr sz="1400">
                <a:latin typeface="Raleway" panose="020B0003030101060003" pitchFamily="34" charset="0"/>
              </a:defRPr>
            </a:lvl4pPr>
            <a:lvl5pPr indent="0">
              <a:lnSpc>
                <a:spcPct val="90000"/>
              </a:lnSpc>
              <a:spcBef>
                <a:spcPts val="500"/>
              </a:spcBef>
              <a:buFont typeface="Arial" panose="020B0604020202020204" pitchFamily="34" charset="0"/>
              <a:buNone/>
              <a:defRPr sz="1400">
                <a:latin typeface="Raleway" panose="020B00030301010600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128588" indent="-128588" defTabSz="685800">
              <a:spcAft>
                <a:spcPts val="150"/>
              </a:spcAft>
              <a:buFont typeface="Arial" panose="020B0604020202020204" pitchFamily="34" charset="0"/>
              <a:buChar char="•"/>
              <a:defRPr/>
            </a:pPr>
            <a:r>
              <a:rPr lang="en-US" sz="2000" dirty="0">
                <a:solidFill>
                  <a:prstClr val="black"/>
                </a:solidFill>
                <a:latin typeface="Calibri"/>
              </a:rPr>
              <a:t>The underwriting emphasis on valuations is here to stay. </a:t>
            </a:r>
          </a:p>
          <a:p>
            <a:pPr marL="128588" indent="-128588" defTabSz="685800">
              <a:spcAft>
                <a:spcPts val="150"/>
              </a:spcAft>
              <a:buFont typeface="Arial" panose="020B0604020202020204" pitchFamily="34" charset="0"/>
              <a:buChar char="•"/>
              <a:defRPr/>
            </a:pPr>
            <a:r>
              <a:rPr lang="en-US" sz="2000" dirty="0">
                <a:solidFill>
                  <a:prstClr val="black"/>
                </a:solidFill>
                <a:latin typeface="Calibri"/>
              </a:rPr>
              <a:t>Ongoing uncertainty in global trade relations has further heightened carrier sensitivity to construction cost volatility.</a:t>
            </a:r>
          </a:p>
          <a:p>
            <a:pPr marL="128588" indent="-128588" defTabSz="685800">
              <a:spcAft>
                <a:spcPts val="150"/>
              </a:spcAft>
              <a:buFont typeface="Arial" panose="020B0604020202020204" pitchFamily="34" charset="0"/>
              <a:buChar char="•"/>
              <a:defRPr/>
            </a:pPr>
            <a:r>
              <a:rPr lang="en-US" sz="2000" dirty="0">
                <a:solidFill>
                  <a:prstClr val="black"/>
                </a:solidFill>
                <a:latin typeface="Calibri"/>
              </a:rPr>
              <a:t> In the absence of a compelling valuation narrative or adequate supporting data, underwriters are continuing to rely on provisions such as Occurrence Limit of Liability (OLLE) or Margin Clauses. </a:t>
            </a:r>
          </a:p>
        </p:txBody>
      </p:sp>
      <p:sp>
        <p:nvSpPr>
          <p:cNvPr id="43" name="Text Placeholder 4">
            <a:extLst>
              <a:ext uri="{FF2B5EF4-FFF2-40B4-BE49-F238E27FC236}">
                <a16:creationId xmlns:a16="http://schemas.microsoft.com/office/drawing/2014/main" id="{01AEBAF5-DE58-4AF9-4529-C73A1E82AE96}"/>
              </a:ext>
            </a:extLst>
          </p:cNvPr>
          <p:cNvSpPr txBox="1">
            <a:spLocks/>
          </p:cNvSpPr>
          <p:nvPr/>
        </p:nvSpPr>
        <p:spPr bwMode="gray">
          <a:xfrm>
            <a:off x="6465238" y="2141242"/>
            <a:ext cx="2048848" cy="369332"/>
          </a:xfrm>
          <a:prstGeom prst="rect">
            <a:avLst/>
          </a:prstGeom>
          <a:noFill/>
          <a:ln w="28575" cap="flat" cmpd="sng" algn="ctr">
            <a:noFill/>
            <a:prstDash val="solid"/>
            <a:miter lim="800000"/>
            <a:headEnd type="none" w="med" len="med"/>
            <a:tailEnd type="none" w="med" len="med"/>
          </a:ln>
          <a:effectLst/>
        </p:spPr>
        <p:txBody>
          <a:bodyPr vert="horz" wrap="square" lIns="0" tIns="0" rIns="0" bIns="0" numCol="1" rtlCol="0" anchor="t" anchorCtr="0" compatLnSpc="1">
            <a:prstTxWarp prst="textNoShape">
              <a:avLst/>
            </a:prstTxWarp>
            <a:sp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defTabSz="685800">
              <a:lnSpc>
                <a:spcPct val="100000"/>
              </a:lnSpc>
              <a:spcBef>
                <a:spcPts val="0"/>
              </a:spcBef>
              <a:buClr>
                <a:srgbClr val="F69322"/>
              </a:buClr>
              <a:defRPr/>
            </a:pPr>
            <a:r>
              <a:rPr lang="en-US" sz="2400" dirty="0">
                <a:solidFill>
                  <a:schemeClr val="tx1"/>
                </a:solidFill>
                <a:latin typeface="Calibri"/>
                <a:cs typeface="Arial" panose="020B0604020202020204" pitchFamily="34" charset="0"/>
              </a:rPr>
              <a:t>Retentions</a:t>
            </a:r>
          </a:p>
        </p:txBody>
      </p:sp>
      <p:cxnSp>
        <p:nvCxnSpPr>
          <p:cNvPr id="44" name="Straight Connector 43">
            <a:extLst>
              <a:ext uri="{FF2B5EF4-FFF2-40B4-BE49-F238E27FC236}">
                <a16:creationId xmlns:a16="http://schemas.microsoft.com/office/drawing/2014/main" id="{CFD1F7A5-28C3-9ED2-6231-EF12CC8E3910}"/>
              </a:ext>
            </a:extLst>
          </p:cNvPr>
          <p:cNvCxnSpPr>
            <a:cxnSpLocks/>
          </p:cNvCxnSpPr>
          <p:nvPr/>
        </p:nvCxnSpPr>
        <p:spPr>
          <a:xfrm>
            <a:off x="6479960" y="2581905"/>
            <a:ext cx="2151975"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4CAF90C1-E786-7EF6-D3FA-6F91A497D814}"/>
              </a:ext>
            </a:extLst>
          </p:cNvPr>
          <p:cNvGrpSpPr/>
          <p:nvPr/>
        </p:nvGrpSpPr>
        <p:grpSpPr>
          <a:xfrm>
            <a:off x="6433019" y="1567253"/>
            <a:ext cx="503823" cy="445370"/>
            <a:chOff x="4180369" y="3049515"/>
            <a:chExt cx="457966" cy="448807"/>
          </a:xfrm>
        </p:grpSpPr>
        <p:sp>
          <p:nvSpPr>
            <p:cNvPr id="46" name="Freeform 17">
              <a:extLst>
                <a:ext uri="{FF2B5EF4-FFF2-40B4-BE49-F238E27FC236}">
                  <a16:creationId xmlns:a16="http://schemas.microsoft.com/office/drawing/2014/main" id="{FB69106E-B459-4B36-F4DF-B5C315A37417}"/>
                </a:ext>
              </a:extLst>
            </p:cNvPr>
            <p:cNvSpPr>
              <a:spLocks/>
            </p:cNvSpPr>
            <p:nvPr/>
          </p:nvSpPr>
          <p:spPr bwMode="auto">
            <a:xfrm>
              <a:off x="4323351" y="3250442"/>
              <a:ext cx="183379" cy="159758"/>
            </a:xfrm>
            <a:custGeom>
              <a:avLst/>
              <a:gdLst>
                <a:gd name="T0" fmla="*/ 401 w 801"/>
                <a:gd name="T1" fmla="*/ 698 h 698"/>
                <a:gd name="T2" fmla="*/ 131 w 801"/>
                <a:gd name="T3" fmla="*/ 698 h 698"/>
                <a:gd name="T4" fmla="*/ 4 w 801"/>
                <a:gd name="T5" fmla="*/ 573 h 698"/>
                <a:gd name="T6" fmla="*/ 5 w 801"/>
                <a:gd name="T7" fmla="*/ 343 h 698"/>
                <a:gd name="T8" fmla="*/ 226 w 801"/>
                <a:gd name="T9" fmla="*/ 7 h 698"/>
                <a:gd name="T10" fmla="*/ 250 w 801"/>
                <a:gd name="T11" fmla="*/ 7 h 698"/>
                <a:gd name="T12" fmla="*/ 553 w 801"/>
                <a:gd name="T13" fmla="*/ 6 h 698"/>
                <a:gd name="T14" fmla="*/ 581 w 801"/>
                <a:gd name="T15" fmla="*/ 8 h 698"/>
                <a:gd name="T16" fmla="*/ 792 w 801"/>
                <a:gd name="T17" fmla="*/ 282 h 698"/>
                <a:gd name="T18" fmla="*/ 800 w 801"/>
                <a:gd name="T19" fmla="*/ 363 h 698"/>
                <a:gd name="T20" fmla="*/ 800 w 801"/>
                <a:gd name="T21" fmla="*/ 573 h 698"/>
                <a:gd name="T22" fmla="*/ 675 w 801"/>
                <a:gd name="T23" fmla="*/ 698 h 698"/>
                <a:gd name="T24" fmla="*/ 401 w 801"/>
                <a:gd name="T25" fmla="*/ 698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1" h="698">
                  <a:moveTo>
                    <a:pt x="401" y="698"/>
                  </a:moveTo>
                  <a:cubicBezTo>
                    <a:pt x="311" y="698"/>
                    <a:pt x="221" y="698"/>
                    <a:pt x="131" y="698"/>
                  </a:cubicBezTo>
                  <a:cubicBezTo>
                    <a:pt x="57" y="698"/>
                    <a:pt x="5" y="648"/>
                    <a:pt x="4" y="573"/>
                  </a:cubicBezTo>
                  <a:cubicBezTo>
                    <a:pt x="3" y="496"/>
                    <a:pt x="0" y="420"/>
                    <a:pt x="5" y="343"/>
                  </a:cubicBezTo>
                  <a:cubicBezTo>
                    <a:pt x="15" y="191"/>
                    <a:pt x="91" y="79"/>
                    <a:pt x="226" y="7"/>
                  </a:cubicBezTo>
                  <a:cubicBezTo>
                    <a:pt x="234" y="2"/>
                    <a:pt x="241" y="3"/>
                    <a:pt x="250" y="7"/>
                  </a:cubicBezTo>
                  <a:cubicBezTo>
                    <a:pt x="351" y="65"/>
                    <a:pt x="452" y="65"/>
                    <a:pt x="553" y="6"/>
                  </a:cubicBezTo>
                  <a:cubicBezTo>
                    <a:pt x="564" y="0"/>
                    <a:pt x="572" y="3"/>
                    <a:pt x="581" y="8"/>
                  </a:cubicBezTo>
                  <a:cubicBezTo>
                    <a:pt x="693" y="67"/>
                    <a:pt x="764" y="158"/>
                    <a:pt x="792" y="282"/>
                  </a:cubicBezTo>
                  <a:cubicBezTo>
                    <a:pt x="798" y="308"/>
                    <a:pt x="801" y="336"/>
                    <a:pt x="800" y="363"/>
                  </a:cubicBezTo>
                  <a:cubicBezTo>
                    <a:pt x="800" y="433"/>
                    <a:pt x="801" y="503"/>
                    <a:pt x="800" y="573"/>
                  </a:cubicBezTo>
                  <a:cubicBezTo>
                    <a:pt x="800" y="645"/>
                    <a:pt x="747" y="697"/>
                    <a:pt x="675" y="698"/>
                  </a:cubicBezTo>
                  <a:cubicBezTo>
                    <a:pt x="584" y="698"/>
                    <a:pt x="492" y="698"/>
                    <a:pt x="401" y="69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47" name="Freeform 18">
              <a:extLst>
                <a:ext uri="{FF2B5EF4-FFF2-40B4-BE49-F238E27FC236}">
                  <a16:creationId xmlns:a16="http://schemas.microsoft.com/office/drawing/2014/main" id="{61D1BAC7-E28D-E667-A1FA-B65917D931FF}"/>
                </a:ext>
              </a:extLst>
            </p:cNvPr>
            <p:cNvSpPr>
              <a:spLocks/>
            </p:cNvSpPr>
            <p:nvPr/>
          </p:nvSpPr>
          <p:spPr bwMode="auto">
            <a:xfrm>
              <a:off x="4267334" y="3049515"/>
              <a:ext cx="371001" cy="350561"/>
            </a:xfrm>
            <a:custGeom>
              <a:avLst/>
              <a:gdLst>
                <a:gd name="T0" fmla="*/ 137 w 1621"/>
                <a:gd name="T1" fmla="*/ 18 h 1532"/>
                <a:gd name="T2" fmla="*/ 195 w 1621"/>
                <a:gd name="T3" fmla="*/ 97 h 1532"/>
                <a:gd name="T4" fmla="*/ 220 w 1621"/>
                <a:gd name="T5" fmla="*/ 103 h 1532"/>
                <a:gd name="T6" fmla="*/ 660 w 1621"/>
                <a:gd name="T7" fmla="*/ 5 h 1532"/>
                <a:gd name="T8" fmla="*/ 1440 w 1621"/>
                <a:gd name="T9" fmla="*/ 418 h 1532"/>
                <a:gd name="T10" fmla="*/ 1616 w 1621"/>
                <a:gd name="T11" fmla="*/ 1000 h 1532"/>
                <a:gd name="T12" fmla="*/ 1454 w 1621"/>
                <a:gd name="T13" fmla="*/ 1515 h 1532"/>
                <a:gd name="T14" fmla="*/ 1425 w 1621"/>
                <a:gd name="T15" fmla="*/ 1521 h 1532"/>
                <a:gd name="T16" fmla="*/ 1361 w 1621"/>
                <a:gd name="T17" fmla="*/ 1476 h 1532"/>
                <a:gd name="T18" fmla="*/ 1357 w 1621"/>
                <a:gd name="T19" fmla="*/ 1455 h 1532"/>
                <a:gd name="T20" fmla="*/ 1492 w 1621"/>
                <a:gd name="T21" fmla="*/ 1116 h 1532"/>
                <a:gd name="T22" fmla="*/ 1295 w 1621"/>
                <a:gd name="T23" fmla="*/ 416 h 1532"/>
                <a:gd name="T24" fmla="*/ 783 w 1621"/>
                <a:gd name="T25" fmla="*/ 129 h 1532"/>
                <a:gd name="T26" fmla="*/ 289 w 1621"/>
                <a:gd name="T27" fmla="*/ 195 h 1532"/>
                <a:gd name="T28" fmla="*/ 284 w 1621"/>
                <a:gd name="T29" fmla="*/ 218 h 1532"/>
                <a:gd name="T30" fmla="*/ 337 w 1621"/>
                <a:gd name="T31" fmla="*/ 292 h 1532"/>
                <a:gd name="T32" fmla="*/ 0 w 1621"/>
                <a:gd name="T33" fmla="*/ 328 h 1532"/>
                <a:gd name="T34" fmla="*/ 137 w 1621"/>
                <a:gd name="T35" fmla="*/ 18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21" h="1532">
                  <a:moveTo>
                    <a:pt x="137" y="18"/>
                  </a:moveTo>
                  <a:cubicBezTo>
                    <a:pt x="159" y="47"/>
                    <a:pt x="178" y="72"/>
                    <a:pt x="195" y="97"/>
                  </a:cubicBezTo>
                  <a:cubicBezTo>
                    <a:pt x="202" y="108"/>
                    <a:pt x="209" y="109"/>
                    <a:pt x="220" y="103"/>
                  </a:cubicBezTo>
                  <a:cubicBezTo>
                    <a:pt x="358" y="35"/>
                    <a:pt x="505" y="0"/>
                    <a:pt x="660" y="5"/>
                  </a:cubicBezTo>
                  <a:cubicBezTo>
                    <a:pt x="987" y="15"/>
                    <a:pt x="1248" y="153"/>
                    <a:pt x="1440" y="418"/>
                  </a:cubicBezTo>
                  <a:cubicBezTo>
                    <a:pt x="1565" y="591"/>
                    <a:pt x="1621" y="788"/>
                    <a:pt x="1616" y="1000"/>
                  </a:cubicBezTo>
                  <a:cubicBezTo>
                    <a:pt x="1612" y="1187"/>
                    <a:pt x="1557" y="1359"/>
                    <a:pt x="1454" y="1515"/>
                  </a:cubicBezTo>
                  <a:cubicBezTo>
                    <a:pt x="1445" y="1529"/>
                    <a:pt x="1439" y="1532"/>
                    <a:pt x="1425" y="1521"/>
                  </a:cubicBezTo>
                  <a:cubicBezTo>
                    <a:pt x="1405" y="1505"/>
                    <a:pt x="1383" y="1490"/>
                    <a:pt x="1361" y="1476"/>
                  </a:cubicBezTo>
                  <a:cubicBezTo>
                    <a:pt x="1350" y="1469"/>
                    <a:pt x="1351" y="1464"/>
                    <a:pt x="1357" y="1455"/>
                  </a:cubicBezTo>
                  <a:cubicBezTo>
                    <a:pt x="1427" y="1352"/>
                    <a:pt x="1473" y="1239"/>
                    <a:pt x="1492" y="1116"/>
                  </a:cubicBezTo>
                  <a:cubicBezTo>
                    <a:pt x="1531" y="853"/>
                    <a:pt x="1468" y="618"/>
                    <a:pt x="1295" y="416"/>
                  </a:cubicBezTo>
                  <a:cubicBezTo>
                    <a:pt x="1160" y="258"/>
                    <a:pt x="987" y="163"/>
                    <a:pt x="783" y="129"/>
                  </a:cubicBezTo>
                  <a:cubicBezTo>
                    <a:pt x="612" y="101"/>
                    <a:pt x="447" y="123"/>
                    <a:pt x="289" y="195"/>
                  </a:cubicBezTo>
                  <a:cubicBezTo>
                    <a:pt x="274" y="202"/>
                    <a:pt x="274" y="207"/>
                    <a:pt x="284" y="218"/>
                  </a:cubicBezTo>
                  <a:cubicBezTo>
                    <a:pt x="302" y="241"/>
                    <a:pt x="318" y="265"/>
                    <a:pt x="337" y="292"/>
                  </a:cubicBezTo>
                  <a:cubicBezTo>
                    <a:pt x="224" y="304"/>
                    <a:pt x="113" y="316"/>
                    <a:pt x="0" y="328"/>
                  </a:cubicBezTo>
                  <a:cubicBezTo>
                    <a:pt x="46" y="224"/>
                    <a:pt x="91" y="122"/>
                    <a:pt x="137" y="1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48" name="Freeform 19">
              <a:extLst>
                <a:ext uri="{FF2B5EF4-FFF2-40B4-BE49-F238E27FC236}">
                  <a16:creationId xmlns:a16="http://schemas.microsoft.com/office/drawing/2014/main" id="{91723361-F5AF-874D-70D1-5691C26D3EC4}"/>
                </a:ext>
              </a:extLst>
            </p:cNvPr>
            <p:cNvSpPr>
              <a:spLocks/>
            </p:cNvSpPr>
            <p:nvPr/>
          </p:nvSpPr>
          <p:spPr bwMode="auto">
            <a:xfrm>
              <a:off x="4180369" y="3145833"/>
              <a:ext cx="382185" cy="352489"/>
            </a:xfrm>
            <a:custGeom>
              <a:avLst/>
              <a:gdLst>
                <a:gd name="T0" fmla="*/ 1338 w 1670"/>
                <a:gd name="T1" fmla="*/ 1241 h 1540"/>
                <a:gd name="T2" fmla="*/ 1670 w 1670"/>
                <a:gd name="T3" fmla="*/ 1205 h 1540"/>
                <a:gd name="T4" fmla="*/ 1534 w 1670"/>
                <a:gd name="T5" fmla="*/ 1513 h 1540"/>
                <a:gd name="T6" fmla="*/ 1478 w 1670"/>
                <a:gd name="T7" fmla="*/ 1436 h 1540"/>
                <a:gd name="T8" fmla="*/ 1449 w 1670"/>
                <a:gd name="T9" fmla="*/ 1428 h 1540"/>
                <a:gd name="T10" fmla="*/ 1166 w 1670"/>
                <a:gd name="T11" fmla="*/ 1516 h 1540"/>
                <a:gd name="T12" fmla="*/ 673 w 1670"/>
                <a:gd name="T13" fmla="*/ 1460 h 1540"/>
                <a:gd name="T14" fmla="*/ 136 w 1670"/>
                <a:gd name="T15" fmla="*/ 943 h 1540"/>
                <a:gd name="T16" fmla="*/ 217 w 1670"/>
                <a:gd name="T17" fmla="*/ 16 h 1540"/>
                <a:gd name="T18" fmla="*/ 248 w 1670"/>
                <a:gd name="T19" fmla="*/ 11 h 1540"/>
                <a:gd name="T20" fmla="*/ 309 w 1670"/>
                <a:gd name="T21" fmla="*/ 53 h 1540"/>
                <a:gd name="T22" fmla="*/ 313 w 1670"/>
                <a:gd name="T23" fmla="*/ 77 h 1540"/>
                <a:gd name="T24" fmla="*/ 180 w 1670"/>
                <a:gd name="T25" fmla="*/ 412 h 1540"/>
                <a:gd name="T26" fmla="*/ 514 w 1670"/>
                <a:gd name="T27" fmla="*/ 1241 h 1540"/>
                <a:gd name="T28" fmla="*/ 1380 w 1670"/>
                <a:gd name="T29" fmla="*/ 1337 h 1540"/>
                <a:gd name="T30" fmla="*/ 1387 w 1670"/>
                <a:gd name="T31" fmla="*/ 1311 h 1540"/>
                <a:gd name="T32" fmla="*/ 1338 w 1670"/>
                <a:gd name="T33" fmla="*/ 1244 h 1540"/>
                <a:gd name="T34" fmla="*/ 1338 w 1670"/>
                <a:gd name="T35" fmla="*/ 1241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70" h="1540">
                  <a:moveTo>
                    <a:pt x="1338" y="1241"/>
                  </a:moveTo>
                  <a:cubicBezTo>
                    <a:pt x="1354" y="1235"/>
                    <a:pt x="1650" y="1203"/>
                    <a:pt x="1670" y="1205"/>
                  </a:cubicBezTo>
                  <a:cubicBezTo>
                    <a:pt x="1625" y="1307"/>
                    <a:pt x="1580" y="1408"/>
                    <a:pt x="1534" y="1513"/>
                  </a:cubicBezTo>
                  <a:cubicBezTo>
                    <a:pt x="1514" y="1485"/>
                    <a:pt x="1495" y="1461"/>
                    <a:pt x="1478" y="1436"/>
                  </a:cubicBezTo>
                  <a:cubicBezTo>
                    <a:pt x="1470" y="1424"/>
                    <a:pt x="1463" y="1421"/>
                    <a:pt x="1449" y="1428"/>
                  </a:cubicBezTo>
                  <a:cubicBezTo>
                    <a:pt x="1359" y="1473"/>
                    <a:pt x="1265" y="1501"/>
                    <a:pt x="1166" y="1516"/>
                  </a:cubicBezTo>
                  <a:cubicBezTo>
                    <a:pt x="997" y="1540"/>
                    <a:pt x="832" y="1523"/>
                    <a:pt x="673" y="1460"/>
                  </a:cubicBezTo>
                  <a:cubicBezTo>
                    <a:pt x="425" y="1361"/>
                    <a:pt x="241" y="1190"/>
                    <a:pt x="136" y="943"/>
                  </a:cubicBezTo>
                  <a:cubicBezTo>
                    <a:pt x="0" y="622"/>
                    <a:pt x="30" y="312"/>
                    <a:pt x="217" y="16"/>
                  </a:cubicBezTo>
                  <a:cubicBezTo>
                    <a:pt x="227" y="0"/>
                    <a:pt x="234" y="0"/>
                    <a:pt x="248" y="11"/>
                  </a:cubicBezTo>
                  <a:cubicBezTo>
                    <a:pt x="268" y="26"/>
                    <a:pt x="288" y="40"/>
                    <a:pt x="309" y="53"/>
                  </a:cubicBezTo>
                  <a:cubicBezTo>
                    <a:pt x="320" y="61"/>
                    <a:pt x="320" y="67"/>
                    <a:pt x="313" y="77"/>
                  </a:cubicBezTo>
                  <a:cubicBezTo>
                    <a:pt x="244" y="179"/>
                    <a:pt x="197" y="291"/>
                    <a:pt x="180" y="412"/>
                  </a:cubicBezTo>
                  <a:cubicBezTo>
                    <a:pt x="132" y="752"/>
                    <a:pt x="239" y="1036"/>
                    <a:pt x="514" y="1241"/>
                  </a:cubicBezTo>
                  <a:cubicBezTo>
                    <a:pt x="779" y="1439"/>
                    <a:pt x="1073" y="1465"/>
                    <a:pt x="1380" y="1337"/>
                  </a:cubicBezTo>
                  <a:cubicBezTo>
                    <a:pt x="1397" y="1330"/>
                    <a:pt x="1397" y="1324"/>
                    <a:pt x="1387" y="1311"/>
                  </a:cubicBezTo>
                  <a:cubicBezTo>
                    <a:pt x="1370" y="1289"/>
                    <a:pt x="1354" y="1267"/>
                    <a:pt x="1338" y="1244"/>
                  </a:cubicBezTo>
                  <a:cubicBezTo>
                    <a:pt x="1338" y="1244"/>
                    <a:pt x="1338" y="1242"/>
                    <a:pt x="1338" y="124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49" name="Freeform 20">
              <a:extLst>
                <a:ext uri="{FF2B5EF4-FFF2-40B4-BE49-F238E27FC236}">
                  <a16:creationId xmlns:a16="http://schemas.microsoft.com/office/drawing/2014/main" id="{69A33B8C-F2AE-CEAD-D37F-193DB2EE7652}"/>
                </a:ext>
              </a:extLst>
            </p:cNvPr>
            <p:cNvSpPr>
              <a:spLocks/>
            </p:cNvSpPr>
            <p:nvPr/>
          </p:nvSpPr>
          <p:spPr bwMode="auto">
            <a:xfrm>
              <a:off x="4355457" y="3135323"/>
              <a:ext cx="119264" cy="119457"/>
            </a:xfrm>
            <a:custGeom>
              <a:avLst/>
              <a:gdLst>
                <a:gd name="T0" fmla="*/ 259 w 521"/>
                <a:gd name="T1" fmla="*/ 521 h 522"/>
                <a:gd name="T2" fmla="*/ 0 w 521"/>
                <a:gd name="T3" fmla="*/ 262 h 522"/>
                <a:gd name="T4" fmla="*/ 262 w 521"/>
                <a:gd name="T5" fmla="*/ 1 h 522"/>
                <a:gd name="T6" fmla="*/ 521 w 521"/>
                <a:gd name="T7" fmla="*/ 263 h 522"/>
                <a:gd name="T8" fmla="*/ 259 w 521"/>
                <a:gd name="T9" fmla="*/ 521 h 522"/>
              </a:gdLst>
              <a:ahLst/>
              <a:cxnLst>
                <a:cxn ang="0">
                  <a:pos x="T0" y="T1"/>
                </a:cxn>
                <a:cxn ang="0">
                  <a:pos x="T2" y="T3"/>
                </a:cxn>
                <a:cxn ang="0">
                  <a:pos x="T4" y="T5"/>
                </a:cxn>
                <a:cxn ang="0">
                  <a:pos x="T6" y="T7"/>
                </a:cxn>
                <a:cxn ang="0">
                  <a:pos x="T8" y="T9"/>
                </a:cxn>
              </a:cxnLst>
              <a:rect l="0" t="0" r="r" b="b"/>
              <a:pathLst>
                <a:path w="521" h="522">
                  <a:moveTo>
                    <a:pt x="259" y="521"/>
                  </a:moveTo>
                  <a:cubicBezTo>
                    <a:pt x="116" y="521"/>
                    <a:pt x="0" y="405"/>
                    <a:pt x="0" y="262"/>
                  </a:cubicBezTo>
                  <a:cubicBezTo>
                    <a:pt x="0" y="116"/>
                    <a:pt x="117" y="0"/>
                    <a:pt x="262" y="1"/>
                  </a:cubicBezTo>
                  <a:cubicBezTo>
                    <a:pt x="406" y="1"/>
                    <a:pt x="521" y="118"/>
                    <a:pt x="521" y="263"/>
                  </a:cubicBezTo>
                  <a:cubicBezTo>
                    <a:pt x="520" y="407"/>
                    <a:pt x="404" y="522"/>
                    <a:pt x="259" y="52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grpSp>
      <p:sp>
        <p:nvSpPr>
          <p:cNvPr id="50" name="Content Placeholder 6">
            <a:extLst>
              <a:ext uri="{FF2B5EF4-FFF2-40B4-BE49-F238E27FC236}">
                <a16:creationId xmlns:a16="http://schemas.microsoft.com/office/drawing/2014/main" id="{056EEFEE-AB75-D9A3-1D31-88966DA89334}"/>
              </a:ext>
            </a:extLst>
          </p:cNvPr>
          <p:cNvSpPr txBox="1">
            <a:spLocks/>
          </p:cNvSpPr>
          <p:nvPr/>
        </p:nvSpPr>
        <p:spPr>
          <a:xfrm>
            <a:off x="6433018" y="2752884"/>
            <a:ext cx="2336513" cy="2714589"/>
          </a:xfrm>
          <a:prstGeom prst="rect">
            <a:avLst/>
          </a:prstGeom>
        </p:spPr>
        <p:txBody>
          <a:bodyPr vert="horz" wrap="square" lIns="0" tIns="0" rIns="0" bIns="0" rtlCol="0">
            <a:spAutoFit/>
          </a:bodyPr>
          <a:lstStyle>
            <a:defPPr>
              <a:defRPr lang="en-US"/>
            </a:defPPr>
            <a:lvl1pPr indent="0">
              <a:lnSpc>
                <a:spcPct val="80000"/>
              </a:lnSpc>
              <a:spcBef>
                <a:spcPts val="0"/>
              </a:spcBef>
              <a:spcAft>
                <a:spcPts val="200"/>
              </a:spcAft>
              <a:buFont typeface="Arial" panose="020B0604020202020204" pitchFamily="34" charset="0"/>
              <a:buNone/>
              <a:defRPr sz="800"/>
            </a:lvl1pPr>
            <a:lvl2pPr indent="0">
              <a:lnSpc>
                <a:spcPct val="90000"/>
              </a:lnSpc>
              <a:spcBef>
                <a:spcPts val="500"/>
              </a:spcBef>
              <a:buFont typeface="Arial" panose="020B0604020202020204" pitchFamily="34" charset="0"/>
              <a:buNone/>
              <a:defRPr>
                <a:latin typeface="Raleway" panose="020B0003030101060003" pitchFamily="34" charset="0"/>
              </a:defRPr>
            </a:lvl2pPr>
            <a:lvl3pPr indent="0">
              <a:lnSpc>
                <a:spcPct val="90000"/>
              </a:lnSpc>
              <a:spcBef>
                <a:spcPts val="500"/>
              </a:spcBef>
              <a:buFont typeface="Arial" panose="020B0604020202020204" pitchFamily="34" charset="0"/>
              <a:buNone/>
              <a:defRPr sz="1600">
                <a:latin typeface="Raleway" panose="020B0003030101060003" pitchFamily="34" charset="0"/>
              </a:defRPr>
            </a:lvl3pPr>
            <a:lvl4pPr indent="0">
              <a:lnSpc>
                <a:spcPct val="90000"/>
              </a:lnSpc>
              <a:spcBef>
                <a:spcPts val="500"/>
              </a:spcBef>
              <a:buFont typeface="Arial" panose="020B0604020202020204" pitchFamily="34" charset="0"/>
              <a:buNone/>
              <a:defRPr sz="1400">
                <a:latin typeface="Raleway" panose="020B0003030101060003" pitchFamily="34" charset="0"/>
              </a:defRPr>
            </a:lvl4pPr>
            <a:lvl5pPr indent="0">
              <a:lnSpc>
                <a:spcPct val="90000"/>
              </a:lnSpc>
              <a:spcBef>
                <a:spcPts val="500"/>
              </a:spcBef>
              <a:buFont typeface="Arial" panose="020B0604020202020204" pitchFamily="34" charset="0"/>
              <a:buNone/>
              <a:defRPr sz="1400">
                <a:latin typeface="Raleway" panose="020B00030301010600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128588" indent="-128588" defTabSz="685800">
              <a:spcAft>
                <a:spcPts val="150"/>
              </a:spcAft>
              <a:buFont typeface="Arial" panose="020B0604020202020204" pitchFamily="34" charset="0"/>
              <a:buChar char="•"/>
              <a:defRPr/>
            </a:pPr>
            <a:r>
              <a:rPr lang="en-US" sz="2000" dirty="0">
                <a:solidFill>
                  <a:prstClr val="black"/>
                </a:solidFill>
                <a:latin typeface="Calibri"/>
              </a:rPr>
              <a:t>Overall, Insureds that have addressed their retentions and deductibles since the onset of the increased inflationary environment (2020) should experience minimal pressure on retention levels. </a:t>
            </a:r>
          </a:p>
        </p:txBody>
      </p:sp>
      <p:cxnSp>
        <p:nvCxnSpPr>
          <p:cNvPr id="51" name="Straight Connector 50">
            <a:extLst>
              <a:ext uri="{FF2B5EF4-FFF2-40B4-BE49-F238E27FC236}">
                <a16:creationId xmlns:a16="http://schemas.microsoft.com/office/drawing/2014/main" id="{FF6CFCE6-EE97-BF75-5182-CC29A68D076F}"/>
              </a:ext>
            </a:extLst>
          </p:cNvPr>
          <p:cNvCxnSpPr>
            <a:cxnSpLocks/>
          </p:cNvCxnSpPr>
          <p:nvPr/>
        </p:nvCxnSpPr>
        <p:spPr>
          <a:xfrm>
            <a:off x="9199734" y="2581905"/>
            <a:ext cx="161310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03C7655F-9274-374B-5AD2-345659E80239}"/>
              </a:ext>
            </a:extLst>
          </p:cNvPr>
          <p:cNvGrpSpPr/>
          <p:nvPr/>
        </p:nvGrpSpPr>
        <p:grpSpPr>
          <a:xfrm>
            <a:off x="9140227" y="1572721"/>
            <a:ext cx="467816" cy="422975"/>
            <a:chOff x="9025935" y="2530345"/>
            <a:chExt cx="424174" cy="426238"/>
          </a:xfrm>
        </p:grpSpPr>
        <p:sp>
          <p:nvSpPr>
            <p:cNvPr id="53" name="Freeform 13">
              <a:extLst>
                <a:ext uri="{FF2B5EF4-FFF2-40B4-BE49-F238E27FC236}">
                  <a16:creationId xmlns:a16="http://schemas.microsoft.com/office/drawing/2014/main" id="{495F55A6-EB08-168D-1F9A-B47B7AEEFF40}"/>
                </a:ext>
              </a:extLst>
            </p:cNvPr>
            <p:cNvSpPr>
              <a:spLocks/>
            </p:cNvSpPr>
            <p:nvPr/>
          </p:nvSpPr>
          <p:spPr bwMode="auto">
            <a:xfrm>
              <a:off x="9296374" y="2530345"/>
              <a:ext cx="153735" cy="201480"/>
            </a:xfrm>
            <a:custGeom>
              <a:avLst/>
              <a:gdLst>
                <a:gd name="T0" fmla="*/ 178 w 323"/>
                <a:gd name="T1" fmla="*/ 0 h 422"/>
                <a:gd name="T2" fmla="*/ 202 w 323"/>
                <a:gd name="T3" fmla="*/ 5 h 422"/>
                <a:gd name="T4" fmla="*/ 321 w 323"/>
                <a:gd name="T5" fmla="*/ 160 h 422"/>
                <a:gd name="T6" fmla="*/ 264 w 323"/>
                <a:gd name="T7" fmla="*/ 400 h 422"/>
                <a:gd name="T8" fmla="*/ 226 w 323"/>
                <a:gd name="T9" fmla="*/ 414 h 422"/>
                <a:gd name="T10" fmla="*/ 218 w 323"/>
                <a:gd name="T11" fmla="*/ 376 h 422"/>
                <a:gd name="T12" fmla="*/ 270 w 323"/>
                <a:gd name="T13" fmla="*/ 159 h 422"/>
                <a:gd name="T14" fmla="*/ 173 w 323"/>
                <a:gd name="T15" fmla="*/ 53 h 422"/>
                <a:gd name="T16" fmla="*/ 63 w 323"/>
                <a:gd name="T17" fmla="*/ 135 h 422"/>
                <a:gd name="T18" fmla="*/ 71 w 323"/>
                <a:gd name="T19" fmla="*/ 243 h 422"/>
                <a:gd name="T20" fmla="*/ 77 w 323"/>
                <a:gd name="T21" fmla="*/ 269 h 422"/>
                <a:gd name="T22" fmla="*/ 57 w 323"/>
                <a:gd name="T23" fmla="*/ 299 h 422"/>
                <a:gd name="T24" fmla="*/ 28 w 323"/>
                <a:gd name="T25" fmla="*/ 283 h 422"/>
                <a:gd name="T26" fmla="*/ 13 w 323"/>
                <a:gd name="T27" fmla="*/ 122 h 422"/>
                <a:gd name="T28" fmla="*/ 147 w 323"/>
                <a:gd name="T29" fmla="*/ 3 h 422"/>
                <a:gd name="T30" fmla="*/ 154 w 323"/>
                <a:gd name="T31" fmla="*/ 0 h 422"/>
                <a:gd name="T32" fmla="*/ 178 w 323"/>
                <a:gd name="T33"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3" h="422">
                  <a:moveTo>
                    <a:pt x="178" y="0"/>
                  </a:moveTo>
                  <a:cubicBezTo>
                    <a:pt x="185" y="6"/>
                    <a:pt x="194" y="3"/>
                    <a:pt x="202" y="5"/>
                  </a:cubicBezTo>
                  <a:cubicBezTo>
                    <a:pt x="270" y="24"/>
                    <a:pt x="319" y="86"/>
                    <a:pt x="321" y="160"/>
                  </a:cubicBezTo>
                  <a:cubicBezTo>
                    <a:pt x="323" y="245"/>
                    <a:pt x="303" y="325"/>
                    <a:pt x="264" y="400"/>
                  </a:cubicBezTo>
                  <a:cubicBezTo>
                    <a:pt x="256" y="416"/>
                    <a:pt x="239" y="422"/>
                    <a:pt x="226" y="414"/>
                  </a:cubicBezTo>
                  <a:cubicBezTo>
                    <a:pt x="213" y="407"/>
                    <a:pt x="209" y="392"/>
                    <a:pt x="218" y="376"/>
                  </a:cubicBezTo>
                  <a:cubicBezTo>
                    <a:pt x="254" y="308"/>
                    <a:pt x="272" y="236"/>
                    <a:pt x="270" y="159"/>
                  </a:cubicBezTo>
                  <a:cubicBezTo>
                    <a:pt x="268" y="102"/>
                    <a:pt x="229" y="58"/>
                    <a:pt x="173" y="53"/>
                  </a:cubicBezTo>
                  <a:cubicBezTo>
                    <a:pt x="124" y="48"/>
                    <a:pt x="74" y="84"/>
                    <a:pt x="63" y="135"/>
                  </a:cubicBezTo>
                  <a:cubicBezTo>
                    <a:pt x="56" y="171"/>
                    <a:pt x="65" y="207"/>
                    <a:pt x="71" y="243"/>
                  </a:cubicBezTo>
                  <a:cubicBezTo>
                    <a:pt x="73" y="252"/>
                    <a:pt x="76" y="260"/>
                    <a:pt x="77" y="269"/>
                  </a:cubicBezTo>
                  <a:cubicBezTo>
                    <a:pt x="79" y="284"/>
                    <a:pt x="71" y="295"/>
                    <a:pt x="57" y="299"/>
                  </a:cubicBezTo>
                  <a:cubicBezTo>
                    <a:pt x="43" y="303"/>
                    <a:pt x="31" y="296"/>
                    <a:pt x="28" y="283"/>
                  </a:cubicBezTo>
                  <a:cubicBezTo>
                    <a:pt x="18" y="230"/>
                    <a:pt x="0" y="177"/>
                    <a:pt x="13" y="122"/>
                  </a:cubicBezTo>
                  <a:cubicBezTo>
                    <a:pt x="29" y="56"/>
                    <a:pt x="78" y="13"/>
                    <a:pt x="147" y="3"/>
                  </a:cubicBezTo>
                  <a:cubicBezTo>
                    <a:pt x="149" y="3"/>
                    <a:pt x="151" y="1"/>
                    <a:pt x="154" y="0"/>
                  </a:cubicBezTo>
                  <a:cubicBezTo>
                    <a:pt x="162" y="0"/>
                    <a:pt x="170" y="0"/>
                    <a:pt x="178"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54" name="Freeform 14">
              <a:extLst>
                <a:ext uri="{FF2B5EF4-FFF2-40B4-BE49-F238E27FC236}">
                  <a16:creationId xmlns:a16="http://schemas.microsoft.com/office/drawing/2014/main" id="{835C7FCF-30E0-3206-043B-F0B9F6937D15}"/>
                </a:ext>
              </a:extLst>
            </p:cNvPr>
            <p:cNvSpPr>
              <a:spLocks noEditPoints="1"/>
            </p:cNvSpPr>
            <p:nvPr/>
          </p:nvSpPr>
          <p:spPr bwMode="auto">
            <a:xfrm>
              <a:off x="9025935" y="2597572"/>
              <a:ext cx="358916" cy="359011"/>
            </a:xfrm>
            <a:custGeom>
              <a:avLst/>
              <a:gdLst>
                <a:gd name="T0" fmla="*/ 481 w 754"/>
                <a:gd name="T1" fmla="*/ 3 h 752"/>
                <a:gd name="T2" fmla="*/ 539 w 754"/>
                <a:gd name="T3" fmla="*/ 2 h 752"/>
                <a:gd name="T4" fmla="*/ 550 w 754"/>
                <a:gd name="T5" fmla="*/ 14 h 752"/>
                <a:gd name="T6" fmla="*/ 557 w 754"/>
                <a:gd name="T7" fmla="*/ 75 h 752"/>
                <a:gd name="T8" fmla="*/ 554 w 754"/>
                <a:gd name="T9" fmla="*/ 102 h 752"/>
                <a:gd name="T10" fmla="*/ 584 w 754"/>
                <a:gd name="T11" fmla="*/ 194 h 752"/>
                <a:gd name="T12" fmla="*/ 675 w 754"/>
                <a:gd name="T13" fmla="*/ 176 h 752"/>
                <a:gd name="T14" fmla="*/ 669 w 754"/>
                <a:gd name="T15" fmla="*/ 80 h 752"/>
                <a:gd name="T16" fmla="*/ 654 w 754"/>
                <a:gd name="T17" fmla="*/ 16 h 752"/>
                <a:gd name="T18" fmla="*/ 663 w 754"/>
                <a:gd name="T19" fmla="*/ 11 h 752"/>
                <a:gd name="T20" fmla="*/ 683 w 754"/>
                <a:gd name="T21" fmla="*/ 14 h 752"/>
                <a:gd name="T22" fmla="*/ 737 w 754"/>
                <a:gd name="T23" fmla="*/ 66 h 752"/>
                <a:gd name="T24" fmla="*/ 754 w 754"/>
                <a:gd name="T25" fmla="*/ 297 h 752"/>
                <a:gd name="T26" fmla="*/ 726 w 754"/>
                <a:gd name="T27" fmla="*/ 364 h 752"/>
                <a:gd name="T28" fmla="*/ 378 w 754"/>
                <a:gd name="T29" fmla="*/ 711 h 752"/>
                <a:gd name="T30" fmla="*/ 269 w 754"/>
                <a:gd name="T31" fmla="*/ 712 h 752"/>
                <a:gd name="T32" fmla="*/ 35 w 754"/>
                <a:gd name="T33" fmla="*/ 479 h 752"/>
                <a:gd name="T34" fmla="*/ 35 w 754"/>
                <a:gd name="T35" fmla="*/ 377 h 752"/>
                <a:gd name="T36" fmla="*/ 390 w 754"/>
                <a:gd name="T37" fmla="*/ 22 h 752"/>
                <a:gd name="T38" fmla="*/ 439 w 754"/>
                <a:gd name="T39" fmla="*/ 2 h 752"/>
                <a:gd name="T40" fmla="*/ 481 w 754"/>
                <a:gd name="T41" fmla="*/ 2 h 752"/>
                <a:gd name="T42" fmla="*/ 481 w 754"/>
                <a:gd name="T43" fmla="*/ 3 h 752"/>
                <a:gd name="T44" fmla="*/ 264 w 754"/>
                <a:gd name="T45" fmla="*/ 372 h 752"/>
                <a:gd name="T46" fmla="*/ 243 w 754"/>
                <a:gd name="T47" fmla="*/ 454 h 752"/>
                <a:gd name="T48" fmla="*/ 246 w 754"/>
                <a:gd name="T49" fmla="*/ 457 h 752"/>
                <a:gd name="T50" fmla="*/ 244 w 754"/>
                <a:gd name="T51" fmla="*/ 482 h 752"/>
                <a:gd name="T52" fmla="*/ 243 w 754"/>
                <a:gd name="T53" fmla="*/ 520 h 752"/>
                <a:gd name="T54" fmla="*/ 271 w 754"/>
                <a:gd name="T55" fmla="*/ 520 h 752"/>
                <a:gd name="T56" fmla="*/ 314 w 754"/>
                <a:gd name="T57" fmla="*/ 512 h 752"/>
                <a:gd name="T58" fmla="*/ 401 w 754"/>
                <a:gd name="T59" fmla="*/ 505 h 752"/>
                <a:gd name="T60" fmla="*/ 433 w 754"/>
                <a:gd name="T61" fmla="*/ 427 h 752"/>
                <a:gd name="T62" fmla="*/ 416 w 754"/>
                <a:gd name="T63" fmla="*/ 378 h 752"/>
                <a:gd name="T64" fmla="*/ 402 w 754"/>
                <a:gd name="T65" fmla="*/ 341 h 752"/>
                <a:gd name="T66" fmla="*/ 410 w 754"/>
                <a:gd name="T67" fmla="*/ 310 h 752"/>
                <a:gd name="T68" fmla="*/ 441 w 754"/>
                <a:gd name="T69" fmla="*/ 315 h 752"/>
                <a:gd name="T70" fmla="*/ 483 w 754"/>
                <a:gd name="T71" fmla="*/ 370 h 752"/>
                <a:gd name="T72" fmla="*/ 495 w 754"/>
                <a:gd name="T73" fmla="*/ 379 h 752"/>
                <a:gd name="T74" fmla="*/ 517 w 754"/>
                <a:gd name="T75" fmla="*/ 319 h 752"/>
                <a:gd name="T76" fmla="*/ 513 w 754"/>
                <a:gd name="T77" fmla="*/ 314 h 752"/>
                <a:gd name="T78" fmla="*/ 516 w 754"/>
                <a:gd name="T79" fmla="*/ 278 h 752"/>
                <a:gd name="T80" fmla="*/ 516 w 754"/>
                <a:gd name="T81" fmla="*/ 255 h 752"/>
                <a:gd name="T82" fmla="*/ 507 w 754"/>
                <a:gd name="T83" fmla="*/ 247 h 752"/>
                <a:gd name="T84" fmla="*/ 482 w 754"/>
                <a:gd name="T85" fmla="*/ 247 h 752"/>
                <a:gd name="T86" fmla="*/ 444 w 754"/>
                <a:gd name="T87" fmla="*/ 255 h 752"/>
                <a:gd name="T88" fmla="*/ 354 w 754"/>
                <a:gd name="T89" fmla="*/ 264 h 752"/>
                <a:gd name="T90" fmla="*/ 334 w 754"/>
                <a:gd name="T91" fmla="*/ 351 h 752"/>
                <a:gd name="T92" fmla="*/ 358 w 754"/>
                <a:gd name="T93" fmla="*/ 412 h 752"/>
                <a:gd name="T94" fmla="*/ 351 w 754"/>
                <a:gd name="T95" fmla="*/ 454 h 752"/>
                <a:gd name="T96" fmla="*/ 310 w 754"/>
                <a:gd name="T97" fmla="*/ 446 h 752"/>
                <a:gd name="T98" fmla="*/ 264 w 754"/>
                <a:gd name="T99" fmla="*/ 372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54" h="752">
                  <a:moveTo>
                    <a:pt x="481" y="3"/>
                  </a:moveTo>
                  <a:cubicBezTo>
                    <a:pt x="500" y="3"/>
                    <a:pt x="519" y="3"/>
                    <a:pt x="539" y="2"/>
                  </a:cubicBezTo>
                  <a:cubicBezTo>
                    <a:pt x="547" y="2"/>
                    <a:pt x="551" y="4"/>
                    <a:pt x="550" y="14"/>
                  </a:cubicBezTo>
                  <a:cubicBezTo>
                    <a:pt x="550" y="34"/>
                    <a:pt x="553" y="55"/>
                    <a:pt x="557" y="75"/>
                  </a:cubicBezTo>
                  <a:cubicBezTo>
                    <a:pt x="559" y="84"/>
                    <a:pt x="557" y="93"/>
                    <a:pt x="554" y="102"/>
                  </a:cubicBezTo>
                  <a:cubicBezTo>
                    <a:pt x="539" y="138"/>
                    <a:pt x="552" y="176"/>
                    <a:pt x="584" y="194"/>
                  </a:cubicBezTo>
                  <a:cubicBezTo>
                    <a:pt x="615" y="211"/>
                    <a:pt x="653" y="204"/>
                    <a:pt x="675" y="176"/>
                  </a:cubicBezTo>
                  <a:cubicBezTo>
                    <a:pt x="698" y="147"/>
                    <a:pt x="695" y="108"/>
                    <a:pt x="669" y="80"/>
                  </a:cubicBezTo>
                  <a:cubicBezTo>
                    <a:pt x="651" y="62"/>
                    <a:pt x="656" y="38"/>
                    <a:pt x="654" y="16"/>
                  </a:cubicBezTo>
                  <a:cubicBezTo>
                    <a:pt x="654" y="10"/>
                    <a:pt x="659" y="11"/>
                    <a:pt x="663" y="11"/>
                  </a:cubicBezTo>
                  <a:cubicBezTo>
                    <a:pt x="670" y="12"/>
                    <a:pt x="676" y="13"/>
                    <a:pt x="683" y="14"/>
                  </a:cubicBezTo>
                  <a:cubicBezTo>
                    <a:pt x="729" y="20"/>
                    <a:pt x="732" y="21"/>
                    <a:pt x="737" y="66"/>
                  </a:cubicBezTo>
                  <a:cubicBezTo>
                    <a:pt x="745" y="143"/>
                    <a:pt x="754" y="220"/>
                    <a:pt x="754" y="297"/>
                  </a:cubicBezTo>
                  <a:cubicBezTo>
                    <a:pt x="754" y="324"/>
                    <a:pt x="746" y="344"/>
                    <a:pt x="726" y="364"/>
                  </a:cubicBezTo>
                  <a:cubicBezTo>
                    <a:pt x="609" y="479"/>
                    <a:pt x="494" y="596"/>
                    <a:pt x="378" y="711"/>
                  </a:cubicBezTo>
                  <a:cubicBezTo>
                    <a:pt x="338" y="751"/>
                    <a:pt x="308" y="752"/>
                    <a:pt x="269" y="712"/>
                  </a:cubicBezTo>
                  <a:cubicBezTo>
                    <a:pt x="191" y="634"/>
                    <a:pt x="113" y="557"/>
                    <a:pt x="35" y="479"/>
                  </a:cubicBezTo>
                  <a:cubicBezTo>
                    <a:pt x="0" y="444"/>
                    <a:pt x="0" y="412"/>
                    <a:pt x="35" y="377"/>
                  </a:cubicBezTo>
                  <a:cubicBezTo>
                    <a:pt x="154" y="259"/>
                    <a:pt x="272" y="141"/>
                    <a:pt x="390" y="22"/>
                  </a:cubicBezTo>
                  <a:cubicBezTo>
                    <a:pt x="404" y="8"/>
                    <a:pt x="419" y="0"/>
                    <a:pt x="439" y="2"/>
                  </a:cubicBezTo>
                  <a:cubicBezTo>
                    <a:pt x="453" y="3"/>
                    <a:pt x="467" y="2"/>
                    <a:pt x="481" y="2"/>
                  </a:cubicBezTo>
                  <a:cubicBezTo>
                    <a:pt x="481" y="2"/>
                    <a:pt x="481" y="2"/>
                    <a:pt x="481" y="3"/>
                  </a:cubicBezTo>
                  <a:close/>
                  <a:moveTo>
                    <a:pt x="264" y="372"/>
                  </a:moveTo>
                  <a:cubicBezTo>
                    <a:pt x="208" y="400"/>
                    <a:pt x="206" y="407"/>
                    <a:pt x="243" y="454"/>
                  </a:cubicBezTo>
                  <a:cubicBezTo>
                    <a:pt x="244" y="455"/>
                    <a:pt x="245" y="456"/>
                    <a:pt x="246" y="457"/>
                  </a:cubicBezTo>
                  <a:cubicBezTo>
                    <a:pt x="258" y="466"/>
                    <a:pt x="253" y="473"/>
                    <a:pt x="244" y="482"/>
                  </a:cubicBezTo>
                  <a:cubicBezTo>
                    <a:pt x="225" y="501"/>
                    <a:pt x="226" y="501"/>
                    <a:pt x="243" y="520"/>
                  </a:cubicBezTo>
                  <a:cubicBezTo>
                    <a:pt x="254" y="532"/>
                    <a:pt x="262" y="532"/>
                    <a:pt x="271" y="520"/>
                  </a:cubicBezTo>
                  <a:cubicBezTo>
                    <a:pt x="283" y="501"/>
                    <a:pt x="296" y="502"/>
                    <a:pt x="314" y="512"/>
                  </a:cubicBezTo>
                  <a:cubicBezTo>
                    <a:pt x="343" y="527"/>
                    <a:pt x="374" y="525"/>
                    <a:pt x="401" y="505"/>
                  </a:cubicBezTo>
                  <a:cubicBezTo>
                    <a:pt x="427" y="486"/>
                    <a:pt x="439" y="459"/>
                    <a:pt x="433" y="427"/>
                  </a:cubicBezTo>
                  <a:cubicBezTo>
                    <a:pt x="430" y="409"/>
                    <a:pt x="423" y="394"/>
                    <a:pt x="416" y="378"/>
                  </a:cubicBezTo>
                  <a:cubicBezTo>
                    <a:pt x="411" y="366"/>
                    <a:pt x="405" y="354"/>
                    <a:pt x="402" y="341"/>
                  </a:cubicBezTo>
                  <a:cubicBezTo>
                    <a:pt x="399" y="330"/>
                    <a:pt x="397" y="318"/>
                    <a:pt x="410" y="310"/>
                  </a:cubicBezTo>
                  <a:cubicBezTo>
                    <a:pt x="422" y="303"/>
                    <a:pt x="432" y="308"/>
                    <a:pt x="441" y="315"/>
                  </a:cubicBezTo>
                  <a:cubicBezTo>
                    <a:pt x="461" y="329"/>
                    <a:pt x="473" y="348"/>
                    <a:pt x="483" y="370"/>
                  </a:cubicBezTo>
                  <a:cubicBezTo>
                    <a:pt x="485" y="375"/>
                    <a:pt x="485" y="382"/>
                    <a:pt x="495" y="379"/>
                  </a:cubicBezTo>
                  <a:cubicBezTo>
                    <a:pt x="536" y="366"/>
                    <a:pt x="540" y="354"/>
                    <a:pt x="517" y="319"/>
                  </a:cubicBezTo>
                  <a:cubicBezTo>
                    <a:pt x="515" y="317"/>
                    <a:pt x="515" y="315"/>
                    <a:pt x="513" y="314"/>
                  </a:cubicBezTo>
                  <a:cubicBezTo>
                    <a:pt x="495" y="300"/>
                    <a:pt x="501" y="289"/>
                    <a:pt x="516" y="278"/>
                  </a:cubicBezTo>
                  <a:cubicBezTo>
                    <a:pt x="527" y="270"/>
                    <a:pt x="526" y="263"/>
                    <a:pt x="516" y="255"/>
                  </a:cubicBezTo>
                  <a:cubicBezTo>
                    <a:pt x="512" y="253"/>
                    <a:pt x="510" y="250"/>
                    <a:pt x="507" y="247"/>
                  </a:cubicBezTo>
                  <a:cubicBezTo>
                    <a:pt x="498" y="234"/>
                    <a:pt x="490" y="235"/>
                    <a:pt x="482" y="247"/>
                  </a:cubicBezTo>
                  <a:cubicBezTo>
                    <a:pt x="472" y="261"/>
                    <a:pt x="461" y="265"/>
                    <a:pt x="444" y="255"/>
                  </a:cubicBezTo>
                  <a:cubicBezTo>
                    <a:pt x="413" y="239"/>
                    <a:pt x="382" y="241"/>
                    <a:pt x="354" y="264"/>
                  </a:cubicBezTo>
                  <a:cubicBezTo>
                    <a:pt x="326" y="288"/>
                    <a:pt x="323" y="319"/>
                    <a:pt x="334" y="351"/>
                  </a:cubicBezTo>
                  <a:cubicBezTo>
                    <a:pt x="340" y="372"/>
                    <a:pt x="350" y="392"/>
                    <a:pt x="358" y="412"/>
                  </a:cubicBezTo>
                  <a:cubicBezTo>
                    <a:pt x="364" y="427"/>
                    <a:pt x="367" y="443"/>
                    <a:pt x="351" y="454"/>
                  </a:cubicBezTo>
                  <a:cubicBezTo>
                    <a:pt x="336" y="465"/>
                    <a:pt x="322" y="456"/>
                    <a:pt x="310" y="446"/>
                  </a:cubicBezTo>
                  <a:cubicBezTo>
                    <a:pt x="286" y="427"/>
                    <a:pt x="274" y="401"/>
                    <a:pt x="264" y="37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grpSp>
      <p:sp>
        <p:nvSpPr>
          <p:cNvPr id="55" name="Text Placeholder 4">
            <a:extLst>
              <a:ext uri="{FF2B5EF4-FFF2-40B4-BE49-F238E27FC236}">
                <a16:creationId xmlns:a16="http://schemas.microsoft.com/office/drawing/2014/main" id="{ACCDE22F-838C-510F-66AF-15DFD23CC248}"/>
              </a:ext>
            </a:extLst>
          </p:cNvPr>
          <p:cNvSpPr txBox="1">
            <a:spLocks/>
          </p:cNvSpPr>
          <p:nvPr/>
        </p:nvSpPr>
        <p:spPr bwMode="gray">
          <a:xfrm>
            <a:off x="9235201" y="2145041"/>
            <a:ext cx="862416" cy="369332"/>
          </a:xfrm>
          <a:prstGeom prst="rect">
            <a:avLst/>
          </a:prstGeom>
          <a:noFill/>
          <a:ln w="28575" cap="flat" cmpd="sng" algn="ctr">
            <a:noFill/>
            <a:prstDash val="solid"/>
            <a:miter lim="800000"/>
            <a:headEnd type="none" w="med" len="med"/>
            <a:tailEnd type="none" w="med" len="med"/>
          </a:ln>
          <a:effectLst/>
        </p:spPr>
        <p:txBody>
          <a:bodyPr vert="horz" wrap="none" lIns="0" tIns="0" rIns="0" bIns="0" numCol="1" rtlCol="0" anchor="t" anchorCtr="0" compatLnSpc="1">
            <a:prstTxWarp prst="textNoShape">
              <a:avLst/>
            </a:prstTxWarp>
            <a:sp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defTabSz="685800">
              <a:lnSpc>
                <a:spcPct val="100000"/>
              </a:lnSpc>
              <a:spcBef>
                <a:spcPts val="0"/>
              </a:spcBef>
              <a:buClr>
                <a:srgbClr val="F69322"/>
              </a:buClr>
              <a:defRPr/>
            </a:pPr>
            <a:r>
              <a:rPr lang="en-US" sz="2400" dirty="0">
                <a:solidFill>
                  <a:schemeClr val="tx1"/>
                </a:solidFill>
                <a:latin typeface="Calibri"/>
                <a:cs typeface="Arial" panose="020B0604020202020204" pitchFamily="34" charset="0"/>
              </a:rPr>
              <a:t>Pricing</a:t>
            </a:r>
          </a:p>
        </p:txBody>
      </p:sp>
      <p:sp>
        <p:nvSpPr>
          <p:cNvPr id="56" name="Content Placeholder 6">
            <a:extLst>
              <a:ext uri="{FF2B5EF4-FFF2-40B4-BE49-F238E27FC236}">
                <a16:creationId xmlns:a16="http://schemas.microsoft.com/office/drawing/2014/main" id="{2EE1AE1E-0FB8-D555-2342-E7AA48C44973}"/>
              </a:ext>
            </a:extLst>
          </p:cNvPr>
          <p:cNvSpPr txBox="1">
            <a:spLocks/>
          </p:cNvSpPr>
          <p:nvPr/>
        </p:nvSpPr>
        <p:spPr>
          <a:xfrm>
            <a:off x="9140227" y="2752884"/>
            <a:ext cx="2459590" cy="3945696"/>
          </a:xfrm>
          <a:prstGeom prst="rect">
            <a:avLst/>
          </a:prstGeom>
        </p:spPr>
        <p:txBody>
          <a:bodyPr vert="horz" wrap="square" lIns="0" tIns="0" rIns="0" bIns="0" rtlCol="0">
            <a:spAutoFit/>
          </a:bodyPr>
          <a:lstStyle>
            <a:defPPr>
              <a:defRPr lang="en-US"/>
            </a:defPPr>
            <a:lvl1pPr indent="0">
              <a:lnSpc>
                <a:spcPct val="80000"/>
              </a:lnSpc>
              <a:spcBef>
                <a:spcPts val="0"/>
              </a:spcBef>
              <a:spcAft>
                <a:spcPts val="200"/>
              </a:spcAft>
              <a:buFont typeface="Arial" panose="020B0604020202020204" pitchFamily="34" charset="0"/>
              <a:buNone/>
              <a:defRPr sz="800"/>
            </a:lvl1pPr>
            <a:lvl2pPr indent="0">
              <a:lnSpc>
                <a:spcPct val="90000"/>
              </a:lnSpc>
              <a:spcBef>
                <a:spcPts val="500"/>
              </a:spcBef>
              <a:buFont typeface="Arial" panose="020B0604020202020204" pitchFamily="34" charset="0"/>
              <a:buNone/>
              <a:defRPr>
                <a:latin typeface="Raleway" panose="020B0003030101060003" pitchFamily="34" charset="0"/>
              </a:defRPr>
            </a:lvl2pPr>
            <a:lvl3pPr indent="0">
              <a:lnSpc>
                <a:spcPct val="90000"/>
              </a:lnSpc>
              <a:spcBef>
                <a:spcPts val="500"/>
              </a:spcBef>
              <a:buFont typeface="Arial" panose="020B0604020202020204" pitchFamily="34" charset="0"/>
              <a:buNone/>
              <a:defRPr sz="1600">
                <a:latin typeface="Raleway" panose="020B0003030101060003" pitchFamily="34" charset="0"/>
              </a:defRPr>
            </a:lvl3pPr>
            <a:lvl4pPr indent="0">
              <a:lnSpc>
                <a:spcPct val="90000"/>
              </a:lnSpc>
              <a:spcBef>
                <a:spcPts val="500"/>
              </a:spcBef>
              <a:buFont typeface="Arial" panose="020B0604020202020204" pitchFamily="34" charset="0"/>
              <a:buNone/>
              <a:defRPr sz="1400">
                <a:latin typeface="Raleway" panose="020B0003030101060003" pitchFamily="34" charset="0"/>
              </a:defRPr>
            </a:lvl4pPr>
            <a:lvl5pPr indent="0">
              <a:lnSpc>
                <a:spcPct val="90000"/>
              </a:lnSpc>
              <a:spcBef>
                <a:spcPts val="500"/>
              </a:spcBef>
              <a:buFont typeface="Arial" panose="020B0604020202020204" pitchFamily="34" charset="0"/>
              <a:buNone/>
              <a:defRPr sz="1400">
                <a:latin typeface="Raleway" panose="020B00030301010600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128588" indent="-128588" defTabSz="685800">
              <a:spcAft>
                <a:spcPts val="150"/>
              </a:spcAft>
              <a:buFont typeface="Arial" panose="020B0604020202020204" pitchFamily="34" charset="0"/>
              <a:buChar char="•"/>
              <a:defRPr/>
            </a:pPr>
            <a:r>
              <a:rPr lang="en-US" sz="2000" dirty="0">
                <a:solidFill>
                  <a:prstClr val="black"/>
                </a:solidFill>
                <a:latin typeface="Calibri"/>
              </a:rPr>
              <a:t>Two consecutive years of profitability has allowed for increased competition. Pricing and rate outcomes will continue to depend on a range of factors, including individual risk profile, loss history, industry class, the carriers’ view of rate adequacy, and any improvements implemented at the account level. </a:t>
            </a:r>
          </a:p>
        </p:txBody>
      </p:sp>
      <p:grpSp>
        <p:nvGrpSpPr>
          <p:cNvPr id="57" name="Group 56">
            <a:extLst>
              <a:ext uri="{FF2B5EF4-FFF2-40B4-BE49-F238E27FC236}">
                <a16:creationId xmlns:a16="http://schemas.microsoft.com/office/drawing/2014/main" id="{847966C3-D24B-9BC6-3AB9-F4D70333C0B9}"/>
              </a:ext>
            </a:extLst>
          </p:cNvPr>
          <p:cNvGrpSpPr/>
          <p:nvPr/>
        </p:nvGrpSpPr>
        <p:grpSpPr>
          <a:xfrm>
            <a:off x="3940351" y="1693660"/>
            <a:ext cx="420454" cy="244336"/>
            <a:chOff x="475488" y="3998011"/>
            <a:chExt cx="428215" cy="264743"/>
          </a:xfrm>
        </p:grpSpPr>
        <p:sp>
          <p:nvSpPr>
            <p:cNvPr id="58" name="Freeform 14">
              <a:extLst>
                <a:ext uri="{FF2B5EF4-FFF2-40B4-BE49-F238E27FC236}">
                  <a16:creationId xmlns:a16="http://schemas.microsoft.com/office/drawing/2014/main" id="{C75056E4-AA61-E724-E0D2-660C4FF41B05}"/>
                </a:ext>
              </a:extLst>
            </p:cNvPr>
            <p:cNvSpPr>
              <a:spLocks/>
            </p:cNvSpPr>
            <p:nvPr/>
          </p:nvSpPr>
          <p:spPr bwMode="auto">
            <a:xfrm>
              <a:off x="639795" y="3998011"/>
              <a:ext cx="263908" cy="264743"/>
            </a:xfrm>
            <a:custGeom>
              <a:avLst/>
              <a:gdLst>
                <a:gd name="T0" fmla="*/ 0 w 797"/>
                <a:gd name="T1" fmla="*/ 500 h 800"/>
                <a:gd name="T2" fmla="*/ 0 w 797"/>
                <a:gd name="T3" fmla="*/ 300 h 800"/>
                <a:gd name="T4" fmla="*/ 417 w 797"/>
                <a:gd name="T5" fmla="*/ 300 h 800"/>
                <a:gd name="T6" fmla="*/ 270 w 797"/>
                <a:gd name="T7" fmla="*/ 153 h 800"/>
                <a:gd name="T8" fmla="*/ 270 w 797"/>
                <a:gd name="T9" fmla="*/ 130 h 800"/>
                <a:gd name="T10" fmla="*/ 400 w 797"/>
                <a:gd name="T11" fmla="*/ 0 h 800"/>
                <a:gd name="T12" fmla="*/ 404 w 797"/>
                <a:gd name="T13" fmla="*/ 0 h 800"/>
                <a:gd name="T14" fmla="*/ 417 w 797"/>
                <a:gd name="T15" fmla="*/ 16 h 800"/>
                <a:gd name="T16" fmla="*/ 785 w 797"/>
                <a:gd name="T17" fmla="*/ 385 h 800"/>
                <a:gd name="T18" fmla="*/ 785 w 797"/>
                <a:gd name="T19" fmla="*/ 415 h 800"/>
                <a:gd name="T20" fmla="*/ 417 w 797"/>
                <a:gd name="T21" fmla="*/ 783 h 800"/>
                <a:gd name="T22" fmla="*/ 404 w 797"/>
                <a:gd name="T23" fmla="*/ 800 h 800"/>
                <a:gd name="T24" fmla="*/ 400 w 797"/>
                <a:gd name="T25" fmla="*/ 800 h 800"/>
                <a:gd name="T26" fmla="*/ 270 w 797"/>
                <a:gd name="T27" fmla="*/ 670 h 800"/>
                <a:gd name="T28" fmla="*/ 269 w 797"/>
                <a:gd name="T29" fmla="*/ 646 h 800"/>
                <a:gd name="T30" fmla="*/ 401 w 797"/>
                <a:gd name="T31" fmla="*/ 515 h 800"/>
                <a:gd name="T32" fmla="*/ 411 w 797"/>
                <a:gd name="T33" fmla="*/ 500 h 800"/>
                <a:gd name="T34" fmla="*/ 0 w 797"/>
                <a:gd name="T35" fmla="*/ 5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7" h="800">
                  <a:moveTo>
                    <a:pt x="0" y="500"/>
                  </a:moveTo>
                  <a:cubicBezTo>
                    <a:pt x="0" y="433"/>
                    <a:pt x="0" y="366"/>
                    <a:pt x="0" y="300"/>
                  </a:cubicBezTo>
                  <a:cubicBezTo>
                    <a:pt x="137" y="300"/>
                    <a:pt x="274" y="300"/>
                    <a:pt x="417" y="300"/>
                  </a:cubicBezTo>
                  <a:cubicBezTo>
                    <a:pt x="365" y="248"/>
                    <a:pt x="318" y="200"/>
                    <a:pt x="270" y="153"/>
                  </a:cubicBezTo>
                  <a:cubicBezTo>
                    <a:pt x="260" y="144"/>
                    <a:pt x="260" y="139"/>
                    <a:pt x="270" y="130"/>
                  </a:cubicBezTo>
                  <a:cubicBezTo>
                    <a:pt x="313" y="87"/>
                    <a:pt x="356" y="43"/>
                    <a:pt x="400" y="0"/>
                  </a:cubicBezTo>
                  <a:cubicBezTo>
                    <a:pt x="401" y="0"/>
                    <a:pt x="402" y="0"/>
                    <a:pt x="404" y="0"/>
                  </a:cubicBezTo>
                  <a:cubicBezTo>
                    <a:pt x="405" y="8"/>
                    <a:pt x="412" y="11"/>
                    <a:pt x="417" y="16"/>
                  </a:cubicBezTo>
                  <a:cubicBezTo>
                    <a:pt x="539" y="139"/>
                    <a:pt x="662" y="263"/>
                    <a:pt x="785" y="385"/>
                  </a:cubicBezTo>
                  <a:cubicBezTo>
                    <a:pt x="797" y="397"/>
                    <a:pt x="797" y="403"/>
                    <a:pt x="785" y="415"/>
                  </a:cubicBezTo>
                  <a:cubicBezTo>
                    <a:pt x="662" y="537"/>
                    <a:pt x="539" y="660"/>
                    <a:pt x="417" y="783"/>
                  </a:cubicBezTo>
                  <a:cubicBezTo>
                    <a:pt x="412" y="788"/>
                    <a:pt x="405" y="792"/>
                    <a:pt x="404" y="800"/>
                  </a:cubicBezTo>
                  <a:cubicBezTo>
                    <a:pt x="402" y="800"/>
                    <a:pt x="401" y="800"/>
                    <a:pt x="400" y="800"/>
                  </a:cubicBezTo>
                  <a:cubicBezTo>
                    <a:pt x="356" y="756"/>
                    <a:pt x="313" y="713"/>
                    <a:pt x="270" y="670"/>
                  </a:cubicBezTo>
                  <a:cubicBezTo>
                    <a:pt x="260" y="661"/>
                    <a:pt x="260" y="656"/>
                    <a:pt x="269" y="646"/>
                  </a:cubicBezTo>
                  <a:cubicBezTo>
                    <a:pt x="314" y="603"/>
                    <a:pt x="357" y="559"/>
                    <a:pt x="401" y="515"/>
                  </a:cubicBezTo>
                  <a:cubicBezTo>
                    <a:pt x="405" y="511"/>
                    <a:pt x="411" y="508"/>
                    <a:pt x="411" y="500"/>
                  </a:cubicBezTo>
                  <a:cubicBezTo>
                    <a:pt x="274" y="500"/>
                    <a:pt x="137" y="500"/>
                    <a:pt x="0" y="500"/>
                  </a:cubicBezTo>
                  <a:close/>
                </a:path>
              </a:pathLst>
            </a:custGeom>
            <a:solidFill>
              <a:srgbClr val="FFC000"/>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59" name="Freeform 14">
              <a:extLst>
                <a:ext uri="{FF2B5EF4-FFF2-40B4-BE49-F238E27FC236}">
                  <a16:creationId xmlns:a16="http://schemas.microsoft.com/office/drawing/2014/main" id="{A02A1D87-3B0C-ABC4-01C0-6691B1A2D992}"/>
                </a:ext>
              </a:extLst>
            </p:cNvPr>
            <p:cNvSpPr>
              <a:spLocks/>
            </p:cNvSpPr>
            <p:nvPr/>
          </p:nvSpPr>
          <p:spPr bwMode="auto">
            <a:xfrm flipH="1">
              <a:off x="475488" y="3998011"/>
              <a:ext cx="263908" cy="264743"/>
            </a:xfrm>
            <a:custGeom>
              <a:avLst/>
              <a:gdLst>
                <a:gd name="T0" fmla="*/ 0 w 797"/>
                <a:gd name="T1" fmla="*/ 500 h 800"/>
                <a:gd name="T2" fmla="*/ 0 w 797"/>
                <a:gd name="T3" fmla="*/ 300 h 800"/>
                <a:gd name="T4" fmla="*/ 417 w 797"/>
                <a:gd name="T5" fmla="*/ 300 h 800"/>
                <a:gd name="T6" fmla="*/ 270 w 797"/>
                <a:gd name="T7" fmla="*/ 153 h 800"/>
                <a:gd name="T8" fmla="*/ 270 w 797"/>
                <a:gd name="T9" fmla="*/ 130 h 800"/>
                <a:gd name="T10" fmla="*/ 400 w 797"/>
                <a:gd name="T11" fmla="*/ 0 h 800"/>
                <a:gd name="T12" fmla="*/ 404 w 797"/>
                <a:gd name="T13" fmla="*/ 0 h 800"/>
                <a:gd name="T14" fmla="*/ 417 w 797"/>
                <a:gd name="T15" fmla="*/ 16 h 800"/>
                <a:gd name="T16" fmla="*/ 785 w 797"/>
                <a:gd name="T17" fmla="*/ 385 h 800"/>
                <a:gd name="T18" fmla="*/ 785 w 797"/>
                <a:gd name="T19" fmla="*/ 415 h 800"/>
                <a:gd name="T20" fmla="*/ 417 w 797"/>
                <a:gd name="T21" fmla="*/ 783 h 800"/>
                <a:gd name="T22" fmla="*/ 404 w 797"/>
                <a:gd name="T23" fmla="*/ 800 h 800"/>
                <a:gd name="T24" fmla="*/ 400 w 797"/>
                <a:gd name="T25" fmla="*/ 800 h 800"/>
                <a:gd name="T26" fmla="*/ 270 w 797"/>
                <a:gd name="T27" fmla="*/ 670 h 800"/>
                <a:gd name="T28" fmla="*/ 269 w 797"/>
                <a:gd name="T29" fmla="*/ 646 h 800"/>
                <a:gd name="T30" fmla="*/ 401 w 797"/>
                <a:gd name="T31" fmla="*/ 515 h 800"/>
                <a:gd name="T32" fmla="*/ 411 w 797"/>
                <a:gd name="T33" fmla="*/ 500 h 800"/>
                <a:gd name="T34" fmla="*/ 0 w 797"/>
                <a:gd name="T35" fmla="*/ 5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7" h="800">
                  <a:moveTo>
                    <a:pt x="0" y="500"/>
                  </a:moveTo>
                  <a:cubicBezTo>
                    <a:pt x="0" y="433"/>
                    <a:pt x="0" y="366"/>
                    <a:pt x="0" y="300"/>
                  </a:cubicBezTo>
                  <a:cubicBezTo>
                    <a:pt x="137" y="300"/>
                    <a:pt x="274" y="300"/>
                    <a:pt x="417" y="300"/>
                  </a:cubicBezTo>
                  <a:cubicBezTo>
                    <a:pt x="365" y="248"/>
                    <a:pt x="318" y="200"/>
                    <a:pt x="270" y="153"/>
                  </a:cubicBezTo>
                  <a:cubicBezTo>
                    <a:pt x="260" y="144"/>
                    <a:pt x="260" y="139"/>
                    <a:pt x="270" y="130"/>
                  </a:cubicBezTo>
                  <a:cubicBezTo>
                    <a:pt x="313" y="87"/>
                    <a:pt x="356" y="43"/>
                    <a:pt x="400" y="0"/>
                  </a:cubicBezTo>
                  <a:cubicBezTo>
                    <a:pt x="401" y="0"/>
                    <a:pt x="402" y="0"/>
                    <a:pt x="404" y="0"/>
                  </a:cubicBezTo>
                  <a:cubicBezTo>
                    <a:pt x="405" y="8"/>
                    <a:pt x="412" y="11"/>
                    <a:pt x="417" y="16"/>
                  </a:cubicBezTo>
                  <a:cubicBezTo>
                    <a:pt x="539" y="139"/>
                    <a:pt x="662" y="263"/>
                    <a:pt x="785" y="385"/>
                  </a:cubicBezTo>
                  <a:cubicBezTo>
                    <a:pt x="797" y="397"/>
                    <a:pt x="797" y="403"/>
                    <a:pt x="785" y="415"/>
                  </a:cubicBezTo>
                  <a:cubicBezTo>
                    <a:pt x="662" y="537"/>
                    <a:pt x="539" y="660"/>
                    <a:pt x="417" y="783"/>
                  </a:cubicBezTo>
                  <a:cubicBezTo>
                    <a:pt x="412" y="788"/>
                    <a:pt x="405" y="792"/>
                    <a:pt x="404" y="800"/>
                  </a:cubicBezTo>
                  <a:cubicBezTo>
                    <a:pt x="402" y="800"/>
                    <a:pt x="401" y="800"/>
                    <a:pt x="400" y="800"/>
                  </a:cubicBezTo>
                  <a:cubicBezTo>
                    <a:pt x="356" y="756"/>
                    <a:pt x="313" y="713"/>
                    <a:pt x="270" y="670"/>
                  </a:cubicBezTo>
                  <a:cubicBezTo>
                    <a:pt x="260" y="661"/>
                    <a:pt x="260" y="656"/>
                    <a:pt x="269" y="646"/>
                  </a:cubicBezTo>
                  <a:cubicBezTo>
                    <a:pt x="314" y="603"/>
                    <a:pt x="357" y="559"/>
                    <a:pt x="401" y="515"/>
                  </a:cubicBezTo>
                  <a:cubicBezTo>
                    <a:pt x="405" y="511"/>
                    <a:pt x="411" y="508"/>
                    <a:pt x="411" y="500"/>
                  </a:cubicBezTo>
                  <a:cubicBezTo>
                    <a:pt x="274" y="500"/>
                    <a:pt x="137" y="500"/>
                    <a:pt x="0" y="500"/>
                  </a:cubicBezTo>
                  <a:close/>
                </a:path>
              </a:pathLst>
            </a:custGeom>
            <a:solidFill>
              <a:srgbClr val="FFC000"/>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grpSp>
      <p:grpSp>
        <p:nvGrpSpPr>
          <p:cNvPr id="60" name="Group 59">
            <a:extLst>
              <a:ext uri="{FF2B5EF4-FFF2-40B4-BE49-F238E27FC236}">
                <a16:creationId xmlns:a16="http://schemas.microsoft.com/office/drawing/2014/main" id="{0BCFA1B7-8569-6606-8D00-008EFC25290B}"/>
              </a:ext>
            </a:extLst>
          </p:cNvPr>
          <p:cNvGrpSpPr/>
          <p:nvPr/>
        </p:nvGrpSpPr>
        <p:grpSpPr>
          <a:xfrm>
            <a:off x="6983688" y="1696466"/>
            <a:ext cx="420454" cy="244336"/>
            <a:chOff x="475488" y="3998011"/>
            <a:chExt cx="428215" cy="264743"/>
          </a:xfrm>
        </p:grpSpPr>
        <p:sp>
          <p:nvSpPr>
            <p:cNvPr id="61" name="Freeform 14">
              <a:extLst>
                <a:ext uri="{FF2B5EF4-FFF2-40B4-BE49-F238E27FC236}">
                  <a16:creationId xmlns:a16="http://schemas.microsoft.com/office/drawing/2014/main" id="{80F3CDEB-4805-A1AB-AC2E-58C3041A4F7C}"/>
                </a:ext>
              </a:extLst>
            </p:cNvPr>
            <p:cNvSpPr>
              <a:spLocks/>
            </p:cNvSpPr>
            <p:nvPr/>
          </p:nvSpPr>
          <p:spPr bwMode="auto">
            <a:xfrm>
              <a:off x="639795" y="3998011"/>
              <a:ext cx="263908" cy="264743"/>
            </a:xfrm>
            <a:custGeom>
              <a:avLst/>
              <a:gdLst>
                <a:gd name="T0" fmla="*/ 0 w 797"/>
                <a:gd name="T1" fmla="*/ 500 h 800"/>
                <a:gd name="T2" fmla="*/ 0 w 797"/>
                <a:gd name="T3" fmla="*/ 300 h 800"/>
                <a:gd name="T4" fmla="*/ 417 w 797"/>
                <a:gd name="T5" fmla="*/ 300 h 800"/>
                <a:gd name="T6" fmla="*/ 270 w 797"/>
                <a:gd name="T7" fmla="*/ 153 h 800"/>
                <a:gd name="T8" fmla="*/ 270 w 797"/>
                <a:gd name="T9" fmla="*/ 130 h 800"/>
                <a:gd name="T10" fmla="*/ 400 w 797"/>
                <a:gd name="T11" fmla="*/ 0 h 800"/>
                <a:gd name="T12" fmla="*/ 404 w 797"/>
                <a:gd name="T13" fmla="*/ 0 h 800"/>
                <a:gd name="T14" fmla="*/ 417 w 797"/>
                <a:gd name="T15" fmla="*/ 16 h 800"/>
                <a:gd name="T16" fmla="*/ 785 w 797"/>
                <a:gd name="T17" fmla="*/ 385 h 800"/>
                <a:gd name="T18" fmla="*/ 785 w 797"/>
                <a:gd name="T19" fmla="*/ 415 h 800"/>
                <a:gd name="T20" fmla="*/ 417 w 797"/>
                <a:gd name="T21" fmla="*/ 783 h 800"/>
                <a:gd name="T22" fmla="*/ 404 w 797"/>
                <a:gd name="T23" fmla="*/ 800 h 800"/>
                <a:gd name="T24" fmla="*/ 400 w 797"/>
                <a:gd name="T25" fmla="*/ 800 h 800"/>
                <a:gd name="T26" fmla="*/ 270 w 797"/>
                <a:gd name="T27" fmla="*/ 670 h 800"/>
                <a:gd name="T28" fmla="*/ 269 w 797"/>
                <a:gd name="T29" fmla="*/ 646 h 800"/>
                <a:gd name="T30" fmla="*/ 401 w 797"/>
                <a:gd name="T31" fmla="*/ 515 h 800"/>
                <a:gd name="T32" fmla="*/ 411 w 797"/>
                <a:gd name="T33" fmla="*/ 500 h 800"/>
                <a:gd name="T34" fmla="*/ 0 w 797"/>
                <a:gd name="T35" fmla="*/ 5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7" h="800">
                  <a:moveTo>
                    <a:pt x="0" y="500"/>
                  </a:moveTo>
                  <a:cubicBezTo>
                    <a:pt x="0" y="433"/>
                    <a:pt x="0" y="366"/>
                    <a:pt x="0" y="300"/>
                  </a:cubicBezTo>
                  <a:cubicBezTo>
                    <a:pt x="137" y="300"/>
                    <a:pt x="274" y="300"/>
                    <a:pt x="417" y="300"/>
                  </a:cubicBezTo>
                  <a:cubicBezTo>
                    <a:pt x="365" y="248"/>
                    <a:pt x="318" y="200"/>
                    <a:pt x="270" y="153"/>
                  </a:cubicBezTo>
                  <a:cubicBezTo>
                    <a:pt x="260" y="144"/>
                    <a:pt x="260" y="139"/>
                    <a:pt x="270" y="130"/>
                  </a:cubicBezTo>
                  <a:cubicBezTo>
                    <a:pt x="313" y="87"/>
                    <a:pt x="356" y="43"/>
                    <a:pt x="400" y="0"/>
                  </a:cubicBezTo>
                  <a:cubicBezTo>
                    <a:pt x="401" y="0"/>
                    <a:pt x="402" y="0"/>
                    <a:pt x="404" y="0"/>
                  </a:cubicBezTo>
                  <a:cubicBezTo>
                    <a:pt x="405" y="8"/>
                    <a:pt x="412" y="11"/>
                    <a:pt x="417" y="16"/>
                  </a:cubicBezTo>
                  <a:cubicBezTo>
                    <a:pt x="539" y="139"/>
                    <a:pt x="662" y="263"/>
                    <a:pt x="785" y="385"/>
                  </a:cubicBezTo>
                  <a:cubicBezTo>
                    <a:pt x="797" y="397"/>
                    <a:pt x="797" y="403"/>
                    <a:pt x="785" y="415"/>
                  </a:cubicBezTo>
                  <a:cubicBezTo>
                    <a:pt x="662" y="537"/>
                    <a:pt x="539" y="660"/>
                    <a:pt x="417" y="783"/>
                  </a:cubicBezTo>
                  <a:cubicBezTo>
                    <a:pt x="412" y="788"/>
                    <a:pt x="405" y="792"/>
                    <a:pt x="404" y="800"/>
                  </a:cubicBezTo>
                  <a:cubicBezTo>
                    <a:pt x="402" y="800"/>
                    <a:pt x="401" y="800"/>
                    <a:pt x="400" y="800"/>
                  </a:cubicBezTo>
                  <a:cubicBezTo>
                    <a:pt x="356" y="756"/>
                    <a:pt x="313" y="713"/>
                    <a:pt x="270" y="670"/>
                  </a:cubicBezTo>
                  <a:cubicBezTo>
                    <a:pt x="260" y="661"/>
                    <a:pt x="260" y="656"/>
                    <a:pt x="269" y="646"/>
                  </a:cubicBezTo>
                  <a:cubicBezTo>
                    <a:pt x="314" y="603"/>
                    <a:pt x="357" y="559"/>
                    <a:pt x="401" y="515"/>
                  </a:cubicBezTo>
                  <a:cubicBezTo>
                    <a:pt x="405" y="511"/>
                    <a:pt x="411" y="508"/>
                    <a:pt x="411" y="500"/>
                  </a:cubicBezTo>
                  <a:cubicBezTo>
                    <a:pt x="274" y="500"/>
                    <a:pt x="137" y="500"/>
                    <a:pt x="0" y="500"/>
                  </a:cubicBezTo>
                  <a:close/>
                </a:path>
              </a:pathLst>
            </a:custGeom>
            <a:solidFill>
              <a:srgbClr val="FFC000"/>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62" name="Freeform 14">
              <a:extLst>
                <a:ext uri="{FF2B5EF4-FFF2-40B4-BE49-F238E27FC236}">
                  <a16:creationId xmlns:a16="http://schemas.microsoft.com/office/drawing/2014/main" id="{06EF4680-9136-B9F0-E761-E7734CB8F0A7}"/>
                </a:ext>
              </a:extLst>
            </p:cNvPr>
            <p:cNvSpPr>
              <a:spLocks/>
            </p:cNvSpPr>
            <p:nvPr/>
          </p:nvSpPr>
          <p:spPr bwMode="auto">
            <a:xfrm flipH="1">
              <a:off x="475488" y="3998011"/>
              <a:ext cx="263908" cy="264743"/>
            </a:xfrm>
            <a:custGeom>
              <a:avLst/>
              <a:gdLst>
                <a:gd name="T0" fmla="*/ 0 w 797"/>
                <a:gd name="T1" fmla="*/ 500 h 800"/>
                <a:gd name="T2" fmla="*/ 0 w 797"/>
                <a:gd name="T3" fmla="*/ 300 h 800"/>
                <a:gd name="T4" fmla="*/ 417 w 797"/>
                <a:gd name="T5" fmla="*/ 300 h 800"/>
                <a:gd name="T6" fmla="*/ 270 w 797"/>
                <a:gd name="T7" fmla="*/ 153 h 800"/>
                <a:gd name="T8" fmla="*/ 270 w 797"/>
                <a:gd name="T9" fmla="*/ 130 h 800"/>
                <a:gd name="T10" fmla="*/ 400 w 797"/>
                <a:gd name="T11" fmla="*/ 0 h 800"/>
                <a:gd name="T12" fmla="*/ 404 w 797"/>
                <a:gd name="T13" fmla="*/ 0 h 800"/>
                <a:gd name="T14" fmla="*/ 417 w 797"/>
                <a:gd name="T15" fmla="*/ 16 h 800"/>
                <a:gd name="T16" fmla="*/ 785 w 797"/>
                <a:gd name="T17" fmla="*/ 385 h 800"/>
                <a:gd name="T18" fmla="*/ 785 w 797"/>
                <a:gd name="T19" fmla="*/ 415 h 800"/>
                <a:gd name="T20" fmla="*/ 417 w 797"/>
                <a:gd name="T21" fmla="*/ 783 h 800"/>
                <a:gd name="T22" fmla="*/ 404 w 797"/>
                <a:gd name="T23" fmla="*/ 800 h 800"/>
                <a:gd name="T24" fmla="*/ 400 w 797"/>
                <a:gd name="T25" fmla="*/ 800 h 800"/>
                <a:gd name="T26" fmla="*/ 270 w 797"/>
                <a:gd name="T27" fmla="*/ 670 h 800"/>
                <a:gd name="T28" fmla="*/ 269 w 797"/>
                <a:gd name="T29" fmla="*/ 646 h 800"/>
                <a:gd name="T30" fmla="*/ 401 w 797"/>
                <a:gd name="T31" fmla="*/ 515 h 800"/>
                <a:gd name="T32" fmla="*/ 411 w 797"/>
                <a:gd name="T33" fmla="*/ 500 h 800"/>
                <a:gd name="T34" fmla="*/ 0 w 797"/>
                <a:gd name="T35" fmla="*/ 5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7" h="800">
                  <a:moveTo>
                    <a:pt x="0" y="500"/>
                  </a:moveTo>
                  <a:cubicBezTo>
                    <a:pt x="0" y="433"/>
                    <a:pt x="0" y="366"/>
                    <a:pt x="0" y="300"/>
                  </a:cubicBezTo>
                  <a:cubicBezTo>
                    <a:pt x="137" y="300"/>
                    <a:pt x="274" y="300"/>
                    <a:pt x="417" y="300"/>
                  </a:cubicBezTo>
                  <a:cubicBezTo>
                    <a:pt x="365" y="248"/>
                    <a:pt x="318" y="200"/>
                    <a:pt x="270" y="153"/>
                  </a:cubicBezTo>
                  <a:cubicBezTo>
                    <a:pt x="260" y="144"/>
                    <a:pt x="260" y="139"/>
                    <a:pt x="270" y="130"/>
                  </a:cubicBezTo>
                  <a:cubicBezTo>
                    <a:pt x="313" y="87"/>
                    <a:pt x="356" y="43"/>
                    <a:pt x="400" y="0"/>
                  </a:cubicBezTo>
                  <a:cubicBezTo>
                    <a:pt x="401" y="0"/>
                    <a:pt x="402" y="0"/>
                    <a:pt x="404" y="0"/>
                  </a:cubicBezTo>
                  <a:cubicBezTo>
                    <a:pt x="405" y="8"/>
                    <a:pt x="412" y="11"/>
                    <a:pt x="417" y="16"/>
                  </a:cubicBezTo>
                  <a:cubicBezTo>
                    <a:pt x="539" y="139"/>
                    <a:pt x="662" y="263"/>
                    <a:pt x="785" y="385"/>
                  </a:cubicBezTo>
                  <a:cubicBezTo>
                    <a:pt x="797" y="397"/>
                    <a:pt x="797" y="403"/>
                    <a:pt x="785" y="415"/>
                  </a:cubicBezTo>
                  <a:cubicBezTo>
                    <a:pt x="662" y="537"/>
                    <a:pt x="539" y="660"/>
                    <a:pt x="417" y="783"/>
                  </a:cubicBezTo>
                  <a:cubicBezTo>
                    <a:pt x="412" y="788"/>
                    <a:pt x="405" y="792"/>
                    <a:pt x="404" y="800"/>
                  </a:cubicBezTo>
                  <a:cubicBezTo>
                    <a:pt x="402" y="800"/>
                    <a:pt x="401" y="800"/>
                    <a:pt x="400" y="800"/>
                  </a:cubicBezTo>
                  <a:cubicBezTo>
                    <a:pt x="356" y="756"/>
                    <a:pt x="313" y="713"/>
                    <a:pt x="270" y="670"/>
                  </a:cubicBezTo>
                  <a:cubicBezTo>
                    <a:pt x="260" y="661"/>
                    <a:pt x="260" y="656"/>
                    <a:pt x="269" y="646"/>
                  </a:cubicBezTo>
                  <a:cubicBezTo>
                    <a:pt x="314" y="603"/>
                    <a:pt x="357" y="559"/>
                    <a:pt x="401" y="515"/>
                  </a:cubicBezTo>
                  <a:cubicBezTo>
                    <a:pt x="405" y="511"/>
                    <a:pt x="411" y="508"/>
                    <a:pt x="411" y="500"/>
                  </a:cubicBezTo>
                  <a:cubicBezTo>
                    <a:pt x="274" y="500"/>
                    <a:pt x="137" y="500"/>
                    <a:pt x="0" y="500"/>
                  </a:cubicBezTo>
                  <a:close/>
                </a:path>
              </a:pathLst>
            </a:custGeom>
            <a:solidFill>
              <a:srgbClr val="FFC000"/>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grpSp>
      <p:sp>
        <p:nvSpPr>
          <p:cNvPr id="63" name="Freeform 14">
            <a:extLst>
              <a:ext uri="{FF2B5EF4-FFF2-40B4-BE49-F238E27FC236}">
                <a16:creationId xmlns:a16="http://schemas.microsoft.com/office/drawing/2014/main" id="{6CAE0998-4CFE-95D0-72D8-43BE34B8DB09}"/>
              </a:ext>
            </a:extLst>
          </p:cNvPr>
          <p:cNvSpPr>
            <a:spLocks/>
          </p:cNvSpPr>
          <p:nvPr/>
        </p:nvSpPr>
        <p:spPr bwMode="auto">
          <a:xfrm rot="5400000" flipV="1">
            <a:off x="9681171" y="1661349"/>
            <a:ext cx="261886" cy="291410"/>
          </a:xfrm>
          <a:custGeom>
            <a:avLst/>
            <a:gdLst>
              <a:gd name="T0" fmla="*/ 0 w 797"/>
              <a:gd name="T1" fmla="*/ 500 h 800"/>
              <a:gd name="T2" fmla="*/ 0 w 797"/>
              <a:gd name="T3" fmla="*/ 300 h 800"/>
              <a:gd name="T4" fmla="*/ 417 w 797"/>
              <a:gd name="T5" fmla="*/ 300 h 800"/>
              <a:gd name="T6" fmla="*/ 270 w 797"/>
              <a:gd name="T7" fmla="*/ 153 h 800"/>
              <a:gd name="T8" fmla="*/ 270 w 797"/>
              <a:gd name="T9" fmla="*/ 130 h 800"/>
              <a:gd name="T10" fmla="*/ 400 w 797"/>
              <a:gd name="T11" fmla="*/ 0 h 800"/>
              <a:gd name="T12" fmla="*/ 404 w 797"/>
              <a:gd name="T13" fmla="*/ 0 h 800"/>
              <a:gd name="T14" fmla="*/ 417 w 797"/>
              <a:gd name="T15" fmla="*/ 16 h 800"/>
              <a:gd name="T16" fmla="*/ 785 w 797"/>
              <a:gd name="T17" fmla="*/ 385 h 800"/>
              <a:gd name="T18" fmla="*/ 785 w 797"/>
              <a:gd name="T19" fmla="*/ 415 h 800"/>
              <a:gd name="T20" fmla="*/ 417 w 797"/>
              <a:gd name="T21" fmla="*/ 783 h 800"/>
              <a:gd name="T22" fmla="*/ 404 w 797"/>
              <a:gd name="T23" fmla="*/ 800 h 800"/>
              <a:gd name="T24" fmla="*/ 400 w 797"/>
              <a:gd name="T25" fmla="*/ 800 h 800"/>
              <a:gd name="T26" fmla="*/ 270 w 797"/>
              <a:gd name="T27" fmla="*/ 670 h 800"/>
              <a:gd name="T28" fmla="*/ 269 w 797"/>
              <a:gd name="T29" fmla="*/ 646 h 800"/>
              <a:gd name="T30" fmla="*/ 401 w 797"/>
              <a:gd name="T31" fmla="*/ 515 h 800"/>
              <a:gd name="T32" fmla="*/ 411 w 797"/>
              <a:gd name="T33" fmla="*/ 500 h 800"/>
              <a:gd name="T34" fmla="*/ 0 w 797"/>
              <a:gd name="T35" fmla="*/ 5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7" h="800">
                <a:moveTo>
                  <a:pt x="0" y="500"/>
                </a:moveTo>
                <a:cubicBezTo>
                  <a:pt x="0" y="433"/>
                  <a:pt x="0" y="366"/>
                  <a:pt x="0" y="300"/>
                </a:cubicBezTo>
                <a:cubicBezTo>
                  <a:pt x="137" y="300"/>
                  <a:pt x="274" y="300"/>
                  <a:pt x="417" y="300"/>
                </a:cubicBezTo>
                <a:cubicBezTo>
                  <a:pt x="365" y="248"/>
                  <a:pt x="318" y="200"/>
                  <a:pt x="270" y="153"/>
                </a:cubicBezTo>
                <a:cubicBezTo>
                  <a:pt x="260" y="144"/>
                  <a:pt x="260" y="139"/>
                  <a:pt x="270" y="130"/>
                </a:cubicBezTo>
                <a:cubicBezTo>
                  <a:pt x="313" y="87"/>
                  <a:pt x="356" y="43"/>
                  <a:pt x="400" y="0"/>
                </a:cubicBezTo>
                <a:cubicBezTo>
                  <a:pt x="401" y="0"/>
                  <a:pt x="402" y="0"/>
                  <a:pt x="404" y="0"/>
                </a:cubicBezTo>
                <a:cubicBezTo>
                  <a:pt x="405" y="8"/>
                  <a:pt x="412" y="11"/>
                  <a:pt x="417" y="16"/>
                </a:cubicBezTo>
                <a:cubicBezTo>
                  <a:pt x="539" y="139"/>
                  <a:pt x="662" y="263"/>
                  <a:pt x="785" y="385"/>
                </a:cubicBezTo>
                <a:cubicBezTo>
                  <a:pt x="797" y="397"/>
                  <a:pt x="797" y="403"/>
                  <a:pt x="785" y="415"/>
                </a:cubicBezTo>
                <a:cubicBezTo>
                  <a:pt x="662" y="537"/>
                  <a:pt x="539" y="660"/>
                  <a:pt x="417" y="783"/>
                </a:cubicBezTo>
                <a:cubicBezTo>
                  <a:pt x="412" y="788"/>
                  <a:pt x="405" y="792"/>
                  <a:pt x="404" y="800"/>
                </a:cubicBezTo>
                <a:cubicBezTo>
                  <a:pt x="402" y="800"/>
                  <a:pt x="401" y="800"/>
                  <a:pt x="400" y="800"/>
                </a:cubicBezTo>
                <a:cubicBezTo>
                  <a:pt x="356" y="756"/>
                  <a:pt x="313" y="713"/>
                  <a:pt x="270" y="670"/>
                </a:cubicBezTo>
                <a:cubicBezTo>
                  <a:pt x="260" y="661"/>
                  <a:pt x="260" y="656"/>
                  <a:pt x="269" y="646"/>
                </a:cubicBezTo>
                <a:cubicBezTo>
                  <a:pt x="314" y="603"/>
                  <a:pt x="357" y="559"/>
                  <a:pt x="401" y="515"/>
                </a:cubicBezTo>
                <a:cubicBezTo>
                  <a:pt x="405" y="511"/>
                  <a:pt x="411" y="508"/>
                  <a:pt x="411" y="500"/>
                </a:cubicBezTo>
                <a:cubicBezTo>
                  <a:pt x="274" y="500"/>
                  <a:pt x="137" y="500"/>
                  <a:pt x="0" y="500"/>
                </a:cubicBezTo>
                <a:close/>
              </a:path>
            </a:pathLst>
          </a:custGeom>
          <a:solidFill>
            <a:srgbClr val="92D050"/>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pic>
        <p:nvPicPr>
          <p:cNvPr id="71" name="Picture 70">
            <a:extLst>
              <a:ext uri="{FF2B5EF4-FFF2-40B4-BE49-F238E27FC236}">
                <a16:creationId xmlns:a16="http://schemas.microsoft.com/office/drawing/2014/main" id="{B06ADECE-D325-1C4D-2540-6363CE3842AF}"/>
              </a:ext>
            </a:extLst>
          </p:cNvPr>
          <p:cNvPicPr>
            <a:picLocks noChangeAspect="1"/>
          </p:cNvPicPr>
          <p:nvPr/>
        </p:nvPicPr>
        <p:blipFill>
          <a:blip r:embed="rId3"/>
          <a:stretch>
            <a:fillRect/>
          </a:stretch>
        </p:blipFill>
        <p:spPr>
          <a:xfrm>
            <a:off x="11207102" y="6384615"/>
            <a:ext cx="730288" cy="371637"/>
          </a:xfrm>
          <a:prstGeom prst="rect">
            <a:avLst/>
          </a:prstGeom>
        </p:spPr>
      </p:pic>
    </p:spTree>
    <p:extLst>
      <p:ext uri="{BB962C8B-B14F-4D97-AF65-F5344CB8AC3E}">
        <p14:creationId xmlns:p14="http://schemas.microsoft.com/office/powerpoint/2010/main" val="937865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ADF49-17B2-4AB9-427F-6F7F2BCA8FB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8EBA1F1-E99A-943A-EC2F-AA0D86BC9F5D}"/>
              </a:ext>
            </a:extLst>
          </p:cNvPr>
          <p:cNvPicPr>
            <a:picLocks noChangeAspect="1"/>
          </p:cNvPicPr>
          <p:nvPr/>
        </p:nvPicPr>
        <p:blipFill>
          <a:blip r:embed="rId2"/>
          <a:stretch>
            <a:fillRect/>
          </a:stretch>
        </p:blipFill>
        <p:spPr>
          <a:xfrm rot="812089">
            <a:off x="10360835" y="294416"/>
            <a:ext cx="1692534" cy="638760"/>
          </a:xfrm>
          <a:prstGeom prst="rect">
            <a:avLst/>
          </a:prstGeom>
        </p:spPr>
      </p:pic>
      <p:sp>
        <p:nvSpPr>
          <p:cNvPr id="25" name="Title 24">
            <a:extLst>
              <a:ext uri="{FF2B5EF4-FFF2-40B4-BE49-F238E27FC236}">
                <a16:creationId xmlns:a16="http://schemas.microsoft.com/office/drawing/2014/main" id="{CFED052C-DEA8-B384-B0D0-2AD124A3CCDC}"/>
              </a:ext>
            </a:extLst>
          </p:cNvPr>
          <p:cNvSpPr>
            <a:spLocks noGrp="1"/>
          </p:cNvSpPr>
          <p:nvPr>
            <p:ph type="title"/>
          </p:nvPr>
        </p:nvSpPr>
        <p:spPr/>
        <p:txBody>
          <a:bodyPr/>
          <a:lstStyle/>
          <a:p>
            <a:r>
              <a:rPr lang="en-US" dirty="0"/>
              <a:t>Property</a:t>
            </a:r>
          </a:p>
        </p:txBody>
      </p:sp>
      <p:sp>
        <p:nvSpPr>
          <p:cNvPr id="30" name="Text Placeholder 4">
            <a:extLst>
              <a:ext uri="{FF2B5EF4-FFF2-40B4-BE49-F238E27FC236}">
                <a16:creationId xmlns:a16="http://schemas.microsoft.com/office/drawing/2014/main" id="{910FBA85-ECEE-9190-1B5C-EF68EF0D0879}"/>
              </a:ext>
            </a:extLst>
          </p:cNvPr>
          <p:cNvSpPr txBox="1">
            <a:spLocks/>
          </p:cNvSpPr>
          <p:nvPr/>
        </p:nvSpPr>
        <p:spPr bwMode="gray">
          <a:xfrm>
            <a:off x="356470" y="2145041"/>
            <a:ext cx="2048848" cy="430887"/>
          </a:xfrm>
          <a:prstGeom prst="rect">
            <a:avLst/>
          </a:prstGeom>
          <a:noFill/>
          <a:ln w="28575" cap="flat" cmpd="sng" algn="ctr">
            <a:noFill/>
            <a:prstDash val="solid"/>
            <a:miter lim="800000"/>
            <a:headEnd type="none" w="med" len="med"/>
            <a:tailEnd type="none" w="med" len="med"/>
          </a:ln>
          <a:effectLst/>
        </p:spPr>
        <p:txBody>
          <a:bodyPr vert="horz" wrap="square" lIns="0" tIns="0" rIns="0" bIns="0" numCol="1" rtlCol="0" anchor="t" anchorCtr="0" compatLnSpc="1">
            <a:prstTxWarp prst="textNoShape">
              <a:avLst/>
            </a:prstTxWarp>
            <a:sp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defTabSz="685800">
              <a:lnSpc>
                <a:spcPct val="100000"/>
              </a:lnSpc>
              <a:spcBef>
                <a:spcPts val="0"/>
              </a:spcBef>
              <a:buClr>
                <a:srgbClr val="F69322"/>
              </a:buClr>
              <a:defRPr/>
            </a:pPr>
            <a:r>
              <a:rPr lang="en-US" sz="2800" dirty="0">
                <a:solidFill>
                  <a:schemeClr val="tx1"/>
                </a:solidFill>
                <a:latin typeface="Calibri"/>
                <a:cs typeface="Arial" panose="020B0604020202020204" pitchFamily="34" charset="0"/>
              </a:rPr>
              <a:t>Conditions</a:t>
            </a:r>
          </a:p>
        </p:txBody>
      </p:sp>
      <p:cxnSp>
        <p:nvCxnSpPr>
          <p:cNvPr id="31" name="Straight Connector 30">
            <a:extLst>
              <a:ext uri="{FF2B5EF4-FFF2-40B4-BE49-F238E27FC236}">
                <a16:creationId xmlns:a16="http://schemas.microsoft.com/office/drawing/2014/main" id="{2123C1A9-794A-6AD4-28CE-2FA175EE1219}"/>
              </a:ext>
            </a:extLst>
          </p:cNvPr>
          <p:cNvCxnSpPr>
            <a:cxnSpLocks/>
          </p:cNvCxnSpPr>
          <p:nvPr/>
        </p:nvCxnSpPr>
        <p:spPr>
          <a:xfrm flipV="1">
            <a:off x="340960" y="2575928"/>
            <a:ext cx="11098184" cy="19019"/>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1" name="Picture 70">
            <a:extLst>
              <a:ext uri="{FF2B5EF4-FFF2-40B4-BE49-F238E27FC236}">
                <a16:creationId xmlns:a16="http://schemas.microsoft.com/office/drawing/2014/main" id="{AB31AFE8-10ED-62D3-B234-4AE009A31F55}"/>
              </a:ext>
            </a:extLst>
          </p:cNvPr>
          <p:cNvPicPr>
            <a:picLocks noChangeAspect="1"/>
          </p:cNvPicPr>
          <p:nvPr/>
        </p:nvPicPr>
        <p:blipFill>
          <a:blip r:embed="rId3"/>
          <a:stretch>
            <a:fillRect/>
          </a:stretch>
        </p:blipFill>
        <p:spPr>
          <a:xfrm>
            <a:off x="11173968" y="6207110"/>
            <a:ext cx="730288" cy="285765"/>
          </a:xfrm>
          <a:prstGeom prst="rect">
            <a:avLst/>
          </a:prstGeom>
        </p:spPr>
      </p:pic>
      <p:sp>
        <p:nvSpPr>
          <p:cNvPr id="122" name="Freeform 14">
            <a:extLst>
              <a:ext uri="{FF2B5EF4-FFF2-40B4-BE49-F238E27FC236}">
                <a16:creationId xmlns:a16="http://schemas.microsoft.com/office/drawing/2014/main" id="{75F2BEAD-ED66-071A-99FC-9354205C70D5}"/>
              </a:ext>
            </a:extLst>
          </p:cNvPr>
          <p:cNvSpPr>
            <a:spLocks noEditPoints="1"/>
          </p:cNvSpPr>
          <p:nvPr/>
        </p:nvSpPr>
        <p:spPr bwMode="auto">
          <a:xfrm>
            <a:off x="798576" y="1344003"/>
            <a:ext cx="518160" cy="593993"/>
          </a:xfrm>
          <a:custGeom>
            <a:avLst/>
            <a:gdLst>
              <a:gd name="T0" fmla="*/ 73 w 523"/>
              <a:gd name="T1" fmla="*/ 218 h 452"/>
              <a:gd name="T2" fmla="*/ 73 w 523"/>
              <a:gd name="T3" fmla="*/ 452 h 452"/>
              <a:gd name="T4" fmla="*/ 133 w 523"/>
              <a:gd name="T5" fmla="*/ 452 h 452"/>
              <a:gd name="T6" fmla="*/ 133 w 523"/>
              <a:gd name="T7" fmla="*/ 259 h 452"/>
              <a:gd name="T8" fmla="*/ 218 w 523"/>
              <a:gd name="T9" fmla="*/ 259 h 452"/>
              <a:gd name="T10" fmla="*/ 218 w 523"/>
              <a:gd name="T11" fmla="*/ 452 h 452"/>
              <a:gd name="T12" fmla="*/ 450 w 523"/>
              <a:gd name="T13" fmla="*/ 452 h 452"/>
              <a:gd name="T14" fmla="*/ 450 w 523"/>
              <a:gd name="T15" fmla="*/ 218 h 452"/>
              <a:gd name="T16" fmla="*/ 262 w 523"/>
              <a:gd name="T17" fmla="*/ 83 h 452"/>
              <a:gd name="T18" fmla="*/ 73 w 523"/>
              <a:gd name="T19" fmla="*/ 218 h 452"/>
              <a:gd name="T20" fmla="*/ 280 w 523"/>
              <a:gd name="T21" fmla="*/ 259 h 452"/>
              <a:gd name="T22" fmla="*/ 398 w 523"/>
              <a:gd name="T23" fmla="*/ 259 h 452"/>
              <a:gd name="T24" fmla="*/ 398 w 523"/>
              <a:gd name="T25" fmla="*/ 357 h 452"/>
              <a:gd name="T26" fmla="*/ 280 w 523"/>
              <a:gd name="T27" fmla="*/ 357 h 452"/>
              <a:gd name="T28" fmla="*/ 280 w 523"/>
              <a:gd name="T29" fmla="*/ 259 h 452"/>
              <a:gd name="T30" fmla="*/ 0 w 523"/>
              <a:gd name="T31" fmla="*/ 187 h 452"/>
              <a:gd name="T32" fmla="*/ 262 w 523"/>
              <a:gd name="T33" fmla="*/ 0 h 452"/>
              <a:gd name="T34" fmla="*/ 375 w 523"/>
              <a:gd name="T35" fmla="*/ 80 h 452"/>
              <a:gd name="T36" fmla="*/ 375 w 523"/>
              <a:gd name="T37" fmla="*/ 9 h 452"/>
              <a:gd name="T38" fmla="*/ 431 w 523"/>
              <a:gd name="T39" fmla="*/ 9 h 452"/>
              <a:gd name="T40" fmla="*/ 431 w 523"/>
              <a:gd name="T41" fmla="*/ 120 h 452"/>
              <a:gd name="T42" fmla="*/ 523 w 523"/>
              <a:gd name="T43" fmla="*/ 187 h 452"/>
              <a:gd name="T44" fmla="*/ 501 w 523"/>
              <a:gd name="T45" fmla="*/ 218 h 452"/>
              <a:gd name="T46" fmla="*/ 262 w 523"/>
              <a:gd name="T47" fmla="*/ 48 h 452"/>
              <a:gd name="T48" fmla="*/ 22 w 523"/>
              <a:gd name="T49" fmla="*/ 218 h 452"/>
              <a:gd name="T50" fmla="*/ 0 w 523"/>
              <a:gd name="T51" fmla="*/ 187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3" h="452">
                <a:moveTo>
                  <a:pt x="73" y="218"/>
                </a:moveTo>
                <a:lnTo>
                  <a:pt x="73" y="452"/>
                </a:lnTo>
                <a:lnTo>
                  <a:pt x="133" y="452"/>
                </a:lnTo>
                <a:lnTo>
                  <a:pt x="133" y="259"/>
                </a:lnTo>
                <a:lnTo>
                  <a:pt x="218" y="259"/>
                </a:lnTo>
                <a:lnTo>
                  <a:pt x="218" y="452"/>
                </a:lnTo>
                <a:lnTo>
                  <a:pt x="450" y="452"/>
                </a:lnTo>
                <a:lnTo>
                  <a:pt x="450" y="218"/>
                </a:lnTo>
                <a:lnTo>
                  <a:pt x="262" y="83"/>
                </a:lnTo>
                <a:lnTo>
                  <a:pt x="73" y="218"/>
                </a:lnTo>
                <a:close/>
                <a:moveTo>
                  <a:pt x="280" y="259"/>
                </a:moveTo>
                <a:lnTo>
                  <a:pt x="398" y="259"/>
                </a:lnTo>
                <a:lnTo>
                  <a:pt x="398" y="357"/>
                </a:lnTo>
                <a:lnTo>
                  <a:pt x="280" y="357"/>
                </a:lnTo>
                <a:lnTo>
                  <a:pt x="280" y="259"/>
                </a:lnTo>
                <a:close/>
                <a:moveTo>
                  <a:pt x="0" y="187"/>
                </a:moveTo>
                <a:lnTo>
                  <a:pt x="262" y="0"/>
                </a:lnTo>
                <a:lnTo>
                  <a:pt x="375" y="80"/>
                </a:lnTo>
                <a:lnTo>
                  <a:pt x="375" y="9"/>
                </a:lnTo>
                <a:lnTo>
                  <a:pt x="431" y="9"/>
                </a:lnTo>
                <a:lnTo>
                  <a:pt x="431" y="120"/>
                </a:lnTo>
                <a:lnTo>
                  <a:pt x="523" y="187"/>
                </a:lnTo>
                <a:lnTo>
                  <a:pt x="501" y="218"/>
                </a:lnTo>
                <a:lnTo>
                  <a:pt x="262" y="48"/>
                </a:lnTo>
                <a:lnTo>
                  <a:pt x="22" y="218"/>
                </a:lnTo>
                <a:lnTo>
                  <a:pt x="0" y="187"/>
                </a:lnTo>
                <a:close/>
              </a:path>
            </a:pathLst>
          </a:custGeom>
          <a:solidFill>
            <a:schemeClr val="bg2"/>
          </a:solidFill>
          <a:ln>
            <a:noFill/>
          </a:ln>
        </p:spPr>
        <p:txBody>
          <a:bodyPr vert="horz" wrap="square" lIns="69973" tIns="34987" rIns="69973" bIns="34987" numCol="1" anchor="t" anchorCtr="0" compatLnSpc="1">
            <a:prstTxWarp prst="textNoShape">
              <a:avLst/>
            </a:prstTxWarp>
          </a:bodyPr>
          <a:lstStyle/>
          <a:p>
            <a:pPr defTabSz="685800">
              <a:defRPr/>
            </a:pPr>
            <a:endParaRPr lang="de-DE" sz="1378">
              <a:latin typeface="Calibri"/>
            </a:endParaRPr>
          </a:p>
        </p:txBody>
      </p:sp>
      <p:sp>
        <p:nvSpPr>
          <p:cNvPr id="2" name="Freeform 14">
            <a:extLst>
              <a:ext uri="{FF2B5EF4-FFF2-40B4-BE49-F238E27FC236}">
                <a16:creationId xmlns:a16="http://schemas.microsoft.com/office/drawing/2014/main" id="{6A43E8EB-A7B6-8EC6-19F0-D09DCA056779}"/>
              </a:ext>
            </a:extLst>
          </p:cNvPr>
          <p:cNvSpPr>
            <a:spLocks noEditPoints="1"/>
          </p:cNvSpPr>
          <p:nvPr/>
        </p:nvSpPr>
        <p:spPr bwMode="auto">
          <a:xfrm>
            <a:off x="481094" y="1652404"/>
            <a:ext cx="374911" cy="366166"/>
          </a:xfrm>
          <a:custGeom>
            <a:avLst/>
            <a:gdLst>
              <a:gd name="T0" fmla="*/ 73 w 523"/>
              <a:gd name="T1" fmla="*/ 218 h 452"/>
              <a:gd name="T2" fmla="*/ 73 w 523"/>
              <a:gd name="T3" fmla="*/ 452 h 452"/>
              <a:gd name="T4" fmla="*/ 133 w 523"/>
              <a:gd name="T5" fmla="*/ 452 h 452"/>
              <a:gd name="T6" fmla="*/ 133 w 523"/>
              <a:gd name="T7" fmla="*/ 259 h 452"/>
              <a:gd name="T8" fmla="*/ 218 w 523"/>
              <a:gd name="T9" fmla="*/ 259 h 452"/>
              <a:gd name="T10" fmla="*/ 218 w 523"/>
              <a:gd name="T11" fmla="*/ 452 h 452"/>
              <a:gd name="T12" fmla="*/ 450 w 523"/>
              <a:gd name="T13" fmla="*/ 452 h 452"/>
              <a:gd name="T14" fmla="*/ 450 w 523"/>
              <a:gd name="T15" fmla="*/ 218 h 452"/>
              <a:gd name="T16" fmla="*/ 262 w 523"/>
              <a:gd name="T17" fmla="*/ 83 h 452"/>
              <a:gd name="T18" fmla="*/ 73 w 523"/>
              <a:gd name="T19" fmla="*/ 218 h 452"/>
              <a:gd name="T20" fmla="*/ 280 w 523"/>
              <a:gd name="T21" fmla="*/ 259 h 452"/>
              <a:gd name="T22" fmla="*/ 398 w 523"/>
              <a:gd name="T23" fmla="*/ 259 h 452"/>
              <a:gd name="T24" fmla="*/ 398 w 523"/>
              <a:gd name="T25" fmla="*/ 357 h 452"/>
              <a:gd name="T26" fmla="*/ 280 w 523"/>
              <a:gd name="T27" fmla="*/ 357 h 452"/>
              <a:gd name="T28" fmla="*/ 280 w 523"/>
              <a:gd name="T29" fmla="*/ 259 h 452"/>
              <a:gd name="T30" fmla="*/ 0 w 523"/>
              <a:gd name="T31" fmla="*/ 187 h 452"/>
              <a:gd name="T32" fmla="*/ 262 w 523"/>
              <a:gd name="T33" fmla="*/ 0 h 452"/>
              <a:gd name="T34" fmla="*/ 375 w 523"/>
              <a:gd name="T35" fmla="*/ 80 h 452"/>
              <a:gd name="T36" fmla="*/ 375 w 523"/>
              <a:gd name="T37" fmla="*/ 9 h 452"/>
              <a:gd name="T38" fmla="*/ 431 w 523"/>
              <a:gd name="T39" fmla="*/ 9 h 452"/>
              <a:gd name="T40" fmla="*/ 431 w 523"/>
              <a:gd name="T41" fmla="*/ 120 h 452"/>
              <a:gd name="T42" fmla="*/ 523 w 523"/>
              <a:gd name="T43" fmla="*/ 187 h 452"/>
              <a:gd name="T44" fmla="*/ 501 w 523"/>
              <a:gd name="T45" fmla="*/ 218 h 452"/>
              <a:gd name="T46" fmla="*/ 262 w 523"/>
              <a:gd name="T47" fmla="*/ 48 h 452"/>
              <a:gd name="T48" fmla="*/ 22 w 523"/>
              <a:gd name="T49" fmla="*/ 218 h 452"/>
              <a:gd name="T50" fmla="*/ 0 w 523"/>
              <a:gd name="T51" fmla="*/ 187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3" h="452">
                <a:moveTo>
                  <a:pt x="73" y="218"/>
                </a:moveTo>
                <a:lnTo>
                  <a:pt x="73" y="452"/>
                </a:lnTo>
                <a:lnTo>
                  <a:pt x="133" y="452"/>
                </a:lnTo>
                <a:lnTo>
                  <a:pt x="133" y="259"/>
                </a:lnTo>
                <a:lnTo>
                  <a:pt x="218" y="259"/>
                </a:lnTo>
                <a:lnTo>
                  <a:pt x="218" y="452"/>
                </a:lnTo>
                <a:lnTo>
                  <a:pt x="450" y="452"/>
                </a:lnTo>
                <a:lnTo>
                  <a:pt x="450" y="218"/>
                </a:lnTo>
                <a:lnTo>
                  <a:pt x="262" y="83"/>
                </a:lnTo>
                <a:lnTo>
                  <a:pt x="73" y="218"/>
                </a:lnTo>
                <a:close/>
                <a:moveTo>
                  <a:pt x="280" y="259"/>
                </a:moveTo>
                <a:lnTo>
                  <a:pt x="398" y="259"/>
                </a:lnTo>
                <a:lnTo>
                  <a:pt x="398" y="357"/>
                </a:lnTo>
                <a:lnTo>
                  <a:pt x="280" y="357"/>
                </a:lnTo>
                <a:lnTo>
                  <a:pt x="280" y="259"/>
                </a:lnTo>
                <a:close/>
                <a:moveTo>
                  <a:pt x="0" y="187"/>
                </a:moveTo>
                <a:lnTo>
                  <a:pt x="262" y="0"/>
                </a:lnTo>
                <a:lnTo>
                  <a:pt x="375" y="80"/>
                </a:lnTo>
                <a:lnTo>
                  <a:pt x="375" y="9"/>
                </a:lnTo>
                <a:lnTo>
                  <a:pt x="431" y="9"/>
                </a:lnTo>
                <a:lnTo>
                  <a:pt x="431" y="120"/>
                </a:lnTo>
                <a:lnTo>
                  <a:pt x="523" y="187"/>
                </a:lnTo>
                <a:lnTo>
                  <a:pt x="501" y="218"/>
                </a:lnTo>
                <a:lnTo>
                  <a:pt x="262" y="48"/>
                </a:lnTo>
                <a:lnTo>
                  <a:pt x="22" y="218"/>
                </a:lnTo>
                <a:lnTo>
                  <a:pt x="0" y="187"/>
                </a:lnTo>
                <a:close/>
              </a:path>
            </a:pathLst>
          </a:custGeom>
          <a:solidFill>
            <a:schemeClr val="tx1"/>
          </a:solidFill>
          <a:ln>
            <a:noFill/>
          </a:ln>
        </p:spPr>
        <p:txBody>
          <a:bodyPr vert="horz" wrap="square" lIns="69973" tIns="34987" rIns="69973" bIns="34987"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de-DE" sz="1378" b="0" i="0" u="none" strike="noStrike" kern="0" cap="none" spc="0" normalizeH="0" baseline="0" noProof="0">
              <a:ln>
                <a:noFill/>
              </a:ln>
              <a:solidFill>
                <a:prstClr val="black"/>
              </a:solidFill>
              <a:effectLst/>
              <a:uLnTx/>
              <a:uFillTx/>
              <a:latin typeface="Calibri"/>
            </a:endParaRPr>
          </a:p>
        </p:txBody>
      </p:sp>
      <p:pic>
        <p:nvPicPr>
          <p:cNvPr id="8" name="Picture 7">
            <a:extLst>
              <a:ext uri="{FF2B5EF4-FFF2-40B4-BE49-F238E27FC236}">
                <a16:creationId xmlns:a16="http://schemas.microsoft.com/office/drawing/2014/main" id="{589FA364-147C-4A89-5566-335B32FC92A5}"/>
              </a:ext>
            </a:extLst>
          </p:cNvPr>
          <p:cNvPicPr>
            <a:picLocks noChangeAspect="1"/>
          </p:cNvPicPr>
          <p:nvPr/>
        </p:nvPicPr>
        <p:blipFill>
          <a:blip r:embed="rId4"/>
          <a:stretch>
            <a:fillRect/>
          </a:stretch>
        </p:blipFill>
        <p:spPr>
          <a:xfrm>
            <a:off x="3159212" y="247104"/>
            <a:ext cx="4244676" cy="2193797"/>
          </a:xfrm>
          <a:prstGeom prst="rect">
            <a:avLst/>
          </a:prstGeom>
        </p:spPr>
      </p:pic>
      <p:pic>
        <p:nvPicPr>
          <p:cNvPr id="3" name="Picture 2">
            <a:extLst>
              <a:ext uri="{FF2B5EF4-FFF2-40B4-BE49-F238E27FC236}">
                <a16:creationId xmlns:a16="http://schemas.microsoft.com/office/drawing/2014/main" id="{1F02C930-B5BF-8117-7519-3FE1F56BFBF4}"/>
              </a:ext>
            </a:extLst>
          </p:cNvPr>
          <p:cNvPicPr>
            <a:picLocks noChangeAspect="1"/>
          </p:cNvPicPr>
          <p:nvPr/>
        </p:nvPicPr>
        <p:blipFill>
          <a:blip r:embed="rId5"/>
          <a:stretch>
            <a:fillRect/>
          </a:stretch>
        </p:blipFill>
        <p:spPr>
          <a:xfrm>
            <a:off x="7525286" y="220909"/>
            <a:ext cx="4457929" cy="5448580"/>
          </a:xfrm>
          <a:prstGeom prst="rect">
            <a:avLst/>
          </a:prstGeom>
        </p:spPr>
      </p:pic>
      <p:pic>
        <p:nvPicPr>
          <p:cNvPr id="4" name="Picture 3">
            <a:extLst>
              <a:ext uri="{FF2B5EF4-FFF2-40B4-BE49-F238E27FC236}">
                <a16:creationId xmlns:a16="http://schemas.microsoft.com/office/drawing/2014/main" id="{62769ED3-3F8C-E545-7805-470724E19044}"/>
              </a:ext>
            </a:extLst>
          </p:cNvPr>
          <p:cNvPicPr>
            <a:picLocks noChangeAspect="1"/>
          </p:cNvPicPr>
          <p:nvPr/>
        </p:nvPicPr>
        <p:blipFill>
          <a:blip r:embed="rId6"/>
          <a:stretch>
            <a:fillRect/>
          </a:stretch>
        </p:blipFill>
        <p:spPr>
          <a:xfrm>
            <a:off x="1589172" y="2871788"/>
            <a:ext cx="4305521" cy="2844946"/>
          </a:xfrm>
          <a:prstGeom prst="rect">
            <a:avLst/>
          </a:prstGeom>
        </p:spPr>
      </p:pic>
    </p:spTree>
    <p:extLst>
      <p:ext uri="{BB962C8B-B14F-4D97-AF65-F5344CB8AC3E}">
        <p14:creationId xmlns:p14="http://schemas.microsoft.com/office/powerpoint/2010/main" val="2364579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1000" t="34000" r="1000" b="3000"/>
          </a:stretch>
        </a:blipFill>
        <a:effectLst/>
      </p:bgPr>
    </p:bg>
    <p:spTree>
      <p:nvGrpSpPr>
        <p:cNvPr id="1" name="">
          <a:extLst>
            <a:ext uri="{FF2B5EF4-FFF2-40B4-BE49-F238E27FC236}">
              <a16:creationId xmlns:a16="http://schemas.microsoft.com/office/drawing/2014/main" id="{D50F8D83-F15D-957F-88C6-C94D851BF21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0E528B9A-B517-2EED-B67C-DAD6DB84B3A1}"/>
              </a:ext>
            </a:extLst>
          </p:cNvPr>
          <p:cNvPicPr>
            <a:picLocks noChangeAspect="1"/>
          </p:cNvPicPr>
          <p:nvPr/>
        </p:nvPicPr>
        <p:blipFill>
          <a:blip r:embed="rId3"/>
          <a:stretch>
            <a:fillRect/>
          </a:stretch>
        </p:blipFill>
        <p:spPr>
          <a:xfrm>
            <a:off x="1647204" y="1008479"/>
            <a:ext cx="8897592" cy="3134162"/>
          </a:xfrm>
          <a:prstGeom prst="rect">
            <a:avLst/>
          </a:prstGeom>
        </p:spPr>
      </p:pic>
    </p:spTree>
    <p:extLst>
      <p:ext uri="{BB962C8B-B14F-4D97-AF65-F5344CB8AC3E}">
        <p14:creationId xmlns:p14="http://schemas.microsoft.com/office/powerpoint/2010/main" val="3970378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625B0-4E86-5E44-D416-E8434261243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8C98FE8-6F29-C4EE-CE40-A133F3DBC5EE}"/>
              </a:ext>
            </a:extLst>
          </p:cNvPr>
          <p:cNvPicPr>
            <a:picLocks noChangeAspect="1"/>
          </p:cNvPicPr>
          <p:nvPr/>
        </p:nvPicPr>
        <p:blipFill>
          <a:blip r:embed="rId3"/>
          <a:stretch>
            <a:fillRect/>
          </a:stretch>
        </p:blipFill>
        <p:spPr>
          <a:xfrm rot="812089">
            <a:off x="10360835" y="294416"/>
            <a:ext cx="1692534" cy="638760"/>
          </a:xfrm>
          <a:prstGeom prst="rect">
            <a:avLst/>
          </a:prstGeom>
        </p:spPr>
      </p:pic>
      <p:sp>
        <p:nvSpPr>
          <p:cNvPr id="25" name="Title 24">
            <a:extLst>
              <a:ext uri="{FF2B5EF4-FFF2-40B4-BE49-F238E27FC236}">
                <a16:creationId xmlns:a16="http://schemas.microsoft.com/office/drawing/2014/main" id="{803623D6-32BB-6B1C-A178-5773AB4DCB60}"/>
              </a:ext>
            </a:extLst>
          </p:cNvPr>
          <p:cNvSpPr>
            <a:spLocks noGrp="1"/>
          </p:cNvSpPr>
          <p:nvPr>
            <p:ph type="title"/>
          </p:nvPr>
        </p:nvSpPr>
        <p:spPr>
          <a:xfrm>
            <a:off x="1094232" y="365125"/>
            <a:ext cx="10515600" cy="1325563"/>
          </a:xfrm>
        </p:spPr>
        <p:txBody>
          <a:bodyPr/>
          <a:lstStyle/>
          <a:p>
            <a:r>
              <a:rPr lang="en-US" dirty="0"/>
              <a:t>Property</a:t>
            </a:r>
          </a:p>
        </p:txBody>
      </p:sp>
      <p:sp>
        <p:nvSpPr>
          <p:cNvPr id="30" name="Text Placeholder 4">
            <a:extLst>
              <a:ext uri="{FF2B5EF4-FFF2-40B4-BE49-F238E27FC236}">
                <a16:creationId xmlns:a16="http://schemas.microsoft.com/office/drawing/2014/main" id="{2AFEC1B8-A36F-4B72-ADE9-5321478EB7D1}"/>
              </a:ext>
            </a:extLst>
          </p:cNvPr>
          <p:cNvSpPr txBox="1">
            <a:spLocks/>
          </p:cNvSpPr>
          <p:nvPr/>
        </p:nvSpPr>
        <p:spPr bwMode="gray">
          <a:xfrm>
            <a:off x="612502" y="2145041"/>
            <a:ext cx="2478170" cy="430887"/>
          </a:xfrm>
          <a:prstGeom prst="rect">
            <a:avLst/>
          </a:prstGeom>
          <a:noFill/>
          <a:ln w="28575" cap="flat" cmpd="sng" algn="ctr">
            <a:noFill/>
            <a:prstDash val="solid"/>
            <a:miter lim="800000"/>
            <a:headEnd type="none" w="med" len="med"/>
            <a:tailEnd type="none" w="med" len="med"/>
          </a:ln>
          <a:effectLst/>
        </p:spPr>
        <p:txBody>
          <a:bodyPr vert="horz" wrap="square" lIns="0" tIns="0" rIns="0" bIns="0" numCol="1" rtlCol="0" anchor="t" anchorCtr="0" compatLnSpc="1">
            <a:prstTxWarp prst="textNoShape">
              <a:avLst/>
            </a:prstTxWarp>
            <a:sp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defTabSz="685800">
              <a:lnSpc>
                <a:spcPct val="100000"/>
              </a:lnSpc>
              <a:spcBef>
                <a:spcPts val="0"/>
              </a:spcBef>
              <a:buClr>
                <a:srgbClr val="F69322"/>
              </a:buClr>
              <a:defRPr/>
            </a:pPr>
            <a:r>
              <a:rPr lang="en-US" sz="2800" dirty="0">
                <a:solidFill>
                  <a:schemeClr val="tx1"/>
                </a:solidFill>
                <a:latin typeface="Calibri"/>
                <a:cs typeface="Arial" panose="020B0604020202020204" pitchFamily="34" charset="0"/>
              </a:rPr>
              <a:t>Considerations</a:t>
            </a:r>
          </a:p>
        </p:txBody>
      </p:sp>
      <p:cxnSp>
        <p:nvCxnSpPr>
          <p:cNvPr id="31" name="Straight Connector 30">
            <a:extLst>
              <a:ext uri="{FF2B5EF4-FFF2-40B4-BE49-F238E27FC236}">
                <a16:creationId xmlns:a16="http://schemas.microsoft.com/office/drawing/2014/main" id="{96E84F5D-CBA7-02B4-2CD1-49D910A02518}"/>
              </a:ext>
            </a:extLst>
          </p:cNvPr>
          <p:cNvCxnSpPr>
            <a:cxnSpLocks/>
          </p:cNvCxnSpPr>
          <p:nvPr/>
        </p:nvCxnSpPr>
        <p:spPr>
          <a:xfrm>
            <a:off x="596992" y="2594947"/>
            <a:ext cx="106958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Content Placeholder 6">
            <a:extLst>
              <a:ext uri="{FF2B5EF4-FFF2-40B4-BE49-F238E27FC236}">
                <a16:creationId xmlns:a16="http://schemas.microsoft.com/office/drawing/2014/main" id="{0E92C64D-51CF-3048-DED2-2257EDB01F90}"/>
              </a:ext>
            </a:extLst>
          </p:cNvPr>
          <p:cNvSpPr txBox="1">
            <a:spLocks/>
          </p:cNvSpPr>
          <p:nvPr/>
        </p:nvSpPr>
        <p:spPr>
          <a:xfrm>
            <a:off x="571384" y="2794886"/>
            <a:ext cx="10602584" cy="3898503"/>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8588" indent="-128588" defTabSz="514350">
              <a:lnSpc>
                <a:spcPct val="100000"/>
              </a:lnSpc>
              <a:spcBef>
                <a:spcPts val="150"/>
              </a:spcBef>
              <a:buFont typeface="Arial" panose="020B0604020202020204" pitchFamily="34" charset="0"/>
              <a:buChar char="•"/>
              <a:defRPr/>
            </a:pPr>
            <a:r>
              <a:rPr lang="en-US" dirty="0">
                <a:solidFill>
                  <a:srgbClr val="002E42"/>
                </a:solidFill>
                <a:latin typeface="Calibri"/>
              </a:rPr>
              <a:t> Where is your capacity compared to your 100 year event or PML?</a:t>
            </a:r>
          </a:p>
          <a:p>
            <a:pPr marL="128588" indent="-128588" defTabSz="514350">
              <a:lnSpc>
                <a:spcPct val="100000"/>
              </a:lnSpc>
              <a:spcBef>
                <a:spcPts val="150"/>
              </a:spcBef>
              <a:buFont typeface="Arial" panose="020B0604020202020204" pitchFamily="34" charset="0"/>
              <a:buChar char="•"/>
              <a:defRPr/>
            </a:pPr>
            <a:r>
              <a:rPr lang="en-US" dirty="0">
                <a:solidFill>
                  <a:srgbClr val="002E42"/>
                </a:solidFill>
                <a:latin typeface="Calibri"/>
              </a:rPr>
              <a:t> Does your TIV match true replacement costs or are you limited by a margin clause?</a:t>
            </a:r>
          </a:p>
          <a:p>
            <a:pPr marL="128588" indent="-128588" defTabSz="514350">
              <a:lnSpc>
                <a:spcPct val="100000"/>
              </a:lnSpc>
              <a:spcBef>
                <a:spcPts val="150"/>
              </a:spcBef>
              <a:buFont typeface="Arial" panose="020B0604020202020204" pitchFamily="34" charset="0"/>
              <a:buChar char="•"/>
              <a:defRPr/>
            </a:pPr>
            <a:r>
              <a:rPr lang="en-US" dirty="0">
                <a:solidFill>
                  <a:srgbClr val="002E42"/>
                </a:solidFill>
                <a:latin typeface="Calibri"/>
              </a:rPr>
              <a:t> What is your disaster recovery plan?</a:t>
            </a:r>
          </a:p>
          <a:p>
            <a:pPr marL="128588" indent="-128588" defTabSz="514350">
              <a:lnSpc>
                <a:spcPct val="100000"/>
              </a:lnSpc>
              <a:spcBef>
                <a:spcPts val="150"/>
              </a:spcBef>
              <a:buFont typeface="Arial" panose="020B0604020202020204" pitchFamily="34" charset="0"/>
              <a:buChar char="•"/>
              <a:defRPr/>
            </a:pPr>
            <a:r>
              <a:rPr lang="en-US" dirty="0">
                <a:solidFill>
                  <a:srgbClr val="002E42"/>
                </a:solidFill>
                <a:latin typeface="Calibri"/>
              </a:rPr>
              <a:t>How much did you save this year for your future NWS deductible? </a:t>
            </a:r>
          </a:p>
          <a:p>
            <a:pPr marL="128588" indent="-128588" defTabSz="514350">
              <a:lnSpc>
                <a:spcPct val="100000"/>
              </a:lnSpc>
              <a:spcBef>
                <a:spcPts val="150"/>
              </a:spcBef>
              <a:buFont typeface="Arial" panose="020B0604020202020204" pitchFamily="34" charset="0"/>
              <a:buChar char="•"/>
              <a:defRPr/>
            </a:pPr>
            <a:r>
              <a:rPr lang="en-US" dirty="0">
                <a:solidFill>
                  <a:srgbClr val="002E42"/>
                </a:solidFill>
                <a:latin typeface="Calibri"/>
              </a:rPr>
              <a:t>Is insurance a part of your deferred maintenance plan?</a:t>
            </a:r>
          </a:p>
          <a:p>
            <a:pPr marL="128588" indent="-128588" defTabSz="514350">
              <a:lnSpc>
                <a:spcPct val="100000"/>
              </a:lnSpc>
              <a:spcBef>
                <a:spcPts val="150"/>
              </a:spcBef>
              <a:buFont typeface="Arial" panose="020B0604020202020204" pitchFamily="34" charset="0"/>
              <a:buChar char="•"/>
              <a:defRPr/>
            </a:pPr>
            <a:r>
              <a:rPr lang="en-US" dirty="0">
                <a:solidFill>
                  <a:srgbClr val="002E42"/>
                </a:solidFill>
                <a:latin typeface="Calibri"/>
              </a:rPr>
              <a:t>Watch for alternate offers designed maintain premium such as buy down of deductible or </a:t>
            </a:r>
            <a:r>
              <a:rPr lang="en-US">
                <a:solidFill>
                  <a:srgbClr val="002E42"/>
                </a:solidFill>
                <a:latin typeface="Calibri"/>
              </a:rPr>
              <a:t>increased capacity.</a:t>
            </a:r>
            <a:endParaRPr lang="en-US" dirty="0">
              <a:solidFill>
                <a:srgbClr val="002E42"/>
              </a:solidFill>
              <a:latin typeface="Calibri"/>
            </a:endParaRPr>
          </a:p>
          <a:p>
            <a:pPr marL="171450" indent="-171450" defTabSz="514350">
              <a:lnSpc>
                <a:spcPct val="100000"/>
              </a:lnSpc>
              <a:spcBef>
                <a:spcPts val="150"/>
              </a:spcBef>
              <a:buFont typeface="Arial" panose="020B0604020202020204" pitchFamily="34" charset="0"/>
              <a:buChar char="•"/>
              <a:defRPr/>
            </a:pPr>
            <a:endParaRPr lang="en-US" dirty="0">
              <a:solidFill>
                <a:srgbClr val="002E42"/>
              </a:solidFill>
              <a:latin typeface="Calibri"/>
            </a:endParaRPr>
          </a:p>
          <a:p>
            <a:pPr marL="128588" indent="-128588" defTabSz="514350">
              <a:lnSpc>
                <a:spcPct val="100000"/>
              </a:lnSpc>
              <a:spcBef>
                <a:spcPts val="150"/>
              </a:spcBef>
              <a:buFont typeface="Arial" panose="020B0604020202020204" pitchFamily="34" charset="0"/>
              <a:buChar char="•"/>
              <a:defRPr/>
            </a:pPr>
            <a:endParaRPr lang="en-US" dirty="0">
              <a:solidFill>
                <a:srgbClr val="002E42"/>
              </a:solidFill>
              <a:latin typeface="Calibri"/>
            </a:endParaRPr>
          </a:p>
          <a:p>
            <a:pPr marL="128588" indent="-128588" defTabSz="514350">
              <a:lnSpc>
                <a:spcPct val="100000"/>
              </a:lnSpc>
              <a:spcBef>
                <a:spcPts val="150"/>
              </a:spcBef>
              <a:buFont typeface="Arial" panose="020B0604020202020204" pitchFamily="34" charset="0"/>
              <a:buChar char="•"/>
              <a:defRPr/>
            </a:pPr>
            <a:endParaRPr lang="en-US" dirty="0">
              <a:solidFill>
                <a:srgbClr val="002E42"/>
              </a:solidFill>
              <a:latin typeface="Calibri"/>
            </a:endParaRPr>
          </a:p>
        </p:txBody>
      </p:sp>
      <p:pic>
        <p:nvPicPr>
          <p:cNvPr id="71" name="Picture 70">
            <a:extLst>
              <a:ext uri="{FF2B5EF4-FFF2-40B4-BE49-F238E27FC236}">
                <a16:creationId xmlns:a16="http://schemas.microsoft.com/office/drawing/2014/main" id="{0078654F-ABE4-6D7C-74A3-9976EF5603E4}"/>
              </a:ext>
            </a:extLst>
          </p:cNvPr>
          <p:cNvPicPr>
            <a:picLocks noChangeAspect="1"/>
          </p:cNvPicPr>
          <p:nvPr/>
        </p:nvPicPr>
        <p:blipFill>
          <a:blip r:embed="rId4"/>
          <a:stretch>
            <a:fillRect/>
          </a:stretch>
        </p:blipFill>
        <p:spPr>
          <a:xfrm>
            <a:off x="11173968" y="6207110"/>
            <a:ext cx="730288" cy="285765"/>
          </a:xfrm>
          <a:prstGeom prst="rect">
            <a:avLst/>
          </a:prstGeom>
        </p:spPr>
      </p:pic>
      <p:sp>
        <p:nvSpPr>
          <p:cNvPr id="122" name="Freeform 14">
            <a:extLst>
              <a:ext uri="{FF2B5EF4-FFF2-40B4-BE49-F238E27FC236}">
                <a16:creationId xmlns:a16="http://schemas.microsoft.com/office/drawing/2014/main" id="{1DAE10D4-DFD3-54EC-491F-6321F79F0175}"/>
              </a:ext>
            </a:extLst>
          </p:cNvPr>
          <p:cNvSpPr>
            <a:spLocks noEditPoints="1"/>
          </p:cNvSpPr>
          <p:nvPr/>
        </p:nvSpPr>
        <p:spPr bwMode="auto">
          <a:xfrm>
            <a:off x="1054608" y="1344003"/>
            <a:ext cx="518160" cy="593993"/>
          </a:xfrm>
          <a:custGeom>
            <a:avLst/>
            <a:gdLst>
              <a:gd name="T0" fmla="*/ 73 w 523"/>
              <a:gd name="T1" fmla="*/ 218 h 452"/>
              <a:gd name="T2" fmla="*/ 73 w 523"/>
              <a:gd name="T3" fmla="*/ 452 h 452"/>
              <a:gd name="T4" fmla="*/ 133 w 523"/>
              <a:gd name="T5" fmla="*/ 452 h 452"/>
              <a:gd name="T6" fmla="*/ 133 w 523"/>
              <a:gd name="T7" fmla="*/ 259 h 452"/>
              <a:gd name="T8" fmla="*/ 218 w 523"/>
              <a:gd name="T9" fmla="*/ 259 h 452"/>
              <a:gd name="T10" fmla="*/ 218 w 523"/>
              <a:gd name="T11" fmla="*/ 452 h 452"/>
              <a:gd name="T12" fmla="*/ 450 w 523"/>
              <a:gd name="T13" fmla="*/ 452 h 452"/>
              <a:gd name="T14" fmla="*/ 450 w 523"/>
              <a:gd name="T15" fmla="*/ 218 h 452"/>
              <a:gd name="T16" fmla="*/ 262 w 523"/>
              <a:gd name="T17" fmla="*/ 83 h 452"/>
              <a:gd name="T18" fmla="*/ 73 w 523"/>
              <a:gd name="T19" fmla="*/ 218 h 452"/>
              <a:gd name="T20" fmla="*/ 280 w 523"/>
              <a:gd name="T21" fmla="*/ 259 h 452"/>
              <a:gd name="T22" fmla="*/ 398 w 523"/>
              <a:gd name="T23" fmla="*/ 259 h 452"/>
              <a:gd name="T24" fmla="*/ 398 w 523"/>
              <a:gd name="T25" fmla="*/ 357 h 452"/>
              <a:gd name="T26" fmla="*/ 280 w 523"/>
              <a:gd name="T27" fmla="*/ 357 h 452"/>
              <a:gd name="T28" fmla="*/ 280 w 523"/>
              <a:gd name="T29" fmla="*/ 259 h 452"/>
              <a:gd name="T30" fmla="*/ 0 w 523"/>
              <a:gd name="T31" fmla="*/ 187 h 452"/>
              <a:gd name="T32" fmla="*/ 262 w 523"/>
              <a:gd name="T33" fmla="*/ 0 h 452"/>
              <a:gd name="T34" fmla="*/ 375 w 523"/>
              <a:gd name="T35" fmla="*/ 80 h 452"/>
              <a:gd name="T36" fmla="*/ 375 w 523"/>
              <a:gd name="T37" fmla="*/ 9 h 452"/>
              <a:gd name="T38" fmla="*/ 431 w 523"/>
              <a:gd name="T39" fmla="*/ 9 h 452"/>
              <a:gd name="T40" fmla="*/ 431 w 523"/>
              <a:gd name="T41" fmla="*/ 120 h 452"/>
              <a:gd name="T42" fmla="*/ 523 w 523"/>
              <a:gd name="T43" fmla="*/ 187 h 452"/>
              <a:gd name="T44" fmla="*/ 501 w 523"/>
              <a:gd name="T45" fmla="*/ 218 h 452"/>
              <a:gd name="T46" fmla="*/ 262 w 523"/>
              <a:gd name="T47" fmla="*/ 48 h 452"/>
              <a:gd name="T48" fmla="*/ 22 w 523"/>
              <a:gd name="T49" fmla="*/ 218 h 452"/>
              <a:gd name="T50" fmla="*/ 0 w 523"/>
              <a:gd name="T51" fmla="*/ 187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3" h="452">
                <a:moveTo>
                  <a:pt x="73" y="218"/>
                </a:moveTo>
                <a:lnTo>
                  <a:pt x="73" y="452"/>
                </a:lnTo>
                <a:lnTo>
                  <a:pt x="133" y="452"/>
                </a:lnTo>
                <a:lnTo>
                  <a:pt x="133" y="259"/>
                </a:lnTo>
                <a:lnTo>
                  <a:pt x="218" y="259"/>
                </a:lnTo>
                <a:lnTo>
                  <a:pt x="218" y="452"/>
                </a:lnTo>
                <a:lnTo>
                  <a:pt x="450" y="452"/>
                </a:lnTo>
                <a:lnTo>
                  <a:pt x="450" y="218"/>
                </a:lnTo>
                <a:lnTo>
                  <a:pt x="262" y="83"/>
                </a:lnTo>
                <a:lnTo>
                  <a:pt x="73" y="218"/>
                </a:lnTo>
                <a:close/>
                <a:moveTo>
                  <a:pt x="280" y="259"/>
                </a:moveTo>
                <a:lnTo>
                  <a:pt x="398" y="259"/>
                </a:lnTo>
                <a:lnTo>
                  <a:pt x="398" y="357"/>
                </a:lnTo>
                <a:lnTo>
                  <a:pt x="280" y="357"/>
                </a:lnTo>
                <a:lnTo>
                  <a:pt x="280" y="259"/>
                </a:lnTo>
                <a:close/>
                <a:moveTo>
                  <a:pt x="0" y="187"/>
                </a:moveTo>
                <a:lnTo>
                  <a:pt x="262" y="0"/>
                </a:lnTo>
                <a:lnTo>
                  <a:pt x="375" y="80"/>
                </a:lnTo>
                <a:lnTo>
                  <a:pt x="375" y="9"/>
                </a:lnTo>
                <a:lnTo>
                  <a:pt x="431" y="9"/>
                </a:lnTo>
                <a:lnTo>
                  <a:pt x="431" y="120"/>
                </a:lnTo>
                <a:lnTo>
                  <a:pt x="523" y="187"/>
                </a:lnTo>
                <a:lnTo>
                  <a:pt x="501" y="218"/>
                </a:lnTo>
                <a:lnTo>
                  <a:pt x="262" y="48"/>
                </a:lnTo>
                <a:lnTo>
                  <a:pt x="22" y="218"/>
                </a:lnTo>
                <a:lnTo>
                  <a:pt x="0" y="187"/>
                </a:lnTo>
                <a:close/>
              </a:path>
            </a:pathLst>
          </a:custGeom>
          <a:solidFill>
            <a:schemeClr val="bg2"/>
          </a:solidFill>
          <a:ln>
            <a:noFill/>
          </a:ln>
        </p:spPr>
        <p:txBody>
          <a:bodyPr vert="horz" wrap="square" lIns="69973" tIns="34987" rIns="69973" bIns="34987" numCol="1" anchor="t" anchorCtr="0" compatLnSpc="1">
            <a:prstTxWarp prst="textNoShape">
              <a:avLst/>
            </a:prstTxWarp>
          </a:bodyPr>
          <a:lstStyle/>
          <a:p>
            <a:pPr defTabSz="685800">
              <a:defRPr/>
            </a:pPr>
            <a:endParaRPr lang="de-DE" sz="1378">
              <a:latin typeface="Calibri"/>
            </a:endParaRPr>
          </a:p>
        </p:txBody>
      </p:sp>
      <p:sp>
        <p:nvSpPr>
          <p:cNvPr id="2" name="Freeform 14">
            <a:extLst>
              <a:ext uri="{FF2B5EF4-FFF2-40B4-BE49-F238E27FC236}">
                <a16:creationId xmlns:a16="http://schemas.microsoft.com/office/drawing/2014/main" id="{2FDAC80B-F860-3C5B-377C-EE5C4C273B04}"/>
              </a:ext>
            </a:extLst>
          </p:cNvPr>
          <p:cNvSpPr>
            <a:spLocks noEditPoints="1"/>
          </p:cNvSpPr>
          <p:nvPr/>
        </p:nvSpPr>
        <p:spPr bwMode="auto">
          <a:xfrm>
            <a:off x="737126" y="1652404"/>
            <a:ext cx="374911" cy="366166"/>
          </a:xfrm>
          <a:custGeom>
            <a:avLst/>
            <a:gdLst>
              <a:gd name="T0" fmla="*/ 73 w 523"/>
              <a:gd name="T1" fmla="*/ 218 h 452"/>
              <a:gd name="T2" fmla="*/ 73 w 523"/>
              <a:gd name="T3" fmla="*/ 452 h 452"/>
              <a:gd name="T4" fmla="*/ 133 w 523"/>
              <a:gd name="T5" fmla="*/ 452 h 452"/>
              <a:gd name="T6" fmla="*/ 133 w 523"/>
              <a:gd name="T7" fmla="*/ 259 h 452"/>
              <a:gd name="T8" fmla="*/ 218 w 523"/>
              <a:gd name="T9" fmla="*/ 259 h 452"/>
              <a:gd name="T10" fmla="*/ 218 w 523"/>
              <a:gd name="T11" fmla="*/ 452 h 452"/>
              <a:gd name="T12" fmla="*/ 450 w 523"/>
              <a:gd name="T13" fmla="*/ 452 h 452"/>
              <a:gd name="T14" fmla="*/ 450 w 523"/>
              <a:gd name="T15" fmla="*/ 218 h 452"/>
              <a:gd name="T16" fmla="*/ 262 w 523"/>
              <a:gd name="T17" fmla="*/ 83 h 452"/>
              <a:gd name="T18" fmla="*/ 73 w 523"/>
              <a:gd name="T19" fmla="*/ 218 h 452"/>
              <a:gd name="T20" fmla="*/ 280 w 523"/>
              <a:gd name="T21" fmla="*/ 259 h 452"/>
              <a:gd name="T22" fmla="*/ 398 w 523"/>
              <a:gd name="T23" fmla="*/ 259 h 452"/>
              <a:gd name="T24" fmla="*/ 398 w 523"/>
              <a:gd name="T25" fmla="*/ 357 h 452"/>
              <a:gd name="T26" fmla="*/ 280 w 523"/>
              <a:gd name="T27" fmla="*/ 357 h 452"/>
              <a:gd name="T28" fmla="*/ 280 w 523"/>
              <a:gd name="T29" fmla="*/ 259 h 452"/>
              <a:gd name="T30" fmla="*/ 0 w 523"/>
              <a:gd name="T31" fmla="*/ 187 h 452"/>
              <a:gd name="T32" fmla="*/ 262 w 523"/>
              <a:gd name="T33" fmla="*/ 0 h 452"/>
              <a:gd name="T34" fmla="*/ 375 w 523"/>
              <a:gd name="T35" fmla="*/ 80 h 452"/>
              <a:gd name="T36" fmla="*/ 375 w 523"/>
              <a:gd name="T37" fmla="*/ 9 h 452"/>
              <a:gd name="T38" fmla="*/ 431 w 523"/>
              <a:gd name="T39" fmla="*/ 9 h 452"/>
              <a:gd name="T40" fmla="*/ 431 w 523"/>
              <a:gd name="T41" fmla="*/ 120 h 452"/>
              <a:gd name="T42" fmla="*/ 523 w 523"/>
              <a:gd name="T43" fmla="*/ 187 h 452"/>
              <a:gd name="T44" fmla="*/ 501 w 523"/>
              <a:gd name="T45" fmla="*/ 218 h 452"/>
              <a:gd name="T46" fmla="*/ 262 w 523"/>
              <a:gd name="T47" fmla="*/ 48 h 452"/>
              <a:gd name="T48" fmla="*/ 22 w 523"/>
              <a:gd name="T49" fmla="*/ 218 h 452"/>
              <a:gd name="T50" fmla="*/ 0 w 523"/>
              <a:gd name="T51" fmla="*/ 187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3" h="452">
                <a:moveTo>
                  <a:pt x="73" y="218"/>
                </a:moveTo>
                <a:lnTo>
                  <a:pt x="73" y="452"/>
                </a:lnTo>
                <a:lnTo>
                  <a:pt x="133" y="452"/>
                </a:lnTo>
                <a:lnTo>
                  <a:pt x="133" y="259"/>
                </a:lnTo>
                <a:lnTo>
                  <a:pt x="218" y="259"/>
                </a:lnTo>
                <a:lnTo>
                  <a:pt x="218" y="452"/>
                </a:lnTo>
                <a:lnTo>
                  <a:pt x="450" y="452"/>
                </a:lnTo>
                <a:lnTo>
                  <a:pt x="450" y="218"/>
                </a:lnTo>
                <a:lnTo>
                  <a:pt x="262" y="83"/>
                </a:lnTo>
                <a:lnTo>
                  <a:pt x="73" y="218"/>
                </a:lnTo>
                <a:close/>
                <a:moveTo>
                  <a:pt x="280" y="259"/>
                </a:moveTo>
                <a:lnTo>
                  <a:pt x="398" y="259"/>
                </a:lnTo>
                <a:lnTo>
                  <a:pt x="398" y="357"/>
                </a:lnTo>
                <a:lnTo>
                  <a:pt x="280" y="357"/>
                </a:lnTo>
                <a:lnTo>
                  <a:pt x="280" y="259"/>
                </a:lnTo>
                <a:close/>
                <a:moveTo>
                  <a:pt x="0" y="187"/>
                </a:moveTo>
                <a:lnTo>
                  <a:pt x="262" y="0"/>
                </a:lnTo>
                <a:lnTo>
                  <a:pt x="375" y="80"/>
                </a:lnTo>
                <a:lnTo>
                  <a:pt x="375" y="9"/>
                </a:lnTo>
                <a:lnTo>
                  <a:pt x="431" y="9"/>
                </a:lnTo>
                <a:lnTo>
                  <a:pt x="431" y="120"/>
                </a:lnTo>
                <a:lnTo>
                  <a:pt x="523" y="187"/>
                </a:lnTo>
                <a:lnTo>
                  <a:pt x="501" y="218"/>
                </a:lnTo>
                <a:lnTo>
                  <a:pt x="262" y="48"/>
                </a:lnTo>
                <a:lnTo>
                  <a:pt x="22" y="218"/>
                </a:lnTo>
                <a:lnTo>
                  <a:pt x="0" y="187"/>
                </a:lnTo>
                <a:close/>
              </a:path>
            </a:pathLst>
          </a:custGeom>
          <a:solidFill>
            <a:schemeClr val="tx1"/>
          </a:solidFill>
          <a:ln>
            <a:noFill/>
          </a:ln>
        </p:spPr>
        <p:txBody>
          <a:bodyPr vert="horz" wrap="square" lIns="69973" tIns="34987" rIns="69973" bIns="34987"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de-DE" sz="1378" b="0" i="0" u="none" strike="noStrike" kern="0" cap="none" spc="0" normalizeH="0" baseline="0" noProof="0">
              <a:ln>
                <a:noFill/>
              </a:ln>
              <a:solidFill>
                <a:prstClr val="black"/>
              </a:solidFill>
              <a:effectLst/>
              <a:uLnTx/>
              <a:uFillTx/>
              <a:latin typeface="Calibri"/>
            </a:endParaRPr>
          </a:p>
        </p:txBody>
      </p:sp>
    </p:spTree>
    <p:extLst>
      <p:ext uri="{BB962C8B-B14F-4D97-AF65-F5344CB8AC3E}">
        <p14:creationId xmlns:p14="http://schemas.microsoft.com/office/powerpoint/2010/main" val="1761060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25192" y="858442"/>
          <a:ext cx="1191" cy="1191"/>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2" name="Object 1" hidden="1"/>
                      <p:cNvPicPr/>
                      <p:nvPr/>
                    </p:nvPicPr>
                    <p:blipFill>
                      <a:blip r:embed="rId5"/>
                      <a:stretch>
                        <a:fillRect/>
                      </a:stretch>
                    </p:blipFill>
                    <p:spPr>
                      <a:xfrm>
                        <a:off x="1525192" y="858442"/>
                        <a:ext cx="1191" cy="1191"/>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A589AAEC-9A97-6045-0854-A45BD57B61FA}"/>
              </a:ext>
            </a:extLst>
          </p:cNvPr>
          <p:cNvSpPr txBox="1">
            <a:spLocks/>
          </p:cNvSpPr>
          <p:nvPr/>
        </p:nvSpPr>
        <p:spPr>
          <a:xfrm>
            <a:off x="760393" y="401876"/>
            <a:ext cx="9507013" cy="705642"/>
          </a:xfrm>
          <a:prstGeom prst="rect">
            <a:avLst/>
          </a:prstGeom>
        </p:spPr>
        <p:txBody>
          <a:bodyPr vert="horz" lIns="91440" tIns="45720" rIns="91440" bIns="45720" rtlCol="0" anchor="ctr">
            <a:normAutofit fontScale="92500"/>
          </a:bodyPr>
          <a:lstStyle>
            <a:lvl1pPr>
              <a:lnSpc>
                <a:spcPct val="90000"/>
              </a:lnSpc>
              <a:spcBef>
                <a:spcPct val="0"/>
              </a:spcBef>
              <a:buNone/>
              <a:defRPr sz="4400">
                <a:latin typeface="+mj-lt"/>
                <a:ea typeface="+mj-ea"/>
                <a:cs typeface="+mj-cs"/>
              </a:defRPr>
            </a:lvl1pPr>
          </a:lstStyle>
          <a:p>
            <a:r>
              <a:rPr lang="en-US" dirty="0"/>
              <a:t>Casualty Lines – GL, AL, WC, Excess &amp;  PL</a:t>
            </a:r>
          </a:p>
        </p:txBody>
      </p:sp>
      <p:sp>
        <p:nvSpPr>
          <p:cNvPr id="11" name="TextBox 10">
            <a:extLst>
              <a:ext uri="{FF2B5EF4-FFF2-40B4-BE49-F238E27FC236}">
                <a16:creationId xmlns:a16="http://schemas.microsoft.com/office/drawing/2014/main" id="{C109753B-4C36-BCBB-BE7E-B2E6B35C1959}"/>
              </a:ext>
            </a:extLst>
          </p:cNvPr>
          <p:cNvSpPr txBox="1"/>
          <p:nvPr/>
        </p:nvSpPr>
        <p:spPr>
          <a:xfrm>
            <a:off x="425991" y="2469854"/>
            <a:ext cx="2325159" cy="3021340"/>
          </a:xfrm>
          <a:prstGeom prst="rect">
            <a:avLst/>
          </a:prstGeom>
          <a:noFill/>
        </p:spPr>
        <p:txBody>
          <a:bodyPr wrap="square">
            <a:spAutoFit/>
          </a:bodyPr>
          <a:lstStyle/>
          <a:p>
            <a:pPr marL="327422" indent="-285750" defTabSz="685800">
              <a:spcBef>
                <a:spcPts val="533"/>
              </a:spcBef>
              <a:buFont typeface="Arial" panose="020B0604020202020204" pitchFamily="34" charset="0"/>
              <a:buChar char="•"/>
            </a:pPr>
            <a:r>
              <a:rPr lang="en-US" sz="1400" dirty="0">
                <a:latin typeface="Calibri" panose="020F0502020204030204" pitchFamily="34" charset="0"/>
                <a:ea typeface="Raleway Lining Light" panose="020B0403030101060003" pitchFamily="34" charset="0"/>
                <a:cs typeface="Calibri" panose="020F0502020204030204" pitchFamily="34" charset="0"/>
              </a:rPr>
              <a:t>Capacity is readily available for less complex risks.</a:t>
            </a:r>
          </a:p>
          <a:p>
            <a:pPr marL="327422" indent="-285750" defTabSz="685800">
              <a:spcBef>
                <a:spcPts val="533"/>
              </a:spcBef>
              <a:buFont typeface="Arial" panose="020B0604020202020204" pitchFamily="34" charset="0"/>
              <a:buChar char="•"/>
            </a:pPr>
            <a:r>
              <a:rPr lang="en-US" sz="1400" dirty="0">
                <a:latin typeface="Calibri" panose="020F0502020204030204" pitchFamily="34" charset="0"/>
                <a:ea typeface="Raleway Lining Light" panose="020B0403030101060003" pitchFamily="34" charset="0"/>
                <a:cs typeface="Calibri" panose="020F0502020204030204" pitchFamily="34" charset="0"/>
              </a:rPr>
              <a:t>Some insurers have pulled out of certain classes of business and market sizes all together.</a:t>
            </a:r>
          </a:p>
          <a:p>
            <a:pPr marL="327422" indent="-285750" defTabSz="685800">
              <a:spcBef>
                <a:spcPts val="533"/>
              </a:spcBef>
              <a:buFont typeface="Arial" panose="020B0604020202020204" pitchFamily="34" charset="0"/>
              <a:buChar char="•"/>
            </a:pPr>
            <a:r>
              <a:rPr lang="en-US" sz="1400" dirty="0">
                <a:latin typeface="Calibri" panose="020F0502020204030204" pitchFamily="34" charset="0"/>
                <a:ea typeface="Raleway Lining Light" panose="020B0403030101060003" pitchFamily="34" charset="0"/>
                <a:cs typeface="Calibri" panose="020F0502020204030204" pitchFamily="34" charset="0"/>
              </a:rPr>
              <a:t>Auto liability capacity continues to be limited due to rising claim frequency &amp; severity, and an uptick in Hired and Non-owned losses.</a:t>
            </a:r>
          </a:p>
        </p:txBody>
      </p:sp>
      <p:sp>
        <p:nvSpPr>
          <p:cNvPr id="13" name="TextBox 12">
            <a:extLst>
              <a:ext uri="{FF2B5EF4-FFF2-40B4-BE49-F238E27FC236}">
                <a16:creationId xmlns:a16="http://schemas.microsoft.com/office/drawing/2014/main" id="{599F976F-5C81-22DC-9A4C-14E9C3C2B1A1}"/>
              </a:ext>
            </a:extLst>
          </p:cNvPr>
          <p:cNvSpPr txBox="1"/>
          <p:nvPr/>
        </p:nvSpPr>
        <p:spPr>
          <a:xfrm>
            <a:off x="2942185" y="2477850"/>
            <a:ext cx="2600497" cy="3754874"/>
          </a:xfrm>
          <a:prstGeom prst="rect">
            <a:avLst/>
          </a:prstGeom>
          <a:noFill/>
        </p:spPr>
        <p:txBody>
          <a:bodyPr wrap="square">
            <a:spAutoFit/>
          </a:bodyPr>
          <a:lstStyle/>
          <a:p>
            <a:pPr marL="327422" indent="-285750">
              <a:spcBef>
                <a:spcPts val="19"/>
              </a:spcBef>
              <a:buFont typeface="Arial" panose="020B0604020202020204" pitchFamily="34" charset="0"/>
              <a:buChar char="•"/>
            </a:pPr>
            <a:r>
              <a:rPr lang="en-US" sz="1400" dirty="0">
                <a:latin typeface="Calibri" panose="020F0502020204030204" pitchFamily="34" charset="0"/>
                <a:ea typeface="Raleway Lining Light" panose="020B0403030101060003" pitchFamily="34" charset="0"/>
                <a:cs typeface="Calibri" panose="020F0502020204030204" pitchFamily="34" charset="0"/>
              </a:rPr>
              <a:t>PFOS and PFAS exclusions are generally non-negotiable. </a:t>
            </a:r>
          </a:p>
          <a:p>
            <a:pPr marL="327422" indent="-285750">
              <a:spcBef>
                <a:spcPts val="19"/>
              </a:spcBef>
              <a:buFont typeface="Arial" panose="020B0604020202020204" pitchFamily="34" charset="0"/>
              <a:buChar char="•"/>
            </a:pPr>
            <a:r>
              <a:rPr lang="en-US" sz="1400" dirty="0">
                <a:latin typeface="Calibri" panose="020F0502020204030204" pitchFamily="34" charset="0"/>
                <a:ea typeface="Raleway Lining Light" panose="020B0403030101060003" pitchFamily="34" charset="0"/>
                <a:cs typeface="Calibri" panose="020F0502020204030204" pitchFamily="34" charset="0"/>
              </a:rPr>
              <a:t>Biometric data collection related underwriting questions and exclusions are increasing at a rapid pace due to tort law concerns.</a:t>
            </a:r>
          </a:p>
          <a:p>
            <a:pPr marL="327422" indent="-285750">
              <a:spcBef>
                <a:spcPts val="19"/>
              </a:spcBef>
              <a:buFont typeface="Arial" panose="020B0604020202020204" pitchFamily="34" charset="0"/>
              <a:buChar char="•"/>
            </a:pPr>
            <a:r>
              <a:rPr lang="en-US" sz="1400" dirty="0">
                <a:latin typeface="Calibri" panose="020F0502020204030204" pitchFamily="34" charset="0"/>
                <a:ea typeface="Raleway Lining Light" panose="020B0403030101060003" pitchFamily="34" charset="0"/>
                <a:cs typeface="Calibri" panose="020F0502020204030204" pitchFamily="34" charset="0"/>
              </a:rPr>
              <a:t>Seeing increased use of Abuse &amp; Molestation, Assault &amp; Battery, Wildfire and Traumatic Brain Injury exclusions.</a:t>
            </a:r>
          </a:p>
          <a:p>
            <a:pPr marL="327422" indent="-285750">
              <a:spcBef>
                <a:spcPts val="19"/>
              </a:spcBef>
              <a:buFont typeface="Arial" panose="020B0604020202020204" pitchFamily="34" charset="0"/>
              <a:buChar char="•"/>
            </a:pPr>
            <a:r>
              <a:rPr lang="en-US" sz="1400" dirty="0">
                <a:latin typeface="Calibri" panose="020F0502020204030204" pitchFamily="34" charset="0"/>
                <a:ea typeface="Raleway Lining Light" panose="020B0403030101060003" pitchFamily="34" charset="0"/>
                <a:cs typeface="Calibri" panose="020F0502020204030204" pitchFamily="34" charset="0"/>
              </a:rPr>
              <a:t>Emerging concerns regarding reliance on Artificial Intelligence (AI) and its implications.</a:t>
            </a:r>
          </a:p>
        </p:txBody>
      </p:sp>
      <p:sp>
        <p:nvSpPr>
          <p:cNvPr id="15" name="TextBox 14">
            <a:extLst>
              <a:ext uri="{FF2B5EF4-FFF2-40B4-BE49-F238E27FC236}">
                <a16:creationId xmlns:a16="http://schemas.microsoft.com/office/drawing/2014/main" id="{7307DCFF-B94F-2EF1-D589-9BD7672A7C64}"/>
              </a:ext>
            </a:extLst>
          </p:cNvPr>
          <p:cNvSpPr txBox="1"/>
          <p:nvPr/>
        </p:nvSpPr>
        <p:spPr>
          <a:xfrm>
            <a:off x="5852160" y="2488036"/>
            <a:ext cx="2822713" cy="4034438"/>
          </a:xfrm>
          <a:prstGeom prst="rect">
            <a:avLst/>
          </a:prstGeom>
          <a:noFill/>
        </p:spPr>
        <p:txBody>
          <a:bodyPr wrap="square">
            <a:spAutoFit/>
          </a:bodyPr>
          <a:lstStyle/>
          <a:p>
            <a:pPr marL="327422" indent="-285750" defTabSz="685800">
              <a:spcBef>
                <a:spcPts val="533"/>
              </a:spcBef>
              <a:buFont typeface="Arial" panose="020B0604020202020204" pitchFamily="34" charset="0"/>
              <a:buChar char="•"/>
            </a:pPr>
            <a:r>
              <a:rPr lang="en-US" sz="1400" dirty="0">
                <a:latin typeface="Calibri" panose="020F0502020204030204" pitchFamily="34" charset="0"/>
                <a:ea typeface="Raleway Lining Light" panose="020B0403030101060003" pitchFamily="34" charset="0"/>
                <a:cs typeface="Calibri" panose="020F0502020204030204" pitchFamily="34" charset="0"/>
              </a:rPr>
              <a:t>Pressure remains on retentions. Attachment points should be analyzed and adjusted depending on risk appetite, with data, analytics and modeling tools utilized to make informed decisions. Alternative solutions, such as corridor deductibles and buffer layers, are becoming more common.</a:t>
            </a:r>
          </a:p>
          <a:p>
            <a:pPr marL="327422" indent="-285750" defTabSz="685800">
              <a:spcBef>
                <a:spcPts val="533"/>
              </a:spcBef>
              <a:buFont typeface="Arial" panose="020B0604020202020204" pitchFamily="34" charset="0"/>
              <a:buChar char="•"/>
            </a:pPr>
            <a:r>
              <a:rPr lang="en-US" sz="1400" dirty="0">
                <a:latin typeface="Calibri" panose="020F0502020204030204" pitchFamily="34" charset="0"/>
                <a:ea typeface="Raleway Lining Light" panose="020B0403030101060003" pitchFamily="34" charset="0"/>
                <a:cs typeface="Calibri" panose="020F0502020204030204" pitchFamily="34" charset="0"/>
              </a:rPr>
              <a:t>Auto repair costs (labor, parts and materials) keep rising, as does attorney representation in auto losses, and are contributing factors to the continued distressed auto market and continued significant rate increases.</a:t>
            </a:r>
          </a:p>
        </p:txBody>
      </p:sp>
      <p:sp>
        <p:nvSpPr>
          <p:cNvPr id="17" name="TextBox 16">
            <a:extLst>
              <a:ext uri="{FF2B5EF4-FFF2-40B4-BE49-F238E27FC236}">
                <a16:creationId xmlns:a16="http://schemas.microsoft.com/office/drawing/2014/main" id="{F7697250-A38E-A5C4-EBAF-7A186CE9DAAB}"/>
              </a:ext>
            </a:extLst>
          </p:cNvPr>
          <p:cNvSpPr txBox="1"/>
          <p:nvPr/>
        </p:nvSpPr>
        <p:spPr>
          <a:xfrm>
            <a:off x="8910090" y="2469854"/>
            <a:ext cx="2539787" cy="4616648"/>
          </a:xfrm>
          <a:prstGeom prst="rect">
            <a:avLst/>
          </a:prstGeom>
          <a:noFill/>
        </p:spPr>
        <p:txBody>
          <a:bodyPr wrap="square">
            <a:spAutoFit/>
          </a:bodyPr>
          <a:lstStyle/>
          <a:p>
            <a:pPr marL="327422" indent="-285750" defTabSz="685800">
              <a:buFont typeface="Arial" panose="020B0604020202020204" pitchFamily="34" charset="0"/>
              <a:buChar char="•"/>
            </a:pPr>
            <a:r>
              <a:rPr lang="en-US" sz="1400" dirty="0">
                <a:latin typeface="Calibri" panose="020F0502020204030204" pitchFamily="34" charset="0"/>
                <a:ea typeface="Raleway Lining Light" panose="020B0403030101060003" pitchFamily="34" charset="0"/>
                <a:cs typeface="Calibri" panose="020F0502020204030204" pitchFamily="34" charset="0"/>
              </a:rPr>
              <a:t>Workers Compensation remains the most consistent profit generator for insurers. </a:t>
            </a:r>
          </a:p>
          <a:p>
            <a:pPr marL="41672" defTabSz="685800"/>
            <a:endParaRPr lang="en-US" sz="1400" dirty="0">
              <a:latin typeface="Calibri" panose="020F0502020204030204" pitchFamily="34" charset="0"/>
              <a:ea typeface="Raleway Lining Light" panose="020B0403030101060003" pitchFamily="34" charset="0"/>
              <a:cs typeface="Calibri" panose="020F0502020204030204" pitchFamily="34" charset="0"/>
            </a:endParaRPr>
          </a:p>
          <a:p>
            <a:pPr marL="327422" indent="-285750" defTabSz="685800">
              <a:buFont typeface="Arial" panose="020B0604020202020204" pitchFamily="34" charset="0"/>
              <a:buChar char="•"/>
            </a:pPr>
            <a:r>
              <a:rPr lang="en-US" sz="1400" dirty="0">
                <a:latin typeface="Calibri" panose="020F0502020204030204" pitchFamily="34" charset="0"/>
                <a:ea typeface="Raleway Lining Light" panose="020B0403030101060003" pitchFamily="34" charset="0"/>
                <a:cs typeface="Calibri" panose="020F0502020204030204" pitchFamily="34" charset="0"/>
              </a:rPr>
              <a:t>Legal system abuse (social inflation) and third-party litigation funding (TPLF) are driving an increase in the frequency of severity losses.</a:t>
            </a:r>
          </a:p>
          <a:p>
            <a:pPr marL="41672" defTabSz="685800"/>
            <a:endParaRPr lang="en-US" sz="1400" dirty="0">
              <a:latin typeface="Calibri" panose="020F0502020204030204" pitchFamily="34" charset="0"/>
              <a:ea typeface="Raleway Lining Light" panose="020B0403030101060003" pitchFamily="34" charset="0"/>
              <a:cs typeface="Calibri" panose="020F0502020204030204" pitchFamily="34" charset="0"/>
            </a:endParaRPr>
          </a:p>
          <a:p>
            <a:pPr marL="327422" indent="-285750" defTabSz="685800">
              <a:buFont typeface="Arial" panose="020B0604020202020204" pitchFamily="34" charset="0"/>
              <a:buChar char="•"/>
            </a:pPr>
            <a:r>
              <a:rPr lang="en-US" sz="1400" dirty="0">
                <a:latin typeface="Calibri" panose="020F0502020204030204" pitchFamily="34" charset="0"/>
                <a:ea typeface="Raleway Lining Light" panose="020B0403030101060003" pitchFamily="34" charset="0"/>
                <a:cs typeface="Calibri" panose="020F0502020204030204" pitchFamily="34" charset="0"/>
              </a:rPr>
              <a:t>State and federal lawmakers need to be more aggressive in tackling these abuses which are producing runaway jury verdicts and negatively impacting insureds. </a:t>
            </a:r>
            <a:br>
              <a:rPr lang="en-US" sz="1400" dirty="0">
                <a:latin typeface="Calibri" panose="020F0502020204030204" pitchFamily="34" charset="0"/>
                <a:ea typeface="Raleway Lining Light" panose="020B0403030101060003" pitchFamily="34" charset="0"/>
                <a:cs typeface="Calibri" panose="020F0502020204030204" pitchFamily="34" charset="0"/>
              </a:rPr>
            </a:br>
            <a:br>
              <a:rPr lang="en-US" sz="1400" dirty="0">
                <a:latin typeface="Calibri" panose="020F0502020204030204" pitchFamily="34" charset="0"/>
                <a:ea typeface="Raleway Lining Light" panose="020B0403030101060003" pitchFamily="34" charset="0"/>
                <a:cs typeface="Calibri" panose="020F0502020204030204" pitchFamily="34" charset="0"/>
              </a:rPr>
            </a:br>
            <a:endParaRPr lang="en-US" sz="1400" dirty="0">
              <a:latin typeface="Calibri" panose="020F0502020204030204" pitchFamily="34" charset="0"/>
              <a:ea typeface="Raleway Lining Light" panose="020B0403030101060003" pitchFamily="34" charset="0"/>
              <a:cs typeface="Calibri" panose="020F0502020204030204" pitchFamily="34" charset="0"/>
            </a:endParaRPr>
          </a:p>
        </p:txBody>
      </p:sp>
      <p:sp>
        <p:nvSpPr>
          <p:cNvPr id="10" name="Slide Number Placeholder 3">
            <a:extLst>
              <a:ext uri="{FF2B5EF4-FFF2-40B4-BE49-F238E27FC236}">
                <a16:creationId xmlns:a16="http://schemas.microsoft.com/office/drawing/2014/main" id="{73F2AA00-9037-D820-1658-1DD8E20CDFC4}"/>
              </a:ext>
            </a:extLst>
          </p:cNvPr>
          <p:cNvSpPr>
            <a:spLocks noGrp="1"/>
          </p:cNvSpPr>
          <p:nvPr>
            <p:ph type="sldNum" sz="quarter" idx="12"/>
          </p:nvPr>
        </p:nvSpPr>
        <p:spPr>
          <a:xfrm>
            <a:off x="5090502" y="5711786"/>
            <a:ext cx="2057400" cy="140525"/>
          </a:xfrm>
        </p:spPr>
        <p:txBody>
          <a:bodyPr/>
          <a:lstStyle/>
          <a:p>
            <a:pPr defTabSz="685800">
              <a:defRPr/>
            </a:pPr>
            <a:fld id="{856525B1-14D3-4043-96C3-3E66F944D188}" type="slidenum">
              <a:rPr lang="en-US" sz="506">
                <a:solidFill>
                  <a:prstClr val="black">
                    <a:tint val="75000"/>
                  </a:prstClr>
                </a:solidFill>
                <a:latin typeface="Calibri"/>
              </a:rPr>
              <a:pPr defTabSz="685800">
                <a:defRPr/>
              </a:pPr>
              <a:t>7</a:t>
            </a:fld>
            <a:endParaRPr lang="en-US" sz="506" dirty="0">
              <a:solidFill>
                <a:prstClr val="black">
                  <a:tint val="75000"/>
                </a:prstClr>
              </a:solidFill>
              <a:latin typeface="Calibri"/>
            </a:endParaRPr>
          </a:p>
        </p:txBody>
      </p:sp>
      <p:grpSp>
        <p:nvGrpSpPr>
          <p:cNvPr id="12" name="Group 11">
            <a:extLst>
              <a:ext uri="{FF2B5EF4-FFF2-40B4-BE49-F238E27FC236}">
                <a16:creationId xmlns:a16="http://schemas.microsoft.com/office/drawing/2014/main" id="{7CE9F452-72E6-83BF-CF4D-0EE49349B4C5}"/>
              </a:ext>
            </a:extLst>
          </p:cNvPr>
          <p:cNvGrpSpPr/>
          <p:nvPr/>
        </p:nvGrpSpPr>
        <p:grpSpPr>
          <a:xfrm>
            <a:off x="648926" y="1476449"/>
            <a:ext cx="10271760" cy="875946"/>
            <a:chOff x="454612" y="3625842"/>
            <a:chExt cx="13956257" cy="1167926"/>
          </a:xfrm>
        </p:grpSpPr>
        <p:grpSp>
          <p:nvGrpSpPr>
            <p:cNvPr id="14" name="Group 13">
              <a:extLst>
                <a:ext uri="{FF2B5EF4-FFF2-40B4-BE49-F238E27FC236}">
                  <a16:creationId xmlns:a16="http://schemas.microsoft.com/office/drawing/2014/main" id="{2E4FC132-F7BC-5452-C686-979F5FFD254F}"/>
                </a:ext>
              </a:extLst>
            </p:cNvPr>
            <p:cNvGrpSpPr/>
            <p:nvPr/>
          </p:nvGrpSpPr>
          <p:grpSpPr>
            <a:xfrm>
              <a:off x="454612" y="3625842"/>
              <a:ext cx="12481573" cy="1167926"/>
              <a:chOff x="419100" y="3625842"/>
              <a:chExt cx="12481573" cy="1167926"/>
            </a:xfrm>
          </p:grpSpPr>
          <p:sp>
            <p:nvSpPr>
              <p:cNvPr id="64" name="Freeform 14">
                <a:extLst>
                  <a:ext uri="{FF2B5EF4-FFF2-40B4-BE49-F238E27FC236}">
                    <a16:creationId xmlns:a16="http://schemas.microsoft.com/office/drawing/2014/main" id="{DF0C1669-EC0B-E81D-67E3-B03851965422}"/>
                  </a:ext>
                </a:extLst>
              </p:cNvPr>
              <p:cNvSpPr>
                <a:spLocks/>
              </p:cNvSpPr>
              <p:nvPr/>
            </p:nvSpPr>
            <p:spPr bwMode="auto">
              <a:xfrm rot="16200000" flipV="1">
                <a:off x="12636607" y="3688095"/>
                <a:ext cx="263908" cy="264224"/>
              </a:xfrm>
              <a:custGeom>
                <a:avLst/>
                <a:gdLst>
                  <a:gd name="T0" fmla="*/ 0 w 797"/>
                  <a:gd name="T1" fmla="*/ 500 h 800"/>
                  <a:gd name="T2" fmla="*/ 0 w 797"/>
                  <a:gd name="T3" fmla="*/ 300 h 800"/>
                  <a:gd name="T4" fmla="*/ 417 w 797"/>
                  <a:gd name="T5" fmla="*/ 300 h 800"/>
                  <a:gd name="T6" fmla="*/ 270 w 797"/>
                  <a:gd name="T7" fmla="*/ 153 h 800"/>
                  <a:gd name="T8" fmla="*/ 270 w 797"/>
                  <a:gd name="T9" fmla="*/ 130 h 800"/>
                  <a:gd name="T10" fmla="*/ 400 w 797"/>
                  <a:gd name="T11" fmla="*/ 0 h 800"/>
                  <a:gd name="T12" fmla="*/ 404 w 797"/>
                  <a:gd name="T13" fmla="*/ 0 h 800"/>
                  <a:gd name="T14" fmla="*/ 417 w 797"/>
                  <a:gd name="T15" fmla="*/ 16 h 800"/>
                  <a:gd name="T16" fmla="*/ 785 w 797"/>
                  <a:gd name="T17" fmla="*/ 385 h 800"/>
                  <a:gd name="T18" fmla="*/ 785 w 797"/>
                  <a:gd name="T19" fmla="*/ 415 h 800"/>
                  <a:gd name="T20" fmla="*/ 417 w 797"/>
                  <a:gd name="T21" fmla="*/ 783 h 800"/>
                  <a:gd name="T22" fmla="*/ 404 w 797"/>
                  <a:gd name="T23" fmla="*/ 800 h 800"/>
                  <a:gd name="T24" fmla="*/ 400 w 797"/>
                  <a:gd name="T25" fmla="*/ 800 h 800"/>
                  <a:gd name="T26" fmla="*/ 270 w 797"/>
                  <a:gd name="T27" fmla="*/ 670 h 800"/>
                  <a:gd name="T28" fmla="*/ 269 w 797"/>
                  <a:gd name="T29" fmla="*/ 646 h 800"/>
                  <a:gd name="T30" fmla="*/ 401 w 797"/>
                  <a:gd name="T31" fmla="*/ 515 h 800"/>
                  <a:gd name="T32" fmla="*/ 411 w 797"/>
                  <a:gd name="T33" fmla="*/ 500 h 800"/>
                  <a:gd name="T34" fmla="*/ 0 w 797"/>
                  <a:gd name="T35" fmla="*/ 5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7" h="800">
                    <a:moveTo>
                      <a:pt x="0" y="500"/>
                    </a:moveTo>
                    <a:cubicBezTo>
                      <a:pt x="0" y="433"/>
                      <a:pt x="0" y="366"/>
                      <a:pt x="0" y="300"/>
                    </a:cubicBezTo>
                    <a:cubicBezTo>
                      <a:pt x="137" y="300"/>
                      <a:pt x="274" y="300"/>
                      <a:pt x="417" y="300"/>
                    </a:cubicBezTo>
                    <a:cubicBezTo>
                      <a:pt x="365" y="248"/>
                      <a:pt x="318" y="200"/>
                      <a:pt x="270" y="153"/>
                    </a:cubicBezTo>
                    <a:cubicBezTo>
                      <a:pt x="260" y="144"/>
                      <a:pt x="260" y="139"/>
                      <a:pt x="270" y="130"/>
                    </a:cubicBezTo>
                    <a:cubicBezTo>
                      <a:pt x="313" y="87"/>
                      <a:pt x="356" y="43"/>
                      <a:pt x="400" y="0"/>
                    </a:cubicBezTo>
                    <a:cubicBezTo>
                      <a:pt x="401" y="0"/>
                      <a:pt x="402" y="0"/>
                      <a:pt x="404" y="0"/>
                    </a:cubicBezTo>
                    <a:cubicBezTo>
                      <a:pt x="405" y="8"/>
                      <a:pt x="412" y="11"/>
                      <a:pt x="417" y="16"/>
                    </a:cubicBezTo>
                    <a:cubicBezTo>
                      <a:pt x="539" y="139"/>
                      <a:pt x="662" y="263"/>
                      <a:pt x="785" y="385"/>
                    </a:cubicBezTo>
                    <a:cubicBezTo>
                      <a:pt x="797" y="397"/>
                      <a:pt x="797" y="403"/>
                      <a:pt x="785" y="415"/>
                    </a:cubicBezTo>
                    <a:cubicBezTo>
                      <a:pt x="662" y="537"/>
                      <a:pt x="539" y="660"/>
                      <a:pt x="417" y="783"/>
                    </a:cubicBezTo>
                    <a:cubicBezTo>
                      <a:pt x="412" y="788"/>
                      <a:pt x="405" y="792"/>
                      <a:pt x="404" y="800"/>
                    </a:cubicBezTo>
                    <a:cubicBezTo>
                      <a:pt x="402" y="800"/>
                      <a:pt x="401" y="800"/>
                      <a:pt x="400" y="800"/>
                    </a:cubicBezTo>
                    <a:cubicBezTo>
                      <a:pt x="356" y="756"/>
                      <a:pt x="313" y="713"/>
                      <a:pt x="270" y="670"/>
                    </a:cubicBezTo>
                    <a:cubicBezTo>
                      <a:pt x="260" y="661"/>
                      <a:pt x="260" y="656"/>
                      <a:pt x="269" y="646"/>
                    </a:cubicBezTo>
                    <a:cubicBezTo>
                      <a:pt x="314" y="603"/>
                      <a:pt x="357" y="559"/>
                      <a:pt x="401" y="515"/>
                    </a:cubicBezTo>
                    <a:cubicBezTo>
                      <a:pt x="405" y="511"/>
                      <a:pt x="411" y="508"/>
                      <a:pt x="411" y="500"/>
                    </a:cubicBezTo>
                    <a:cubicBezTo>
                      <a:pt x="274" y="500"/>
                      <a:pt x="137" y="500"/>
                      <a:pt x="0" y="500"/>
                    </a:cubicBez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65" name="Text Placeholder 4">
                <a:extLst>
                  <a:ext uri="{FF2B5EF4-FFF2-40B4-BE49-F238E27FC236}">
                    <a16:creationId xmlns:a16="http://schemas.microsoft.com/office/drawing/2014/main" id="{03F81AF9-471E-AF93-FB67-102CBCD41D4E}"/>
                  </a:ext>
                </a:extLst>
              </p:cNvPr>
              <p:cNvSpPr txBox="1">
                <a:spLocks/>
              </p:cNvSpPr>
              <p:nvPr/>
            </p:nvSpPr>
            <p:spPr bwMode="gray">
              <a:xfrm>
                <a:off x="419100" y="4113893"/>
                <a:ext cx="2731797" cy="369331"/>
              </a:xfrm>
              <a:prstGeom prst="rect">
                <a:avLst/>
              </a:prstGeom>
              <a:noFill/>
              <a:ln w="28575" cap="flat" cmpd="sng" algn="ctr">
                <a:noFill/>
                <a:prstDash val="solid"/>
                <a:miter lim="800000"/>
                <a:headEnd type="none" w="med" len="med"/>
                <a:tailEnd type="none" w="med" len="med"/>
              </a:ln>
              <a:effectLst/>
            </p:spPr>
            <p:txBody>
              <a:bodyPr vert="horz" wrap="square" lIns="0" tIns="0" rIns="0" bIns="0" numCol="1" rtlCol="0" anchor="t" anchorCtr="0" compatLnSpc="1">
                <a:prstTxWarp prst="textNoShape">
                  <a:avLst/>
                </a:prstTxWarp>
                <a:sp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defTabSz="685800">
                  <a:lnSpc>
                    <a:spcPct val="100000"/>
                  </a:lnSpc>
                  <a:spcBef>
                    <a:spcPts val="0"/>
                  </a:spcBef>
                  <a:buClr>
                    <a:srgbClr val="F69322"/>
                  </a:buClr>
                  <a:defRPr/>
                </a:pPr>
                <a:r>
                  <a:rPr lang="en-US" sz="1800" dirty="0">
                    <a:solidFill>
                      <a:schemeClr val="tx1"/>
                    </a:solidFill>
                    <a:latin typeface="Calibri"/>
                    <a:cs typeface="Arial" panose="020B0604020202020204" pitchFamily="34" charset="0"/>
                  </a:rPr>
                  <a:t>Capacity</a:t>
                </a:r>
              </a:p>
            </p:txBody>
          </p:sp>
          <p:cxnSp>
            <p:nvCxnSpPr>
              <p:cNvPr id="66" name="Straight Connector 65">
                <a:extLst>
                  <a:ext uri="{FF2B5EF4-FFF2-40B4-BE49-F238E27FC236}">
                    <a16:creationId xmlns:a16="http://schemas.microsoft.com/office/drawing/2014/main" id="{66E93E4B-77D8-0F37-3A66-A54DA1201A29}"/>
                  </a:ext>
                </a:extLst>
              </p:cNvPr>
              <p:cNvCxnSpPr/>
              <p:nvPr/>
            </p:nvCxnSpPr>
            <p:spPr>
              <a:xfrm>
                <a:off x="419100" y="4793768"/>
                <a:ext cx="2731797"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7B633805-4534-9C97-2534-E2162E8B4D4F}"/>
                  </a:ext>
                </a:extLst>
              </p:cNvPr>
              <p:cNvGrpSpPr/>
              <p:nvPr/>
            </p:nvGrpSpPr>
            <p:grpSpPr>
              <a:xfrm>
                <a:off x="419101" y="3625842"/>
                <a:ext cx="412167" cy="412287"/>
                <a:chOff x="475488" y="3086036"/>
                <a:chExt cx="413198" cy="412287"/>
              </a:xfrm>
            </p:grpSpPr>
            <p:sp>
              <p:nvSpPr>
                <p:cNvPr id="68" name="Freeform 5">
                  <a:extLst>
                    <a:ext uri="{FF2B5EF4-FFF2-40B4-BE49-F238E27FC236}">
                      <a16:creationId xmlns:a16="http://schemas.microsoft.com/office/drawing/2014/main" id="{C56FD92C-F944-B921-0FDE-F72C2582EA51}"/>
                    </a:ext>
                  </a:extLst>
                </p:cNvPr>
                <p:cNvSpPr>
                  <a:spLocks noEditPoints="1"/>
                </p:cNvSpPr>
                <p:nvPr/>
              </p:nvSpPr>
              <p:spPr bwMode="auto">
                <a:xfrm>
                  <a:off x="597352" y="3208128"/>
                  <a:ext cx="169243" cy="168559"/>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69" name="Freeform 6">
                  <a:extLst>
                    <a:ext uri="{FF2B5EF4-FFF2-40B4-BE49-F238E27FC236}">
                      <a16:creationId xmlns:a16="http://schemas.microsoft.com/office/drawing/2014/main" id="{DFC34207-0C8B-D8A6-531E-F71757DDDFDE}"/>
                    </a:ext>
                  </a:extLst>
                </p:cNvPr>
                <p:cNvSpPr>
                  <a:spLocks/>
                </p:cNvSpPr>
                <p:nvPr/>
              </p:nvSpPr>
              <p:spPr bwMode="auto">
                <a:xfrm>
                  <a:off x="475488" y="3086036"/>
                  <a:ext cx="127331" cy="124825"/>
                </a:xfrm>
                <a:custGeom>
                  <a:avLst/>
                  <a:gdLst>
                    <a:gd name="T0" fmla="*/ 56 w 235"/>
                    <a:gd name="T1" fmla="*/ 95 h 230"/>
                    <a:gd name="T2" fmla="*/ 56 w 235"/>
                    <a:gd name="T3" fmla="*/ 138 h 230"/>
                    <a:gd name="T4" fmla="*/ 28 w 235"/>
                    <a:gd name="T5" fmla="*/ 168 h 230"/>
                    <a:gd name="T6" fmla="*/ 1 w 235"/>
                    <a:gd name="T7" fmla="*/ 137 h 230"/>
                    <a:gd name="T8" fmla="*/ 1 w 235"/>
                    <a:gd name="T9" fmla="*/ 31 h 230"/>
                    <a:gd name="T10" fmla="*/ 31 w 235"/>
                    <a:gd name="T11" fmla="*/ 0 h 230"/>
                    <a:gd name="T12" fmla="*/ 139 w 235"/>
                    <a:gd name="T13" fmla="*/ 0 h 230"/>
                    <a:gd name="T14" fmla="*/ 168 w 235"/>
                    <a:gd name="T15" fmla="*/ 26 h 230"/>
                    <a:gd name="T16" fmla="*/ 141 w 235"/>
                    <a:gd name="T17" fmla="*/ 55 h 230"/>
                    <a:gd name="T18" fmla="*/ 101 w 235"/>
                    <a:gd name="T19" fmla="*/ 55 h 230"/>
                    <a:gd name="T20" fmla="*/ 109 w 235"/>
                    <a:gd name="T21" fmla="*/ 69 h 230"/>
                    <a:gd name="T22" fmla="*/ 220 w 235"/>
                    <a:gd name="T23" fmla="*/ 178 h 230"/>
                    <a:gd name="T24" fmla="*/ 227 w 235"/>
                    <a:gd name="T25" fmla="*/ 214 h 230"/>
                    <a:gd name="T26" fmla="*/ 195 w 235"/>
                    <a:gd name="T27" fmla="*/ 227 h 230"/>
                    <a:gd name="T28" fmla="*/ 177 w 235"/>
                    <a:gd name="T29" fmla="*/ 215 h 230"/>
                    <a:gd name="T30" fmla="*/ 74 w 235"/>
                    <a:gd name="T31" fmla="*/ 111 h 230"/>
                    <a:gd name="T32" fmla="*/ 56 w 235"/>
                    <a:gd name="T33" fmla="*/ 9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5" h="230">
                      <a:moveTo>
                        <a:pt x="56" y="95"/>
                      </a:moveTo>
                      <a:cubicBezTo>
                        <a:pt x="56" y="112"/>
                        <a:pt x="57" y="125"/>
                        <a:pt x="56" y="138"/>
                      </a:cubicBezTo>
                      <a:cubicBezTo>
                        <a:pt x="56" y="155"/>
                        <a:pt x="44" y="168"/>
                        <a:pt x="28" y="168"/>
                      </a:cubicBezTo>
                      <a:cubicBezTo>
                        <a:pt x="13" y="168"/>
                        <a:pt x="1" y="155"/>
                        <a:pt x="1" y="137"/>
                      </a:cubicBezTo>
                      <a:cubicBezTo>
                        <a:pt x="0" y="102"/>
                        <a:pt x="0" y="67"/>
                        <a:pt x="1" y="31"/>
                      </a:cubicBezTo>
                      <a:cubicBezTo>
                        <a:pt x="1" y="11"/>
                        <a:pt x="12" y="0"/>
                        <a:pt x="31" y="0"/>
                      </a:cubicBezTo>
                      <a:cubicBezTo>
                        <a:pt x="67" y="0"/>
                        <a:pt x="103" y="0"/>
                        <a:pt x="139" y="0"/>
                      </a:cubicBezTo>
                      <a:cubicBezTo>
                        <a:pt x="157" y="0"/>
                        <a:pt x="169" y="11"/>
                        <a:pt x="168" y="26"/>
                      </a:cubicBezTo>
                      <a:cubicBezTo>
                        <a:pt x="168" y="44"/>
                        <a:pt x="157" y="53"/>
                        <a:pt x="141" y="55"/>
                      </a:cubicBezTo>
                      <a:cubicBezTo>
                        <a:pt x="128" y="56"/>
                        <a:pt x="114" y="55"/>
                        <a:pt x="101" y="55"/>
                      </a:cubicBezTo>
                      <a:cubicBezTo>
                        <a:pt x="99" y="63"/>
                        <a:pt x="105" y="65"/>
                        <a:pt x="109" y="69"/>
                      </a:cubicBezTo>
                      <a:cubicBezTo>
                        <a:pt x="146" y="105"/>
                        <a:pt x="183" y="142"/>
                        <a:pt x="220" y="178"/>
                      </a:cubicBezTo>
                      <a:cubicBezTo>
                        <a:pt x="230" y="189"/>
                        <a:pt x="235" y="200"/>
                        <a:pt x="227" y="214"/>
                      </a:cubicBezTo>
                      <a:cubicBezTo>
                        <a:pt x="220" y="227"/>
                        <a:pt x="208" y="230"/>
                        <a:pt x="195" y="227"/>
                      </a:cubicBezTo>
                      <a:cubicBezTo>
                        <a:pt x="187" y="226"/>
                        <a:pt x="182" y="220"/>
                        <a:pt x="177" y="215"/>
                      </a:cubicBezTo>
                      <a:cubicBezTo>
                        <a:pt x="143" y="180"/>
                        <a:pt x="108" y="146"/>
                        <a:pt x="74" y="111"/>
                      </a:cubicBezTo>
                      <a:cubicBezTo>
                        <a:pt x="69" y="107"/>
                        <a:pt x="64" y="103"/>
                        <a:pt x="56" y="9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70" name="Freeform 7">
                  <a:extLst>
                    <a:ext uri="{FF2B5EF4-FFF2-40B4-BE49-F238E27FC236}">
                      <a16:creationId xmlns:a16="http://schemas.microsoft.com/office/drawing/2014/main" id="{F6EFADA9-6417-A8F1-0F80-284251A082BB}"/>
                    </a:ext>
                  </a:extLst>
                </p:cNvPr>
                <p:cNvSpPr>
                  <a:spLocks/>
                </p:cNvSpPr>
                <p:nvPr/>
              </p:nvSpPr>
              <p:spPr bwMode="auto">
                <a:xfrm>
                  <a:off x="762722" y="3086036"/>
                  <a:ext cx="125964" cy="125281"/>
                </a:xfrm>
                <a:custGeom>
                  <a:avLst/>
                  <a:gdLst>
                    <a:gd name="T0" fmla="*/ 131 w 232"/>
                    <a:gd name="T1" fmla="*/ 56 h 231"/>
                    <a:gd name="T2" fmla="*/ 91 w 232"/>
                    <a:gd name="T3" fmla="*/ 56 h 231"/>
                    <a:gd name="T4" fmla="*/ 62 w 232"/>
                    <a:gd name="T5" fmla="*/ 27 h 231"/>
                    <a:gd name="T6" fmla="*/ 91 w 232"/>
                    <a:gd name="T7" fmla="*/ 0 h 231"/>
                    <a:gd name="T8" fmla="*/ 201 w 232"/>
                    <a:gd name="T9" fmla="*/ 0 h 231"/>
                    <a:gd name="T10" fmla="*/ 231 w 232"/>
                    <a:gd name="T11" fmla="*/ 30 h 231"/>
                    <a:gd name="T12" fmla="*/ 231 w 232"/>
                    <a:gd name="T13" fmla="*/ 140 h 231"/>
                    <a:gd name="T14" fmla="*/ 205 w 232"/>
                    <a:gd name="T15" fmla="*/ 167 h 231"/>
                    <a:gd name="T16" fmla="*/ 177 w 232"/>
                    <a:gd name="T17" fmla="*/ 143 h 231"/>
                    <a:gd name="T18" fmla="*/ 176 w 232"/>
                    <a:gd name="T19" fmla="*/ 101 h 231"/>
                    <a:gd name="T20" fmla="*/ 159 w 232"/>
                    <a:gd name="T21" fmla="*/ 111 h 231"/>
                    <a:gd name="T22" fmla="*/ 52 w 232"/>
                    <a:gd name="T23" fmla="*/ 218 h 231"/>
                    <a:gd name="T24" fmla="*/ 15 w 232"/>
                    <a:gd name="T25" fmla="*/ 224 h 231"/>
                    <a:gd name="T26" fmla="*/ 3 w 232"/>
                    <a:gd name="T27" fmla="*/ 193 h 231"/>
                    <a:gd name="T28" fmla="*/ 15 w 232"/>
                    <a:gd name="T29" fmla="*/ 176 h 231"/>
                    <a:gd name="T30" fmla="*/ 119 w 232"/>
                    <a:gd name="T31" fmla="*/ 73 h 231"/>
                    <a:gd name="T32" fmla="*/ 131 w 232"/>
                    <a:gd name="T33" fmla="*/ 5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231">
                      <a:moveTo>
                        <a:pt x="131" y="56"/>
                      </a:moveTo>
                      <a:cubicBezTo>
                        <a:pt x="117" y="56"/>
                        <a:pt x="104" y="56"/>
                        <a:pt x="91" y="56"/>
                      </a:cubicBezTo>
                      <a:cubicBezTo>
                        <a:pt x="73" y="55"/>
                        <a:pt x="62" y="43"/>
                        <a:pt x="62" y="27"/>
                      </a:cubicBezTo>
                      <a:cubicBezTo>
                        <a:pt x="63" y="9"/>
                        <a:pt x="74" y="0"/>
                        <a:pt x="91" y="0"/>
                      </a:cubicBezTo>
                      <a:cubicBezTo>
                        <a:pt x="128" y="0"/>
                        <a:pt x="164" y="0"/>
                        <a:pt x="201" y="0"/>
                      </a:cubicBezTo>
                      <a:cubicBezTo>
                        <a:pt x="219" y="0"/>
                        <a:pt x="231" y="12"/>
                        <a:pt x="231" y="30"/>
                      </a:cubicBezTo>
                      <a:cubicBezTo>
                        <a:pt x="232" y="67"/>
                        <a:pt x="232" y="103"/>
                        <a:pt x="231" y="140"/>
                      </a:cubicBezTo>
                      <a:cubicBezTo>
                        <a:pt x="231" y="157"/>
                        <a:pt x="221" y="166"/>
                        <a:pt x="205" y="167"/>
                      </a:cubicBezTo>
                      <a:cubicBezTo>
                        <a:pt x="189" y="168"/>
                        <a:pt x="179" y="158"/>
                        <a:pt x="177" y="143"/>
                      </a:cubicBezTo>
                      <a:cubicBezTo>
                        <a:pt x="175" y="129"/>
                        <a:pt x="176" y="115"/>
                        <a:pt x="176" y="101"/>
                      </a:cubicBezTo>
                      <a:cubicBezTo>
                        <a:pt x="166" y="100"/>
                        <a:pt x="163" y="107"/>
                        <a:pt x="159" y="111"/>
                      </a:cubicBezTo>
                      <a:cubicBezTo>
                        <a:pt x="123" y="147"/>
                        <a:pt x="87" y="183"/>
                        <a:pt x="52" y="218"/>
                      </a:cubicBezTo>
                      <a:cubicBezTo>
                        <a:pt x="41" y="229"/>
                        <a:pt x="29" y="231"/>
                        <a:pt x="15" y="224"/>
                      </a:cubicBezTo>
                      <a:cubicBezTo>
                        <a:pt x="3" y="218"/>
                        <a:pt x="0" y="206"/>
                        <a:pt x="3" y="193"/>
                      </a:cubicBezTo>
                      <a:cubicBezTo>
                        <a:pt x="4" y="186"/>
                        <a:pt x="10" y="181"/>
                        <a:pt x="15" y="176"/>
                      </a:cubicBezTo>
                      <a:cubicBezTo>
                        <a:pt x="50" y="142"/>
                        <a:pt x="84" y="107"/>
                        <a:pt x="119" y="73"/>
                      </a:cubicBezTo>
                      <a:cubicBezTo>
                        <a:pt x="123" y="68"/>
                        <a:pt x="129" y="65"/>
                        <a:pt x="131" y="5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71" name="Freeform 8">
                  <a:extLst>
                    <a:ext uri="{FF2B5EF4-FFF2-40B4-BE49-F238E27FC236}">
                      <a16:creationId xmlns:a16="http://schemas.microsoft.com/office/drawing/2014/main" id="{C49E2B7D-17B0-D088-905F-7A3B31E637ED}"/>
                    </a:ext>
                  </a:extLst>
                </p:cNvPr>
                <p:cNvSpPr>
                  <a:spLocks/>
                </p:cNvSpPr>
                <p:nvPr/>
              </p:nvSpPr>
              <p:spPr bwMode="auto">
                <a:xfrm>
                  <a:off x="475488" y="3372359"/>
                  <a:ext cx="126192" cy="125964"/>
                </a:xfrm>
                <a:custGeom>
                  <a:avLst/>
                  <a:gdLst>
                    <a:gd name="T0" fmla="*/ 61 w 233"/>
                    <a:gd name="T1" fmla="*/ 135 h 232"/>
                    <a:gd name="T2" fmla="*/ 117 w 233"/>
                    <a:gd name="T3" fmla="*/ 76 h 232"/>
                    <a:gd name="T4" fmla="*/ 181 w 233"/>
                    <a:gd name="T5" fmla="*/ 13 h 232"/>
                    <a:gd name="T6" fmla="*/ 222 w 233"/>
                    <a:gd name="T7" fmla="*/ 11 h 232"/>
                    <a:gd name="T8" fmla="*/ 220 w 233"/>
                    <a:gd name="T9" fmla="*/ 51 h 232"/>
                    <a:gd name="T10" fmla="*/ 113 w 233"/>
                    <a:gd name="T11" fmla="*/ 159 h 232"/>
                    <a:gd name="T12" fmla="*/ 100 w 233"/>
                    <a:gd name="T13" fmla="*/ 176 h 232"/>
                    <a:gd name="T14" fmla="*/ 139 w 233"/>
                    <a:gd name="T15" fmla="*/ 176 h 232"/>
                    <a:gd name="T16" fmla="*/ 169 w 233"/>
                    <a:gd name="T17" fmla="*/ 204 h 232"/>
                    <a:gd name="T18" fmla="*/ 140 w 233"/>
                    <a:gd name="T19" fmla="*/ 232 h 232"/>
                    <a:gd name="T20" fmla="*/ 30 w 233"/>
                    <a:gd name="T21" fmla="*/ 232 h 232"/>
                    <a:gd name="T22" fmla="*/ 1 w 233"/>
                    <a:gd name="T23" fmla="*/ 201 h 232"/>
                    <a:gd name="T24" fmla="*/ 1 w 233"/>
                    <a:gd name="T25" fmla="*/ 93 h 232"/>
                    <a:gd name="T26" fmla="*/ 27 w 233"/>
                    <a:gd name="T27" fmla="*/ 64 h 232"/>
                    <a:gd name="T28" fmla="*/ 56 w 233"/>
                    <a:gd name="T29" fmla="*/ 93 h 232"/>
                    <a:gd name="T30" fmla="*/ 56 w 233"/>
                    <a:gd name="T31" fmla="*/ 132 h 232"/>
                    <a:gd name="T32" fmla="*/ 61 w 233"/>
                    <a:gd name="T33" fmla="*/ 13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3" h="232">
                      <a:moveTo>
                        <a:pt x="61" y="135"/>
                      </a:moveTo>
                      <a:cubicBezTo>
                        <a:pt x="80" y="115"/>
                        <a:pt x="98" y="95"/>
                        <a:pt x="117" y="76"/>
                      </a:cubicBezTo>
                      <a:cubicBezTo>
                        <a:pt x="138" y="55"/>
                        <a:pt x="159" y="34"/>
                        <a:pt x="181" y="13"/>
                      </a:cubicBezTo>
                      <a:cubicBezTo>
                        <a:pt x="194" y="0"/>
                        <a:pt x="211" y="0"/>
                        <a:pt x="222" y="11"/>
                      </a:cubicBezTo>
                      <a:cubicBezTo>
                        <a:pt x="233" y="22"/>
                        <a:pt x="233" y="38"/>
                        <a:pt x="220" y="51"/>
                      </a:cubicBezTo>
                      <a:cubicBezTo>
                        <a:pt x="184" y="87"/>
                        <a:pt x="148" y="123"/>
                        <a:pt x="113" y="159"/>
                      </a:cubicBezTo>
                      <a:cubicBezTo>
                        <a:pt x="108" y="163"/>
                        <a:pt x="102" y="167"/>
                        <a:pt x="100" y="176"/>
                      </a:cubicBezTo>
                      <a:cubicBezTo>
                        <a:pt x="113" y="176"/>
                        <a:pt x="126" y="175"/>
                        <a:pt x="139" y="176"/>
                      </a:cubicBezTo>
                      <a:cubicBezTo>
                        <a:pt x="157" y="177"/>
                        <a:pt x="169" y="188"/>
                        <a:pt x="169" y="204"/>
                      </a:cubicBezTo>
                      <a:cubicBezTo>
                        <a:pt x="168" y="222"/>
                        <a:pt x="157" y="231"/>
                        <a:pt x="140" y="232"/>
                      </a:cubicBezTo>
                      <a:cubicBezTo>
                        <a:pt x="104" y="232"/>
                        <a:pt x="67" y="232"/>
                        <a:pt x="30" y="232"/>
                      </a:cubicBezTo>
                      <a:cubicBezTo>
                        <a:pt x="12" y="231"/>
                        <a:pt x="1" y="220"/>
                        <a:pt x="1" y="201"/>
                      </a:cubicBezTo>
                      <a:cubicBezTo>
                        <a:pt x="0" y="165"/>
                        <a:pt x="1" y="129"/>
                        <a:pt x="1" y="93"/>
                      </a:cubicBezTo>
                      <a:cubicBezTo>
                        <a:pt x="1" y="76"/>
                        <a:pt x="9" y="66"/>
                        <a:pt x="27" y="64"/>
                      </a:cubicBezTo>
                      <a:cubicBezTo>
                        <a:pt x="42" y="63"/>
                        <a:pt x="55" y="75"/>
                        <a:pt x="56" y="93"/>
                      </a:cubicBezTo>
                      <a:cubicBezTo>
                        <a:pt x="57" y="106"/>
                        <a:pt x="56" y="119"/>
                        <a:pt x="56" y="132"/>
                      </a:cubicBezTo>
                      <a:cubicBezTo>
                        <a:pt x="58" y="133"/>
                        <a:pt x="60" y="134"/>
                        <a:pt x="61" y="13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72" name="Freeform 9">
                  <a:extLst>
                    <a:ext uri="{FF2B5EF4-FFF2-40B4-BE49-F238E27FC236}">
                      <a16:creationId xmlns:a16="http://schemas.microsoft.com/office/drawing/2014/main" id="{215D3FBE-4D3C-18FA-E0F0-8E152A7ED3CE}"/>
                    </a:ext>
                  </a:extLst>
                </p:cNvPr>
                <p:cNvSpPr>
                  <a:spLocks/>
                </p:cNvSpPr>
                <p:nvPr/>
              </p:nvSpPr>
              <p:spPr bwMode="auto">
                <a:xfrm>
                  <a:off x="761811" y="3372359"/>
                  <a:ext cx="126192" cy="125964"/>
                </a:xfrm>
                <a:custGeom>
                  <a:avLst/>
                  <a:gdLst>
                    <a:gd name="T0" fmla="*/ 177 w 233"/>
                    <a:gd name="T1" fmla="*/ 136 h 232"/>
                    <a:gd name="T2" fmla="*/ 177 w 233"/>
                    <a:gd name="T3" fmla="*/ 94 h 232"/>
                    <a:gd name="T4" fmla="*/ 205 w 233"/>
                    <a:gd name="T5" fmla="*/ 64 h 232"/>
                    <a:gd name="T6" fmla="*/ 232 w 233"/>
                    <a:gd name="T7" fmla="*/ 94 h 232"/>
                    <a:gd name="T8" fmla="*/ 232 w 233"/>
                    <a:gd name="T9" fmla="*/ 202 h 232"/>
                    <a:gd name="T10" fmla="*/ 202 w 233"/>
                    <a:gd name="T11" fmla="*/ 232 h 232"/>
                    <a:gd name="T12" fmla="*/ 95 w 233"/>
                    <a:gd name="T13" fmla="*/ 232 h 232"/>
                    <a:gd name="T14" fmla="*/ 65 w 233"/>
                    <a:gd name="T15" fmla="*/ 206 h 232"/>
                    <a:gd name="T16" fmla="*/ 93 w 233"/>
                    <a:gd name="T17" fmla="*/ 176 h 232"/>
                    <a:gd name="T18" fmla="*/ 132 w 233"/>
                    <a:gd name="T19" fmla="*/ 176 h 232"/>
                    <a:gd name="T20" fmla="*/ 137 w 233"/>
                    <a:gd name="T21" fmla="*/ 170 h 232"/>
                    <a:gd name="T22" fmla="*/ 119 w 233"/>
                    <a:gd name="T23" fmla="*/ 156 h 232"/>
                    <a:gd name="T24" fmla="*/ 15 w 233"/>
                    <a:gd name="T25" fmla="*/ 53 h 232"/>
                    <a:gd name="T26" fmla="*/ 12 w 233"/>
                    <a:gd name="T27" fmla="*/ 11 h 232"/>
                    <a:gd name="T28" fmla="*/ 54 w 233"/>
                    <a:gd name="T29" fmla="*/ 14 h 232"/>
                    <a:gd name="T30" fmla="*/ 158 w 233"/>
                    <a:gd name="T31" fmla="*/ 119 h 232"/>
                    <a:gd name="T32" fmla="*/ 177 w 233"/>
                    <a:gd name="T33" fmla="*/ 13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3" h="232">
                      <a:moveTo>
                        <a:pt x="177" y="136"/>
                      </a:moveTo>
                      <a:cubicBezTo>
                        <a:pt x="177" y="119"/>
                        <a:pt x="176" y="106"/>
                        <a:pt x="177" y="94"/>
                      </a:cubicBezTo>
                      <a:cubicBezTo>
                        <a:pt x="177" y="76"/>
                        <a:pt x="190" y="64"/>
                        <a:pt x="205" y="64"/>
                      </a:cubicBezTo>
                      <a:cubicBezTo>
                        <a:pt x="221" y="64"/>
                        <a:pt x="232" y="76"/>
                        <a:pt x="232" y="94"/>
                      </a:cubicBezTo>
                      <a:cubicBezTo>
                        <a:pt x="233" y="130"/>
                        <a:pt x="233" y="166"/>
                        <a:pt x="232" y="202"/>
                      </a:cubicBezTo>
                      <a:cubicBezTo>
                        <a:pt x="232" y="221"/>
                        <a:pt x="221" y="232"/>
                        <a:pt x="202" y="232"/>
                      </a:cubicBezTo>
                      <a:cubicBezTo>
                        <a:pt x="167" y="232"/>
                        <a:pt x="131" y="232"/>
                        <a:pt x="95" y="232"/>
                      </a:cubicBezTo>
                      <a:cubicBezTo>
                        <a:pt x="77" y="232"/>
                        <a:pt x="67" y="223"/>
                        <a:pt x="65" y="206"/>
                      </a:cubicBezTo>
                      <a:cubicBezTo>
                        <a:pt x="63" y="191"/>
                        <a:pt x="76" y="178"/>
                        <a:pt x="93" y="176"/>
                      </a:cubicBezTo>
                      <a:cubicBezTo>
                        <a:pt x="106" y="175"/>
                        <a:pt x="119" y="176"/>
                        <a:pt x="132" y="176"/>
                      </a:cubicBezTo>
                      <a:cubicBezTo>
                        <a:pt x="134" y="174"/>
                        <a:pt x="136" y="172"/>
                        <a:pt x="137" y="170"/>
                      </a:cubicBezTo>
                      <a:cubicBezTo>
                        <a:pt x="131" y="165"/>
                        <a:pt x="124" y="162"/>
                        <a:pt x="119" y="156"/>
                      </a:cubicBezTo>
                      <a:cubicBezTo>
                        <a:pt x="84" y="122"/>
                        <a:pt x="50" y="88"/>
                        <a:pt x="15" y="53"/>
                      </a:cubicBezTo>
                      <a:cubicBezTo>
                        <a:pt x="2" y="40"/>
                        <a:pt x="0" y="23"/>
                        <a:pt x="12" y="11"/>
                      </a:cubicBezTo>
                      <a:cubicBezTo>
                        <a:pt x="23" y="0"/>
                        <a:pt x="40" y="1"/>
                        <a:pt x="54" y="14"/>
                      </a:cubicBezTo>
                      <a:cubicBezTo>
                        <a:pt x="89" y="49"/>
                        <a:pt x="123" y="84"/>
                        <a:pt x="158" y="119"/>
                      </a:cubicBezTo>
                      <a:cubicBezTo>
                        <a:pt x="163" y="124"/>
                        <a:pt x="168" y="129"/>
                        <a:pt x="177" y="13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grpSp>
        </p:grpSp>
        <p:grpSp>
          <p:nvGrpSpPr>
            <p:cNvPr id="16" name="Group 15">
              <a:extLst>
                <a:ext uri="{FF2B5EF4-FFF2-40B4-BE49-F238E27FC236}">
                  <a16:creationId xmlns:a16="http://schemas.microsoft.com/office/drawing/2014/main" id="{76DBB21F-29D6-0E54-2BE9-EB650E2242BD}"/>
                </a:ext>
              </a:extLst>
            </p:cNvPr>
            <p:cNvGrpSpPr/>
            <p:nvPr/>
          </p:nvGrpSpPr>
          <p:grpSpPr>
            <a:xfrm>
              <a:off x="3660738" y="3625842"/>
              <a:ext cx="2751415" cy="1167461"/>
              <a:chOff x="3622794" y="3625842"/>
              <a:chExt cx="2751415" cy="1167461"/>
            </a:xfrm>
          </p:grpSpPr>
          <p:sp>
            <p:nvSpPr>
              <p:cNvPr id="60" name="Text Placeholder 4">
                <a:extLst>
                  <a:ext uri="{FF2B5EF4-FFF2-40B4-BE49-F238E27FC236}">
                    <a16:creationId xmlns:a16="http://schemas.microsoft.com/office/drawing/2014/main" id="{0E2C7C57-EF35-89D7-BCB2-6E41E544AB3D}"/>
                  </a:ext>
                </a:extLst>
              </p:cNvPr>
              <p:cNvSpPr txBox="1">
                <a:spLocks/>
              </p:cNvSpPr>
              <p:nvPr/>
            </p:nvSpPr>
            <p:spPr bwMode="gray">
              <a:xfrm>
                <a:off x="3622794" y="4131829"/>
                <a:ext cx="2731797" cy="369331"/>
              </a:xfrm>
              <a:prstGeom prst="rect">
                <a:avLst/>
              </a:prstGeom>
              <a:noFill/>
              <a:ln w="28575" cap="flat" cmpd="sng" algn="ctr">
                <a:noFill/>
                <a:prstDash val="solid"/>
                <a:miter lim="800000"/>
                <a:headEnd type="none" w="med" len="med"/>
                <a:tailEnd type="none" w="med" len="med"/>
              </a:ln>
              <a:effectLst/>
            </p:spPr>
            <p:txBody>
              <a:bodyPr vert="horz" wrap="square" lIns="0" tIns="0" rIns="0" bIns="0" numCol="1" rtlCol="0" anchor="t" anchorCtr="0" compatLnSpc="1">
                <a:prstTxWarp prst="textNoShape">
                  <a:avLst/>
                </a:prstTxWarp>
                <a:sp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defTabSz="685800">
                  <a:lnSpc>
                    <a:spcPct val="100000"/>
                  </a:lnSpc>
                  <a:spcBef>
                    <a:spcPts val="0"/>
                  </a:spcBef>
                  <a:buClr>
                    <a:srgbClr val="F69322"/>
                  </a:buClr>
                  <a:defRPr/>
                </a:pPr>
                <a:r>
                  <a:rPr lang="en-US" sz="1800" dirty="0">
                    <a:solidFill>
                      <a:schemeClr val="tx1"/>
                    </a:solidFill>
                    <a:latin typeface="Calibri"/>
                    <a:cs typeface="Arial" panose="020B0604020202020204" pitchFamily="34" charset="0"/>
                  </a:rPr>
                  <a:t>Coverage</a:t>
                </a:r>
              </a:p>
            </p:txBody>
          </p:sp>
          <p:cxnSp>
            <p:nvCxnSpPr>
              <p:cNvPr id="61" name="Straight Connector 60">
                <a:extLst>
                  <a:ext uri="{FF2B5EF4-FFF2-40B4-BE49-F238E27FC236}">
                    <a16:creationId xmlns:a16="http://schemas.microsoft.com/office/drawing/2014/main" id="{3604D0F4-BC45-216F-86F6-6E74F5482504}"/>
                  </a:ext>
                </a:extLst>
              </p:cNvPr>
              <p:cNvCxnSpPr/>
              <p:nvPr/>
            </p:nvCxnSpPr>
            <p:spPr>
              <a:xfrm>
                <a:off x="3642412" y="4793303"/>
                <a:ext cx="2731797"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2" name="Freeform 14">
                <a:extLst>
                  <a:ext uri="{FF2B5EF4-FFF2-40B4-BE49-F238E27FC236}">
                    <a16:creationId xmlns:a16="http://schemas.microsoft.com/office/drawing/2014/main" id="{C678F52A-A91A-D096-17AB-236E4824C44E}"/>
                  </a:ext>
                </a:extLst>
              </p:cNvPr>
              <p:cNvSpPr>
                <a:spLocks/>
              </p:cNvSpPr>
              <p:nvPr/>
            </p:nvSpPr>
            <p:spPr bwMode="auto">
              <a:xfrm rot="5400000">
                <a:off x="4516041" y="3721055"/>
                <a:ext cx="263908" cy="264083"/>
              </a:xfrm>
              <a:custGeom>
                <a:avLst/>
                <a:gdLst>
                  <a:gd name="T0" fmla="*/ 0 w 797"/>
                  <a:gd name="T1" fmla="*/ 500 h 800"/>
                  <a:gd name="T2" fmla="*/ 0 w 797"/>
                  <a:gd name="T3" fmla="*/ 300 h 800"/>
                  <a:gd name="T4" fmla="*/ 417 w 797"/>
                  <a:gd name="T5" fmla="*/ 300 h 800"/>
                  <a:gd name="T6" fmla="*/ 270 w 797"/>
                  <a:gd name="T7" fmla="*/ 153 h 800"/>
                  <a:gd name="T8" fmla="*/ 270 w 797"/>
                  <a:gd name="T9" fmla="*/ 130 h 800"/>
                  <a:gd name="T10" fmla="*/ 400 w 797"/>
                  <a:gd name="T11" fmla="*/ 0 h 800"/>
                  <a:gd name="T12" fmla="*/ 404 w 797"/>
                  <a:gd name="T13" fmla="*/ 0 h 800"/>
                  <a:gd name="T14" fmla="*/ 417 w 797"/>
                  <a:gd name="T15" fmla="*/ 16 h 800"/>
                  <a:gd name="T16" fmla="*/ 785 w 797"/>
                  <a:gd name="T17" fmla="*/ 385 h 800"/>
                  <a:gd name="T18" fmla="*/ 785 w 797"/>
                  <a:gd name="T19" fmla="*/ 415 h 800"/>
                  <a:gd name="T20" fmla="*/ 417 w 797"/>
                  <a:gd name="T21" fmla="*/ 783 h 800"/>
                  <a:gd name="T22" fmla="*/ 404 w 797"/>
                  <a:gd name="T23" fmla="*/ 800 h 800"/>
                  <a:gd name="T24" fmla="*/ 400 w 797"/>
                  <a:gd name="T25" fmla="*/ 800 h 800"/>
                  <a:gd name="T26" fmla="*/ 270 w 797"/>
                  <a:gd name="T27" fmla="*/ 670 h 800"/>
                  <a:gd name="T28" fmla="*/ 269 w 797"/>
                  <a:gd name="T29" fmla="*/ 646 h 800"/>
                  <a:gd name="T30" fmla="*/ 401 w 797"/>
                  <a:gd name="T31" fmla="*/ 515 h 800"/>
                  <a:gd name="T32" fmla="*/ 411 w 797"/>
                  <a:gd name="T33" fmla="*/ 500 h 800"/>
                  <a:gd name="T34" fmla="*/ 0 w 797"/>
                  <a:gd name="T35" fmla="*/ 5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7" h="800">
                    <a:moveTo>
                      <a:pt x="0" y="500"/>
                    </a:moveTo>
                    <a:cubicBezTo>
                      <a:pt x="0" y="433"/>
                      <a:pt x="0" y="366"/>
                      <a:pt x="0" y="300"/>
                    </a:cubicBezTo>
                    <a:cubicBezTo>
                      <a:pt x="137" y="300"/>
                      <a:pt x="274" y="300"/>
                      <a:pt x="417" y="300"/>
                    </a:cubicBezTo>
                    <a:cubicBezTo>
                      <a:pt x="365" y="248"/>
                      <a:pt x="318" y="200"/>
                      <a:pt x="270" y="153"/>
                    </a:cubicBezTo>
                    <a:cubicBezTo>
                      <a:pt x="260" y="144"/>
                      <a:pt x="260" y="139"/>
                      <a:pt x="270" y="130"/>
                    </a:cubicBezTo>
                    <a:cubicBezTo>
                      <a:pt x="313" y="87"/>
                      <a:pt x="356" y="43"/>
                      <a:pt x="400" y="0"/>
                    </a:cubicBezTo>
                    <a:cubicBezTo>
                      <a:pt x="401" y="0"/>
                      <a:pt x="402" y="0"/>
                      <a:pt x="404" y="0"/>
                    </a:cubicBezTo>
                    <a:cubicBezTo>
                      <a:pt x="405" y="8"/>
                      <a:pt x="412" y="11"/>
                      <a:pt x="417" y="16"/>
                    </a:cubicBezTo>
                    <a:cubicBezTo>
                      <a:pt x="539" y="139"/>
                      <a:pt x="662" y="263"/>
                      <a:pt x="785" y="385"/>
                    </a:cubicBezTo>
                    <a:cubicBezTo>
                      <a:pt x="797" y="397"/>
                      <a:pt x="797" y="403"/>
                      <a:pt x="785" y="415"/>
                    </a:cubicBezTo>
                    <a:cubicBezTo>
                      <a:pt x="662" y="537"/>
                      <a:pt x="539" y="660"/>
                      <a:pt x="417" y="783"/>
                    </a:cubicBezTo>
                    <a:cubicBezTo>
                      <a:pt x="412" y="788"/>
                      <a:pt x="405" y="792"/>
                      <a:pt x="404" y="800"/>
                    </a:cubicBezTo>
                    <a:cubicBezTo>
                      <a:pt x="402" y="800"/>
                      <a:pt x="401" y="800"/>
                      <a:pt x="400" y="800"/>
                    </a:cubicBezTo>
                    <a:cubicBezTo>
                      <a:pt x="356" y="756"/>
                      <a:pt x="313" y="713"/>
                      <a:pt x="270" y="670"/>
                    </a:cubicBezTo>
                    <a:cubicBezTo>
                      <a:pt x="260" y="661"/>
                      <a:pt x="260" y="656"/>
                      <a:pt x="269" y="646"/>
                    </a:cubicBezTo>
                    <a:cubicBezTo>
                      <a:pt x="314" y="603"/>
                      <a:pt x="357" y="559"/>
                      <a:pt x="401" y="515"/>
                    </a:cubicBezTo>
                    <a:cubicBezTo>
                      <a:pt x="405" y="511"/>
                      <a:pt x="411" y="508"/>
                      <a:pt x="411" y="500"/>
                    </a:cubicBezTo>
                    <a:cubicBezTo>
                      <a:pt x="274" y="500"/>
                      <a:pt x="137" y="500"/>
                      <a:pt x="0" y="500"/>
                    </a:cubicBezTo>
                    <a:close/>
                  </a:path>
                </a:pathLst>
              </a:custGeom>
              <a:solidFill>
                <a:srgbClr val="FF0000"/>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63" name="Freeform 13">
                <a:extLst>
                  <a:ext uri="{FF2B5EF4-FFF2-40B4-BE49-F238E27FC236}">
                    <a16:creationId xmlns:a16="http://schemas.microsoft.com/office/drawing/2014/main" id="{021564D1-892F-EBC7-5024-DB2F6F6194D4}"/>
                  </a:ext>
                </a:extLst>
              </p:cNvPr>
              <p:cNvSpPr>
                <a:spLocks noEditPoints="1"/>
              </p:cNvSpPr>
              <p:nvPr/>
            </p:nvSpPr>
            <p:spPr bwMode="auto">
              <a:xfrm>
                <a:off x="3622794" y="3625842"/>
                <a:ext cx="538247" cy="448159"/>
              </a:xfrm>
              <a:custGeom>
                <a:avLst/>
                <a:gdLst>
                  <a:gd name="T0" fmla="*/ 666 w 930"/>
                  <a:gd name="T1" fmla="*/ 43 h 772"/>
                  <a:gd name="T2" fmla="*/ 789 w 930"/>
                  <a:gd name="T3" fmla="*/ 183 h 772"/>
                  <a:gd name="T4" fmla="*/ 265 w 930"/>
                  <a:gd name="T5" fmla="*/ 722 h 772"/>
                  <a:gd name="T6" fmla="*/ 142 w 930"/>
                  <a:gd name="T7" fmla="*/ 583 h 772"/>
                  <a:gd name="T8" fmla="*/ 235 w 930"/>
                  <a:gd name="T9" fmla="*/ 463 h 772"/>
                  <a:gd name="T10" fmla="*/ 321 w 930"/>
                  <a:gd name="T11" fmla="*/ 369 h 772"/>
                  <a:gd name="T12" fmla="*/ 255 w 930"/>
                  <a:gd name="T13" fmla="*/ 303 h 772"/>
                  <a:gd name="T14" fmla="*/ 143 w 930"/>
                  <a:gd name="T15" fmla="*/ 449 h 772"/>
                  <a:gd name="T16" fmla="*/ 697 w 930"/>
                  <a:gd name="T17" fmla="*/ 303 h 772"/>
                  <a:gd name="T18" fmla="*/ 610 w 930"/>
                  <a:gd name="T19" fmla="*/ 393 h 772"/>
                  <a:gd name="T20" fmla="*/ 675 w 930"/>
                  <a:gd name="T21" fmla="*/ 463 h 772"/>
                  <a:gd name="T22" fmla="*/ 788 w 930"/>
                  <a:gd name="T23" fmla="*/ 317 h 772"/>
                  <a:gd name="T24" fmla="*/ 436 w 930"/>
                  <a:gd name="T25" fmla="*/ 463 h 772"/>
                  <a:gd name="T26" fmla="*/ 545 w 930"/>
                  <a:gd name="T27" fmla="*/ 409 h 772"/>
                  <a:gd name="T28" fmla="*/ 542 w 930"/>
                  <a:gd name="T29" fmla="*/ 303 h 772"/>
                  <a:gd name="T30" fmla="*/ 386 w 930"/>
                  <a:gd name="T31" fmla="*/ 356 h 772"/>
                  <a:gd name="T32" fmla="*/ 388 w 930"/>
                  <a:gd name="T33" fmla="*/ 463 h 772"/>
                  <a:gd name="T34" fmla="*/ 437 w 930"/>
                  <a:gd name="T35" fmla="*/ 75 h 772"/>
                  <a:gd name="T36" fmla="*/ 430 w 930"/>
                  <a:gd name="T37" fmla="*/ 240 h 772"/>
                  <a:gd name="T38" fmla="*/ 548 w 930"/>
                  <a:gd name="T39" fmla="*/ 235 h 772"/>
                  <a:gd name="T40" fmla="*/ 467 w 930"/>
                  <a:gd name="T41" fmla="*/ 55 h 772"/>
                  <a:gd name="T42" fmla="*/ 387 w 930"/>
                  <a:gd name="T43" fmla="*/ 548 h 772"/>
                  <a:gd name="T44" fmla="*/ 504 w 930"/>
                  <a:gd name="T45" fmla="*/ 674 h 772"/>
                  <a:gd name="T46" fmla="*/ 510 w 930"/>
                  <a:gd name="T47" fmla="*/ 542 h 772"/>
                  <a:gd name="T48" fmla="*/ 767 w 930"/>
                  <a:gd name="T49" fmla="*/ 516 h 772"/>
                  <a:gd name="T50" fmla="*/ 603 w 930"/>
                  <a:gd name="T51" fmla="*/ 573 h 772"/>
                  <a:gd name="T52" fmla="*/ 767 w 930"/>
                  <a:gd name="T53" fmla="*/ 516 h 772"/>
                  <a:gd name="T54" fmla="*/ 337 w 930"/>
                  <a:gd name="T55" fmla="*/ 80 h 772"/>
                  <a:gd name="T56" fmla="*/ 255 w 930"/>
                  <a:gd name="T57" fmla="*/ 250 h 772"/>
                  <a:gd name="T58" fmla="*/ 341 w 930"/>
                  <a:gd name="T59" fmla="*/ 178 h 772"/>
                  <a:gd name="T60" fmla="*/ 751 w 930"/>
                  <a:gd name="T61" fmla="*/ 222 h 772"/>
                  <a:gd name="T62" fmla="*/ 616 w 930"/>
                  <a:gd name="T63" fmla="*/ 91 h 772"/>
                  <a:gd name="T64" fmla="*/ 599 w 930"/>
                  <a:gd name="T65" fmla="*/ 228 h 772"/>
                  <a:gd name="T66" fmla="*/ 167 w 930"/>
                  <a:gd name="T67" fmla="*/ 515 h 772"/>
                  <a:gd name="T68" fmla="*/ 311 w 930"/>
                  <a:gd name="T69" fmla="*/ 658 h 772"/>
                  <a:gd name="T70" fmla="*/ 357 w 930"/>
                  <a:gd name="T71" fmla="*/ 642 h 772"/>
                  <a:gd name="T72" fmla="*/ 167 w 930"/>
                  <a:gd name="T73" fmla="*/ 515 h 772"/>
                  <a:gd name="T74" fmla="*/ 225 w 930"/>
                  <a:gd name="T75" fmla="*/ 682 h 772"/>
                  <a:gd name="T76" fmla="*/ 741 w 930"/>
                  <a:gd name="T77" fmla="*/ 119 h 772"/>
                  <a:gd name="T78" fmla="*/ 706 w 930"/>
                  <a:gd name="T79" fmla="*/ 154 h 772"/>
                  <a:gd name="T80" fmla="*/ 352 w 930"/>
                  <a:gd name="T81" fmla="*/ 240 h 772"/>
                  <a:gd name="T82" fmla="*/ 388 w 930"/>
                  <a:gd name="T83" fmla="*/ 276 h 772"/>
                  <a:gd name="T84" fmla="*/ 614 w 930"/>
                  <a:gd name="T85" fmla="*/ 488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0" h="772">
                    <a:moveTo>
                      <a:pt x="461" y="2"/>
                    </a:moveTo>
                    <a:cubicBezTo>
                      <a:pt x="527" y="2"/>
                      <a:pt x="584" y="15"/>
                      <a:pt x="637" y="43"/>
                    </a:cubicBezTo>
                    <a:cubicBezTo>
                      <a:pt x="648" y="49"/>
                      <a:pt x="655" y="49"/>
                      <a:pt x="666" y="43"/>
                    </a:cubicBezTo>
                    <a:cubicBezTo>
                      <a:pt x="699" y="26"/>
                      <a:pt x="737" y="31"/>
                      <a:pt x="765" y="55"/>
                    </a:cubicBezTo>
                    <a:cubicBezTo>
                      <a:pt x="792" y="79"/>
                      <a:pt x="801" y="117"/>
                      <a:pt x="787" y="152"/>
                    </a:cubicBezTo>
                    <a:cubicBezTo>
                      <a:pt x="782" y="163"/>
                      <a:pt x="783" y="172"/>
                      <a:pt x="789" y="183"/>
                    </a:cubicBezTo>
                    <a:cubicBezTo>
                      <a:pt x="930" y="412"/>
                      <a:pt x="798" y="706"/>
                      <a:pt x="535" y="756"/>
                    </a:cubicBezTo>
                    <a:cubicBezTo>
                      <a:pt x="450" y="772"/>
                      <a:pt x="371" y="759"/>
                      <a:pt x="294" y="722"/>
                    </a:cubicBezTo>
                    <a:cubicBezTo>
                      <a:pt x="284" y="717"/>
                      <a:pt x="276" y="716"/>
                      <a:pt x="265" y="722"/>
                    </a:cubicBezTo>
                    <a:cubicBezTo>
                      <a:pt x="232" y="740"/>
                      <a:pt x="192" y="734"/>
                      <a:pt x="165" y="709"/>
                    </a:cubicBezTo>
                    <a:cubicBezTo>
                      <a:pt x="138" y="684"/>
                      <a:pt x="130" y="647"/>
                      <a:pt x="144" y="612"/>
                    </a:cubicBezTo>
                    <a:cubicBezTo>
                      <a:pt x="149" y="601"/>
                      <a:pt x="148" y="593"/>
                      <a:pt x="142" y="583"/>
                    </a:cubicBezTo>
                    <a:cubicBezTo>
                      <a:pt x="0" y="352"/>
                      <a:pt x="135" y="53"/>
                      <a:pt x="401" y="7"/>
                    </a:cubicBezTo>
                    <a:cubicBezTo>
                      <a:pt x="422" y="3"/>
                      <a:pt x="444" y="0"/>
                      <a:pt x="461" y="2"/>
                    </a:cubicBezTo>
                    <a:close/>
                    <a:moveTo>
                      <a:pt x="235" y="463"/>
                    </a:moveTo>
                    <a:cubicBezTo>
                      <a:pt x="259" y="463"/>
                      <a:pt x="284" y="462"/>
                      <a:pt x="309" y="463"/>
                    </a:cubicBezTo>
                    <a:cubicBezTo>
                      <a:pt x="316" y="463"/>
                      <a:pt x="323" y="463"/>
                      <a:pt x="322" y="451"/>
                    </a:cubicBezTo>
                    <a:cubicBezTo>
                      <a:pt x="321" y="424"/>
                      <a:pt x="321" y="397"/>
                      <a:pt x="321" y="369"/>
                    </a:cubicBezTo>
                    <a:cubicBezTo>
                      <a:pt x="321" y="361"/>
                      <a:pt x="317" y="356"/>
                      <a:pt x="310" y="352"/>
                    </a:cubicBezTo>
                    <a:cubicBezTo>
                      <a:pt x="294" y="344"/>
                      <a:pt x="281" y="331"/>
                      <a:pt x="274" y="314"/>
                    </a:cubicBezTo>
                    <a:cubicBezTo>
                      <a:pt x="270" y="305"/>
                      <a:pt x="264" y="303"/>
                      <a:pt x="255" y="303"/>
                    </a:cubicBezTo>
                    <a:cubicBezTo>
                      <a:pt x="223" y="303"/>
                      <a:pt x="191" y="303"/>
                      <a:pt x="159" y="303"/>
                    </a:cubicBezTo>
                    <a:cubicBezTo>
                      <a:pt x="149" y="303"/>
                      <a:pt x="145" y="307"/>
                      <a:pt x="143" y="316"/>
                    </a:cubicBezTo>
                    <a:cubicBezTo>
                      <a:pt x="135" y="360"/>
                      <a:pt x="135" y="405"/>
                      <a:pt x="143" y="449"/>
                    </a:cubicBezTo>
                    <a:cubicBezTo>
                      <a:pt x="145" y="459"/>
                      <a:pt x="150" y="463"/>
                      <a:pt x="161" y="463"/>
                    </a:cubicBezTo>
                    <a:cubicBezTo>
                      <a:pt x="185" y="462"/>
                      <a:pt x="210" y="463"/>
                      <a:pt x="235" y="463"/>
                    </a:cubicBezTo>
                    <a:close/>
                    <a:moveTo>
                      <a:pt x="697" y="303"/>
                    </a:moveTo>
                    <a:cubicBezTo>
                      <a:pt x="672" y="303"/>
                      <a:pt x="646" y="303"/>
                      <a:pt x="621" y="303"/>
                    </a:cubicBezTo>
                    <a:cubicBezTo>
                      <a:pt x="612" y="303"/>
                      <a:pt x="608" y="306"/>
                      <a:pt x="609" y="316"/>
                    </a:cubicBezTo>
                    <a:cubicBezTo>
                      <a:pt x="610" y="341"/>
                      <a:pt x="610" y="367"/>
                      <a:pt x="610" y="393"/>
                    </a:cubicBezTo>
                    <a:cubicBezTo>
                      <a:pt x="610" y="403"/>
                      <a:pt x="613" y="409"/>
                      <a:pt x="622" y="414"/>
                    </a:cubicBezTo>
                    <a:cubicBezTo>
                      <a:pt x="638" y="422"/>
                      <a:pt x="650" y="435"/>
                      <a:pt x="657" y="451"/>
                    </a:cubicBezTo>
                    <a:cubicBezTo>
                      <a:pt x="661" y="459"/>
                      <a:pt x="666" y="463"/>
                      <a:pt x="675" y="463"/>
                    </a:cubicBezTo>
                    <a:cubicBezTo>
                      <a:pt x="707" y="462"/>
                      <a:pt x="739" y="462"/>
                      <a:pt x="771" y="463"/>
                    </a:cubicBezTo>
                    <a:cubicBezTo>
                      <a:pt x="782" y="463"/>
                      <a:pt x="786" y="458"/>
                      <a:pt x="788" y="448"/>
                    </a:cubicBezTo>
                    <a:cubicBezTo>
                      <a:pt x="796" y="405"/>
                      <a:pt x="796" y="361"/>
                      <a:pt x="788" y="317"/>
                    </a:cubicBezTo>
                    <a:cubicBezTo>
                      <a:pt x="786" y="307"/>
                      <a:pt x="782" y="302"/>
                      <a:pt x="771" y="303"/>
                    </a:cubicBezTo>
                    <a:cubicBezTo>
                      <a:pt x="746" y="304"/>
                      <a:pt x="722" y="303"/>
                      <a:pt x="697" y="303"/>
                    </a:cubicBezTo>
                    <a:close/>
                    <a:moveTo>
                      <a:pt x="436" y="463"/>
                    </a:moveTo>
                    <a:cubicBezTo>
                      <a:pt x="451" y="463"/>
                      <a:pt x="466" y="462"/>
                      <a:pt x="480" y="463"/>
                    </a:cubicBezTo>
                    <a:cubicBezTo>
                      <a:pt x="491" y="463"/>
                      <a:pt x="497" y="461"/>
                      <a:pt x="502" y="450"/>
                    </a:cubicBezTo>
                    <a:cubicBezTo>
                      <a:pt x="510" y="431"/>
                      <a:pt x="525" y="416"/>
                      <a:pt x="545" y="409"/>
                    </a:cubicBezTo>
                    <a:cubicBezTo>
                      <a:pt x="555" y="405"/>
                      <a:pt x="559" y="399"/>
                      <a:pt x="558" y="389"/>
                    </a:cubicBezTo>
                    <a:cubicBezTo>
                      <a:pt x="558" y="365"/>
                      <a:pt x="557" y="340"/>
                      <a:pt x="557" y="316"/>
                    </a:cubicBezTo>
                    <a:cubicBezTo>
                      <a:pt x="557" y="304"/>
                      <a:pt x="551" y="303"/>
                      <a:pt x="542" y="303"/>
                    </a:cubicBezTo>
                    <a:cubicBezTo>
                      <a:pt x="511" y="303"/>
                      <a:pt x="480" y="303"/>
                      <a:pt x="450" y="303"/>
                    </a:cubicBezTo>
                    <a:cubicBezTo>
                      <a:pt x="440" y="303"/>
                      <a:pt x="434" y="306"/>
                      <a:pt x="430" y="315"/>
                    </a:cubicBezTo>
                    <a:cubicBezTo>
                      <a:pt x="421" y="334"/>
                      <a:pt x="406" y="349"/>
                      <a:pt x="386" y="356"/>
                    </a:cubicBezTo>
                    <a:cubicBezTo>
                      <a:pt x="376" y="360"/>
                      <a:pt x="372" y="367"/>
                      <a:pt x="373" y="377"/>
                    </a:cubicBezTo>
                    <a:cubicBezTo>
                      <a:pt x="374" y="401"/>
                      <a:pt x="374" y="425"/>
                      <a:pt x="374" y="449"/>
                    </a:cubicBezTo>
                    <a:cubicBezTo>
                      <a:pt x="374" y="460"/>
                      <a:pt x="379" y="463"/>
                      <a:pt x="388" y="463"/>
                    </a:cubicBezTo>
                    <a:cubicBezTo>
                      <a:pt x="404" y="462"/>
                      <a:pt x="420" y="462"/>
                      <a:pt x="436" y="463"/>
                    </a:cubicBezTo>
                    <a:close/>
                    <a:moveTo>
                      <a:pt x="467" y="55"/>
                    </a:moveTo>
                    <a:cubicBezTo>
                      <a:pt x="452" y="54"/>
                      <a:pt x="444" y="65"/>
                      <a:pt x="437" y="75"/>
                    </a:cubicBezTo>
                    <a:cubicBezTo>
                      <a:pt x="415" y="106"/>
                      <a:pt x="405" y="142"/>
                      <a:pt x="394" y="178"/>
                    </a:cubicBezTo>
                    <a:cubicBezTo>
                      <a:pt x="391" y="191"/>
                      <a:pt x="390" y="200"/>
                      <a:pt x="404" y="208"/>
                    </a:cubicBezTo>
                    <a:cubicBezTo>
                      <a:pt x="417" y="214"/>
                      <a:pt x="425" y="226"/>
                      <a:pt x="430" y="240"/>
                    </a:cubicBezTo>
                    <a:cubicBezTo>
                      <a:pt x="434" y="247"/>
                      <a:pt x="438" y="250"/>
                      <a:pt x="447" y="250"/>
                    </a:cubicBezTo>
                    <a:cubicBezTo>
                      <a:pt x="476" y="250"/>
                      <a:pt x="506" y="250"/>
                      <a:pt x="535" y="250"/>
                    </a:cubicBezTo>
                    <a:cubicBezTo>
                      <a:pt x="547" y="251"/>
                      <a:pt x="550" y="246"/>
                      <a:pt x="548" y="235"/>
                    </a:cubicBezTo>
                    <a:cubicBezTo>
                      <a:pt x="542" y="202"/>
                      <a:pt x="535" y="169"/>
                      <a:pt x="525" y="138"/>
                    </a:cubicBezTo>
                    <a:cubicBezTo>
                      <a:pt x="516" y="114"/>
                      <a:pt x="507" y="90"/>
                      <a:pt x="491" y="70"/>
                    </a:cubicBezTo>
                    <a:cubicBezTo>
                      <a:pt x="485" y="63"/>
                      <a:pt x="478" y="55"/>
                      <a:pt x="467" y="55"/>
                    </a:cubicBezTo>
                    <a:close/>
                    <a:moveTo>
                      <a:pt x="441" y="515"/>
                    </a:moveTo>
                    <a:cubicBezTo>
                      <a:pt x="432" y="515"/>
                      <a:pt x="423" y="515"/>
                      <a:pt x="415" y="515"/>
                    </a:cubicBezTo>
                    <a:cubicBezTo>
                      <a:pt x="381" y="515"/>
                      <a:pt x="381" y="516"/>
                      <a:pt x="387" y="548"/>
                    </a:cubicBezTo>
                    <a:cubicBezTo>
                      <a:pt x="394" y="592"/>
                      <a:pt x="405" y="635"/>
                      <a:pt x="427" y="675"/>
                    </a:cubicBezTo>
                    <a:cubicBezTo>
                      <a:pt x="436" y="691"/>
                      <a:pt x="444" y="711"/>
                      <a:pt x="466" y="710"/>
                    </a:cubicBezTo>
                    <a:cubicBezTo>
                      <a:pt x="488" y="710"/>
                      <a:pt x="495" y="690"/>
                      <a:pt x="504" y="674"/>
                    </a:cubicBezTo>
                    <a:cubicBezTo>
                      <a:pt x="517" y="651"/>
                      <a:pt x="525" y="626"/>
                      <a:pt x="533" y="601"/>
                    </a:cubicBezTo>
                    <a:cubicBezTo>
                      <a:pt x="539" y="582"/>
                      <a:pt x="544" y="563"/>
                      <a:pt x="519" y="552"/>
                    </a:cubicBezTo>
                    <a:cubicBezTo>
                      <a:pt x="516" y="550"/>
                      <a:pt x="511" y="546"/>
                      <a:pt x="510" y="542"/>
                    </a:cubicBezTo>
                    <a:cubicBezTo>
                      <a:pt x="501" y="514"/>
                      <a:pt x="480" y="513"/>
                      <a:pt x="457" y="515"/>
                    </a:cubicBezTo>
                    <a:cubicBezTo>
                      <a:pt x="451" y="516"/>
                      <a:pt x="446" y="515"/>
                      <a:pt x="441" y="515"/>
                    </a:cubicBezTo>
                    <a:close/>
                    <a:moveTo>
                      <a:pt x="767" y="516"/>
                    </a:moveTo>
                    <a:cubicBezTo>
                      <a:pt x="733" y="516"/>
                      <a:pt x="703" y="516"/>
                      <a:pt x="673" y="515"/>
                    </a:cubicBezTo>
                    <a:cubicBezTo>
                      <a:pt x="665" y="515"/>
                      <a:pt x="661" y="519"/>
                      <a:pt x="658" y="525"/>
                    </a:cubicBezTo>
                    <a:cubicBezTo>
                      <a:pt x="647" y="550"/>
                      <a:pt x="628" y="566"/>
                      <a:pt x="603" y="573"/>
                    </a:cubicBezTo>
                    <a:cubicBezTo>
                      <a:pt x="597" y="575"/>
                      <a:pt x="592" y="576"/>
                      <a:pt x="590" y="584"/>
                    </a:cubicBezTo>
                    <a:cubicBezTo>
                      <a:pt x="582" y="623"/>
                      <a:pt x="570" y="661"/>
                      <a:pt x="550" y="701"/>
                    </a:cubicBezTo>
                    <a:cubicBezTo>
                      <a:pt x="651" y="670"/>
                      <a:pt x="721" y="610"/>
                      <a:pt x="767" y="516"/>
                    </a:cubicBezTo>
                    <a:close/>
                    <a:moveTo>
                      <a:pt x="380" y="67"/>
                    </a:moveTo>
                    <a:cubicBezTo>
                      <a:pt x="374" y="68"/>
                      <a:pt x="371" y="67"/>
                      <a:pt x="369" y="68"/>
                    </a:cubicBezTo>
                    <a:cubicBezTo>
                      <a:pt x="358" y="72"/>
                      <a:pt x="347" y="76"/>
                      <a:pt x="337" y="80"/>
                    </a:cubicBezTo>
                    <a:cubicBezTo>
                      <a:pt x="264" y="112"/>
                      <a:pt x="210" y="163"/>
                      <a:pt x="172" y="233"/>
                    </a:cubicBezTo>
                    <a:cubicBezTo>
                      <a:pt x="165" y="246"/>
                      <a:pt x="167" y="251"/>
                      <a:pt x="183" y="250"/>
                    </a:cubicBezTo>
                    <a:cubicBezTo>
                      <a:pt x="207" y="249"/>
                      <a:pt x="231" y="250"/>
                      <a:pt x="255" y="250"/>
                    </a:cubicBezTo>
                    <a:cubicBezTo>
                      <a:pt x="264" y="250"/>
                      <a:pt x="269" y="248"/>
                      <a:pt x="273" y="239"/>
                    </a:cubicBezTo>
                    <a:cubicBezTo>
                      <a:pt x="284" y="215"/>
                      <a:pt x="302" y="200"/>
                      <a:pt x="327" y="192"/>
                    </a:cubicBezTo>
                    <a:cubicBezTo>
                      <a:pt x="334" y="190"/>
                      <a:pt x="339" y="187"/>
                      <a:pt x="341" y="178"/>
                    </a:cubicBezTo>
                    <a:cubicBezTo>
                      <a:pt x="349" y="140"/>
                      <a:pt x="361" y="104"/>
                      <a:pt x="380" y="67"/>
                    </a:cubicBezTo>
                    <a:close/>
                    <a:moveTo>
                      <a:pt x="764" y="250"/>
                    </a:moveTo>
                    <a:cubicBezTo>
                      <a:pt x="761" y="238"/>
                      <a:pt x="755" y="230"/>
                      <a:pt x="751" y="222"/>
                    </a:cubicBezTo>
                    <a:cubicBezTo>
                      <a:pt x="744" y="208"/>
                      <a:pt x="736" y="203"/>
                      <a:pt x="718" y="206"/>
                    </a:cubicBezTo>
                    <a:cubicBezTo>
                      <a:pt x="660" y="217"/>
                      <a:pt x="611" y="166"/>
                      <a:pt x="620" y="107"/>
                    </a:cubicBezTo>
                    <a:cubicBezTo>
                      <a:pt x="620" y="102"/>
                      <a:pt x="623" y="95"/>
                      <a:pt x="616" y="91"/>
                    </a:cubicBezTo>
                    <a:cubicBezTo>
                      <a:pt x="596" y="81"/>
                      <a:pt x="577" y="71"/>
                      <a:pt x="552" y="68"/>
                    </a:cubicBezTo>
                    <a:cubicBezTo>
                      <a:pt x="559" y="83"/>
                      <a:pt x="565" y="96"/>
                      <a:pt x="570" y="110"/>
                    </a:cubicBezTo>
                    <a:cubicBezTo>
                      <a:pt x="584" y="148"/>
                      <a:pt x="593" y="188"/>
                      <a:pt x="599" y="228"/>
                    </a:cubicBezTo>
                    <a:cubicBezTo>
                      <a:pt x="601" y="236"/>
                      <a:pt x="597" y="250"/>
                      <a:pt x="612" y="250"/>
                    </a:cubicBezTo>
                    <a:cubicBezTo>
                      <a:pt x="662" y="251"/>
                      <a:pt x="712" y="250"/>
                      <a:pt x="764" y="250"/>
                    </a:cubicBezTo>
                    <a:close/>
                    <a:moveTo>
                      <a:pt x="167" y="515"/>
                    </a:moveTo>
                    <a:cubicBezTo>
                      <a:pt x="171" y="530"/>
                      <a:pt x="178" y="539"/>
                      <a:pt x="183" y="549"/>
                    </a:cubicBezTo>
                    <a:cubicBezTo>
                      <a:pt x="189" y="560"/>
                      <a:pt x="196" y="562"/>
                      <a:pt x="209" y="560"/>
                    </a:cubicBezTo>
                    <a:cubicBezTo>
                      <a:pt x="279" y="547"/>
                      <a:pt x="323" y="612"/>
                      <a:pt x="311" y="658"/>
                    </a:cubicBezTo>
                    <a:cubicBezTo>
                      <a:pt x="310" y="664"/>
                      <a:pt x="308" y="671"/>
                      <a:pt x="315" y="674"/>
                    </a:cubicBezTo>
                    <a:cubicBezTo>
                      <a:pt x="335" y="684"/>
                      <a:pt x="355" y="695"/>
                      <a:pt x="378" y="698"/>
                    </a:cubicBezTo>
                    <a:cubicBezTo>
                      <a:pt x="371" y="678"/>
                      <a:pt x="363" y="660"/>
                      <a:pt x="357" y="642"/>
                    </a:cubicBezTo>
                    <a:cubicBezTo>
                      <a:pt x="344" y="606"/>
                      <a:pt x="337" y="569"/>
                      <a:pt x="331" y="532"/>
                    </a:cubicBezTo>
                    <a:cubicBezTo>
                      <a:pt x="330" y="525"/>
                      <a:pt x="331" y="515"/>
                      <a:pt x="318" y="515"/>
                    </a:cubicBezTo>
                    <a:cubicBezTo>
                      <a:pt x="269" y="515"/>
                      <a:pt x="219" y="515"/>
                      <a:pt x="167" y="515"/>
                    </a:cubicBezTo>
                    <a:close/>
                    <a:moveTo>
                      <a:pt x="226" y="611"/>
                    </a:moveTo>
                    <a:cubicBezTo>
                      <a:pt x="206" y="611"/>
                      <a:pt x="190" y="626"/>
                      <a:pt x="190" y="646"/>
                    </a:cubicBezTo>
                    <a:cubicBezTo>
                      <a:pt x="190" y="665"/>
                      <a:pt x="206" y="682"/>
                      <a:pt x="225" y="682"/>
                    </a:cubicBezTo>
                    <a:cubicBezTo>
                      <a:pt x="244" y="682"/>
                      <a:pt x="261" y="666"/>
                      <a:pt x="261" y="646"/>
                    </a:cubicBezTo>
                    <a:cubicBezTo>
                      <a:pt x="261" y="627"/>
                      <a:pt x="246" y="611"/>
                      <a:pt x="226" y="611"/>
                    </a:cubicBezTo>
                    <a:close/>
                    <a:moveTo>
                      <a:pt x="741" y="119"/>
                    </a:moveTo>
                    <a:cubicBezTo>
                      <a:pt x="740" y="100"/>
                      <a:pt x="724" y="83"/>
                      <a:pt x="705" y="84"/>
                    </a:cubicBezTo>
                    <a:cubicBezTo>
                      <a:pt x="686" y="84"/>
                      <a:pt x="670" y="101"/>
                      <a:pt x="670" y="120"/>
                    </a:cubicBezTo>
                    <a:cubicBezTo>
                      <a:pt x="671" y="140"/>
                      <a:pt x="686" y="155"/>
                      <a:pt x="706" y="154"/>
                    </a:cubicBezTo>
                    <a:cubicBezTo>
                      <a:pt x="726" y="154"/>
                      <a:pt x="741" y="138"/>
                      <a:pt x="741" y="119"/>
                    </a:cubicBezTo>
                    <a:close/>
                    <a:moveTo>
                      <a:pt x="388" y="276"/>
                    </a:moveTo>
                    <a:cubicBezTo>
                      <a:pt x="388" y="258"/>
                      <a:pt x="370" y="240"/>
                      <a:pt x="352" y="240"/>
                    </a:cubicBezTo>
                    <a:cubicBezTo>
                      <a:pt x="333" y="240"/>
                      <a:pt x="317" y="258"/>
                      <a:pt x="317" y="277"/>
                    </a:cubicBezTo>
                    <a:cubicBezTo>
                      <a:pt x="317" y="297"/>
                      <a:pt x="332" y="311"/>
                      <a:pt x="351" y="311"/>
                    </a:cubicBezTo>
                    <a:cubicBezTo>
                      <a:pt x="371" y="311"/>
                      <a:pt x="388" y="295"/>
                      <a:pt x="388" y="276"/>
                    </a:cubicBezTo>
                    <a:close/>
                    <a:moveTo>
                      <a:pt x="543" y="489"/>
                    </a:moveTo>
                    <a:cubicBezTo>
                      <a:pt x="543" y="508"/>
                      <a:pt x="561" y="525"/>
                      <a:pt x="579" y="525"/>
                    </a:cubicBezTo>
                    <a:cubicBezTo>
                      <a:pt x="598" y="525"/>
                      <a:pt x="614" y="508"/>
                      <a:pt x="614" y="488"/>
                    </a:cubicBezTo>
                    <a:cubicBezTo>
                      <a:pt x="613" y="469"/>
                      <a:pt x="599" y="455"/>
                      <a:pt x="579" y="454"/>
                    </a:cubicBezTo>
                    <a:cubicBezTo>
                      <a:pt x="560" y="454"/>
                      <a:pt x="543" y="471"/>
                      <a:pt x="543" y="489"/>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grpSp>
        <p:grpSp>
          <p:nvGrpSpPr>
            <p:cNvPr id="19" name="Group 18">
              <a:extLst>
                <a:ext uri="{FF2B5EF4-FFF2-40B4-BE49-F238E27FC236}">
                  <a16:creationId xmlns:a16="http://schemas.microsoft.com/office/drawing/2014/main" id="{3F1044FA-3FE3-15BB-63EB-A1E4DAF9B994}"/>
                </a:ext>
              </a:extLst>
            </p:cNvPr>
            <p:cNvGrpSpPr/>
            <p:nvPr/>
          </p:nvGrpSpPr>
          <p:grpSpPr>
            <a:xfrm>
              <a:off x="7782000" y="3625842"/>
              <a:ext cx="2805360" cy="1142612"/>
              <a:chOff x="7789662" y="3625842"/>
              <a:chExt cx="2805360" cy="1142612"/>
            </a:xfrm>
          </p:grpSpPr>
          <p:sp>
            <p:nvSpPr>
              <p:cNvPr id="40" name="Text Placeholder 4">
                <a:extLst>
                  <a:ext uri="{FF2B5EF4-FFF2-40B4-BE49-F238E27FC236}">
                    <a16:creationId xmlns:a16="http://schemas.microsoft.com/office/drawing/2014/main" id="{9EA6D425-E439-C415-EA71-8618D3754657}"/>
                  </a:ext>
                </a:extLst>
              </p:cNvPr>
              <p:cNvSpPr txBox="1">
                <a:spLocks/>
              </p:cNvSpPr>
              <p:nvPr/>
            </p:nvSpPr>
            <p:spPr bwMode="gray">
              <a:xfrm>
                <a:off x="7790401" y="4132153"/>
                <a:ext cx="2731800" cy="369331"/>
              </a:xfrm>
              <a:prstGeom prst="rect">
                <a:avLst/>
              </a:prstGeom>
              <a:noFill/>
              <a:ln w="28575" cap="flat" cmpd="sng" algn="ctr">
                <a:noFill/>
                <a:prstDash val="solid"/>
                <a:miter lim="800000"/>
                <a:headEnd type="none" w="med" len="med"/>
                <a:tailEnd type="none" w="med" len="med"/>
              </a:ln>
              <a:effectLst/>
            </p:spPr>
            <p:txBody>
              <a:bodyPr vert="horz" wrap="square" lIns="0" tIns="0" rIns="0" bIns="0" numCol="1" rtlCol="0" anchor="t" anchorCtr="0" compatLnSpc="1">
                <a:prstTxWarp prst="textNoShape">
                  <a:avLst/>
                </a:prstTxWarp>
                <a:sp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defTabSz="685800">
                  <a:lnSpc>
                    <a:spcPct val="100000"/>
                  </a:lnSpc>
                  <a:spcBef>
                    <a:spcPts val="0"/>
                  </a:spcBef>
                  <a:buClr>
                    <a:srgbClr val="F69322"/>
                  </a:buClr>
                  <a:defRPr/>
                </a:pPr>
                <a:r>
                  <a:rPr lang="en-US" sz="1800" dirty="0">
                    <a:solidFill>
                      <a:schemeClr val="tx1"/>
                    </a:solidFill>
                    <a:latin typeface="Calibri"/>
                    <a:cs typeface="Arial" panose="020B0604020202020204" pitchFamily="34" charset="0"/>
                  </a:rPr>
                  <a:t>Retentions</a:t>
                </a:r>
              </a:p>
            </p:txBody>
          </p:sp>
          <p:cxnSp>
            <p:nvCxnSpPr>
              <p:cNvPr id="41" name="Straight Connector 40">
                <a:extLst>
                  <a:ext uri="{FF2B5EF4-FFF2-40B4-BE49-F238E27FC236}">
                    <a16:creationId xmlns:a16="http://schemas.microsoft.com/office/drawing/2014/main" id="{BDDE7C62-B47A-A6C1-BF98-9E84BD22A530}"/>
                  </a:ext>
                </a:extLst>
              </p:cNvPr>
              <p:cNvCxnSpPr/>
              <p:nvPr/>
            </p:nvCxnSpPr>
            <p:spPr>
              <a:xfrm>
                <a:off x="7863222" y="4768454"/>
                <a:ext cx="2731800"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DC1C5C75-4EE8-A718-F69E-8039CD46020B}"/>
                  </a:ext>
                </a:extLst>
              </p:cNvPr>
              <p:cNvGrpSpPr/>
              <p:nvPr/>
            </p:nvGrpSpPr>
            <p:grpSpPr>
              <a:xfrm>
                <a:off x="7789662" y="3625842"/>
                <a:ext cx="456825" cy="448807"/>
                <a:chOff x="5781520" y="3049515"/>
                <a:chExt cx="457968" cy="448807"/>
              </a:xfrm>
            </p:grpSpPr>
            <p:sp>
              <p:nvSpPr>
                <p:cNvPr id="49" name="Freeform 17">
                  <a:extLst>
                    <a:ext uri="{FF2B5EF4-FFF2-40B4-BE49-F238E27FC236}">
                      <a16:creationId xmlns:a16="http://schemas.microsoft.com/office/drawing/2014/main" id="{7A404F5D-FB04-EC41-78AC-780765154DCB}"/>
                    </a:ext>
                  </a:extLst>
                </p:cNvPr>
                <p:cNvSpPr>
                  <a:spLocks/>
                </p:cNvSpPr>
                <p:nvPr/>
              </p:nvSpPr>
              <p:spPr bwMode="auto">
                <a:xfrm>
                  <a:off x="5897666" y="3250995"/>
                  <a:ext cx="183380" cy="159757"/>
                </a:xfrm>
                <a:custGeom>
                  <a:avLst/>
                  <a:gdLst>
                    <a:gd name="T0" fmla="*/ 401 w 801"/>
                    <a:gd name="T1" fmla="*/ 698 h 698"/>
                    <a:gd name="T2" fmla="*/ 131 w 801"/>
                    <a:gd name="T3" fmla="*/ 698 h 698"/>
                    <a:gd name="T4" fmla="*/ 4 w 801"/>
                    <a:gd name="T5" fmla="*/ 573 h 698"/>
                    <a:gd name="T6" fmla="*/ 5 w 801"/>
                    <a:gd name="T7" fmla="*/ 343 h 698"/>
                    <a:gd name="T8" fmla="*/ 226 w 801"/>
                    <a:gd name="T9" fmla="*/ 7 h 698"/>
                    <a:gd name="T10" fmla="*/ 250 w 801"/>
                    <a:gd name="T11" fmla="*/ 7 h 698"/>
                    <a:gd name="T12" fmla="*/ 553 w 801"/>
                    <a:gd name="T13" fmla="*/ 6 h 698"/>
                    <a:gd name="T14" fmla="*/ 581 w 801"/>
                    <a:gd name="T15" fmla="*/ 8 h 698"/>
                    <a:gd name="T16" fmla="*/ 792 w 801"/>
                    <a:gd name="T17" fmla="*/ 282 h 698"/>
                    <a:gd name="T18" fmla="*/ 800 w 801"/>
                    <a:gd name="T19" fmla="*/ 363 h 698"/>
                    <a:gd name="T20" fmla="*/ 800 w 801"/>
                    <a:gd name="T21" fmla="*/ 573 h 698"/>
                    <a:gd name="T22" fmla="*/ 675 w 801"/>
                    <a:gd name="T23" fmla="*/ 698 h 698"/>
                    <a:gd name="T24" fmla="*/ 401 w 801"/>
                    <a:gd name="T25" fmla="*/ 698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1" h="698">
                      <a:moveTo>
                        <a:pt x="401" y="698"/>
                      </a:moveTo>
                      <a:cubicBezTo>
                        <a:pt x="311" y="698"/>
                        <a:pt x="221" y="698"/>
                        <a:pt x="131" y="698"/>
                      </a:cubicBezTo>
                      <a:cubicBezTo>
                        <a:pt x="57" y="698"/>
                        <a:pt x="5" y="648"/>
                        <a:pt x="4" y="573"/>
                      </a:cubicBezTo>
                      <a:cubicBezTo>
                        <a:pt x="3" y="496"/>
                        <a:pt x="0" y="420"/>
                        <a:pt x="5" y="343"/>
                      </a:cubicBezTo>
                      <a:cubicBezTo>
                        <a:pt x="15" y="191"/>
                        <a:pt x="91" y="79"/>
                        <a:pt x="226" y="7"/>
                      </a:cubicBezTo>
                      <a:cubicBezTo>
                        <a:pt x="234" y="2"/>
                        <a:pt x="241" y="3"/>
                        <a:pt x="250" y="7"/>
                      </a:cubicBezTo>
                      <a:cubicBezTo>
                        <a:pt x="351" y="65"/>
                        <a:pt x="452" y="65"/>
                        <a:pt x="553" y="6"/>
                      </a:cubicBezTo>
                      <a:cubicBezTo>
                        <a:pt x="564" y="0"/>
                        <a:pt x="572" y="3"/>
                        <a:pt x="581" y="8"/>
                      </a:cubicBezTo>
                      <a:cubicBezTo>
                        <a:pt x="693" y="67"/>
                        <a:pt x="764" y="158"/>
                        <a:pt x="792" y="282"/>
                      </a:cubicBezTo>
                      <a:cubicBezTo>
                        <a:pt x="798" y="308"/>
                        <a:pt x="801" y="336"/>
                        <a:pt x="800" y="363"/>
                      </a:cubicBezTo>
                      <a:cubicBezTo>
                        <a:pt x="800" y="433"/>
                        <a:pt x="801" y="503"/>
                        <a:pt x="800" y="573"/>
                      </a:cubicBezTo>
                      <a:cubicBezTo>
                        <a:pt x="800" y="645"/>
                        <a:pt x="747" y="697"/>
                        <a:pt x="675" y="698"/>
                      </a:cubicBezTo>
                      <a:cubicBezTo>
                        <a:pt x="584" y="698"/>
                        <a:pt x="492" y="698"/>
                        <a:pt x="401" y="69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54" name="Freeform 18">
                  <a:extLst>
                    <a:ext uri="{FF2B5EF4-FFF2-40B4-BE49-F238E27FC236}">
                      <a16:creationId xmlns:a16="http://schemas.microsoft.com/office/drawing/2014/main" id="{BBA5CBDA-5C35-C714-6D6A-4C037D19D10E}"/>
                    </a:ext>
                  </a:extLst>
                </p:cNvPr>
                <p:cNvSpPr>
                  <a:spLocks/>
                </p:cNvSpPr>
                <p:nvPr/>
              </p:nvSpPr>
              <p:spPr bwMode="auto">
                <a:xfrm>
                  <a:off x="5868488" y="3049515"/>
                  <a:ext cx="371000" cy="350562"/>
                </a:xfrm>
                <a:custGeom>
                  <a:avLst/>
                  <a:gdLst>
                    <a:gd name="T0" fmla="*/ 137 w 1621"/>
                    <a:gd name="T1" fmla="*/ 18 h 1532"/>
                    <a:gd name="T2" fmla="*/ 195 w 1621"/>
                    <a:gd name="T3" fmla="*/ 97 h 1532"/>
                    <a:gd name="T4" fmla="*/ 220 w 1621"/>
                    <a:gd name="T5" fmla="*/ 103 h 1532"/>
                    <a:gd name="T6" fmla="*/ 660 w 1621"/>
                    <a:gd name="T7" fmla="*/ 5 h 1532"/>
                    <a:gd name="T8" fmla="*/ 1440 w 1621"/>
                    <a:gd name="T9" fmla="*/ 418 h 1532"/>
                    <a:gd name="T10" fmla="*/ 1616 w 1621"/>
                    <a:gd name="T11" fmla="*/ 1000 h 1532"/>
                    <a:gd name="T12" fmla="*/ 1454 w 1621"/>
                    <a:gd name="T13" fmla="*/ 1515 h 1532"/>
                    <a:gd name="T14" fmla="*/ 1425 w 1621"/>
                    <a:gd name="T15" fmla="*/ 1521 h 1532"/>
                    <a:gd name="T16" fmla="*/ 1361 w 1621"/>
                    <a:gd name="T17" fmla="*/ 1476 h 1532"/>
                    <a:gd name="T18" fmla="*/ 1357 w 1621"/>
                    <a:gd name="T19" fmla="*/ 1455 h 1532"/>
                    <a:gd name="T20" fmla="*/ 1492 w 1621"/>
                    <a:gd name="T21" fmla="*/ 1116 h 1532"/>
                    <a:gd name="T22" fmla="*/ 1295 w 1621"/>
                    <a:gd name="T23" fmla="*/ 416 h 1532"/>
                    <a:gd name="T24" fmla="*/ 783 w 1621"/>
                    <a:gd name="T25" fmla="*/ 129 h 1532"/>
                    <a:gd name="T26" fmla="*/ 289 w 1621"/>
                    <a:gd name="T27" fmla="*/ 195 h 1532"/>
                    <a:gd name="T28" fmla="*/ 284 w 1621"/>
                    <a:gd name="T29" fmla="*/ 218 h 1532"/>
                    <a:gd name="T30" fmla="*/ 337 w 1621"/>
                    <a:gd name="T31" fmla="*/ 292 h 1532"/>
                    <a:gd name="T32" fmla="*/ 0 w 1621"/>
                    <a:gd name="T33" fmla="*/ 328 h 1532"/>
                    <a:gd name="T34" fmla="*/ 137 w 1621"/>
                    <a:gd name="T35" fmla="*/ 18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21" h="1532">
                      <a:moveTo>
                        <a:pt x="137" y="18"/>
                      </a:moveTo>
                      <a:cubicBezTo>
                        <a:pt x="159" y="47"/>
                        <a:pt x="178" y="72"/>
                        <a:pt x="195" y="97"/>
                      </a:cubicBezTo>
                      <a:cubicBezTo>
                        <a:pt x="202" y="108"/>
                        <a:pt x="209" y="109"/>
                        <a:pt x="220" y="103"/>
                      </a:cubicBezTo>
                      <a:cubicBezTo>
                        <a:pt x="358" y="35"/>
                        <a:pt x="505" y="0"/>
                        <a:pt x="660" y="5"/>
                      </a:cubicBezTo>
                      <a:cubicBezTo>
                        <a:pt x="987" y="15"/>
                        <a:pt x="1248" y="153"/>
                        <a:pt x="1440" y="418"/>
                      </a:cubicBezTo>
                      <a:cubicBezTo>
                        <a:pt x="1565" y="591"/>
                        <a:pt x="1621" y="788"/>
                        <a:pt x="1616" y="1000"/>
                      </a:cubicBezTo>
                      <a:cubicBezTo>
                        <a:pt x="1612" y="1187"/>
                        <a:pt x="1557" y="1359"/>
                        <a:pt x="1454" y="1515"/>
                      </a:cubicBezTo>
                      <a:cubicBezTo>
                        <a:pt x="1445" y="1529"/>
                        <a:pt x="1439" y="1532"/>
                        <a:pt x="1425" y="1521"/>
                      </a:cubicBezTo>
                      <a:cubicBezTo>
                        <a:pt x="1405" y="1505"/>
                        <a:pt x="1383" y="1490"/>
                        <a:pt x="1361" y="1476"/>
                      </a:cubicBezTo>
                      <a:cubicBezTo>
                        <a:pt x="1350" y="1469"/>
                        <a:pt x="1351" y="1464"/>
                        <a:pt x="1357" y="1455"/>
                      </a:cubicBezTo>
                      <a:cubicBezTo>
                        <a:pt x="1427" y="1352"/>
                        <a:pt x="1473" y="1239"/>
                        <a:pt x="1492" y="1116"/>
                      </a:cubicBezTo>
                      <a:cubicBezTo>
                        <a:pt x="1531" y="853"/>
                        <a:pt x="1468" y="618"/>
                        <a:pt x="1295" y="416"/>
                      </a:cubicBezTo>
                      <a:cubicBezTo>
                        <a:pt x="1160" y="258"/>
                        <a:pt x="987" y="163"/>
                        <a:pt x="783" y="129"/>
                      </a:cubicBezTo>
                      <a:cubicBezTo>
                        <a:pt x="612" y="101"/>
                        <a:pt x="447" y="123"/>
                        <a:pt x="289" y="195"/>
                      </a:cubicBezTo>
                      <a:cubicBezTo>
                        <a:pt x="274" y="202"/>
                        <a:pt x="274" y="207"/>
                        <a:pt x="284" y="218"/>
                      </a:cubicBezTo>
                      <a:cubicBezTo>
                        <a:pt x="302" y="241"/>
                        <a:pt x="318" y="265"/>
                        <a:pt x="337" y="292"/>
                      </a:cubicBezTo>
                      <a:cubicBezTo>
                        <a:pt x="224" y="304"/>
                        <a:pt x="113" y="316"/>
                        <a:pt x="0" y="328"/>
                      </a:cubicBezTo>
                      <a:cubicBezTo>
                        <a:pt x="46" y="224"/>
                        <a:pt x="91" y="122"/>
                        <a:pt x="137" y="1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55" name="Freeform 19">
                  <a:extLst>
                    <a:ext uri="{FF2B5EF4-FFF2-40B4-BE49-F238E27FC236}">
                      <a16:creationId xmlns:a16="http://schemas.microsoft.com/office/drawing/2014/main" id="{AB162E74-E0A4-8F33-E924-9AABEB9FF9BE}"/>
                    </a:ext>
                  </a:extLst>
                </p:cNvPr>
                <p:cNvSpPr>
                  <a:spLocks/>
                </p:cNvSpPr>
                <p:nvPr/>
              </p:nvSpPr>
              <p:spPr bwMode="auto">
                <a:xfrm>
                  <a:off x="5781520" y="3145832"/>
                  <a:ext cx="382186" cy="352490"/>
                </a:xfrm>
                <a:custGeom>
                  <a:avLst/>
                  <a:gdLst>
                    <a:gd name="T0" fmla="*/ 1338 w 1670"/>
                    <a:gd name="T1" fmla="*/ 1241 h 1540"/>
                    <a:gd name="T2" fmla="*/ 1670 w 1670"/>
                    <a:gd name="T3" fmla="*/ 1205 h 1540"/>
                    <a:gd name="T4" fmla="*/ 1534 w 1670"/>
                    <a:gd name="T5" fmla="*/ 1513 h 1540"/>
                    <a:gd name="T6" fmla="*/ 1478 w 1670"/>
                    <a:gd name="T7" fmla="*/ 1436 h 1540"/>
                    <a:gd name="T8" fmla="*/ 1449 w 1670"/>
                    <a:gd name="T9" fmla="*/ 1428 h 1540"/>
                    <a:gd name="T10" fmla="*/ 1166 w 1670"/>
                    <a:gd name="T11" fmla="*/ 1516 h 1540"/>
                    <a:gd name="T12" fmla="*/ 673 w 1670"/>
                    <a:gd name="T13" fmla="*/ 1460 h 1540"/>
                    <a:gd name="T14" fmla="*/ 136 w 1670"/>
                    <a:gd name="T15" fmla="*/ 943 h 1540"/>
                    <a:gd name="T16" fmla="*/ 217 w 1670"/>
                    <a:gd name="T17" fmla="*/ 16 h 1540"/>
                    <a:gd name="T18" fmla="*/ 248 w 1670"/>
                    <a:gd name="T19" fmla="*/ 11 h 1540"/>
                    <a:gd name="T20" fmla="*/ 309 w 1670"/>
                    <a:gd name="T21" fmla="*/ 53 h 1540"/>
                    <a:gd name="T22" fmla="*/ 313 w 1670"/>
                    <a:gd name="T23" fmla="*/ 77 h 1540"/>
                    <a:gd name="T24" fmla="*/ 180 w 1670"/>
                    <a:gd name="T25" fmla="*/ 412 h 1540"/>
                    <a:gd name="T26" fmla="*/ 514 w 1670"/>
                    <a:gd name="T27" fmla="*/ 1241 h 1540"/>
                    <a:gd name="T28" fmla="*/ 1380 w 1670"/>
                    <a:gd name="T29" fmla="*/ 1337 h 1540"/>
                    <a:gd name="T30" fmla="*/ 1387 w 1670"/>
                    <a:gd name="T31" fmla="*/ 1311 h 1540"/>
                    <a:gd name="T32" fmla="*/ 1338 w 1670"/>
                    <a:gd name="T33" fmla="*/ 1244 h 1540"/>
                    <a:gd name="T34" fmla="*/ 1338 w 1670"/>
                    <a:gd name="T35" fmla="*/ 1241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70" h="1540">
                      <a:moveTo>
                        <a:pt x="1338" y="1241"/>
                      </a:moveTo>
                      <a:cubicBezTo>
                        <a:pt x="1354" y="1235"/>
                        <a:pt x="1650" y="1203"/>
                        <a:pt x="1670" y="1205"/>
                      </a:cubicBezTo>
                      <a:cubicBezTo>
                        <a:pt x="1625" y="1307"/>
                        <a:pt x="1580" y="1408"/>
                        <a:pt x="1534" y="1513"/>
                      </a:cubicBezTo>
                      <a:cubicBezTo>
                        <a:pt x="1514" y="1485"/>
                        <a:pt x="1495" y="1461"/>
                        <a:pt x="1478" y="1436"/>
                      </a:cubicBezTo>
                      <a:cubicBezTo>
                        <a:pt x="1470" y="1424"/>
                        <a:pt x="1463" y="1421"/>
                        <a:pt x="1449" y="1428"/>
                      </a:cubicBezTo>
                      <a:cubicBezTo>
                        <a:pt x="1359" y="1473"/>
                        <a:pt x="1265" y="1501"/>
                        <a:pt x="1166" y="1516"/>
                      </a:cubicBezTo>
                      <a:cubicBezTo>
                        <a:pt x="997" y="1540"/>
                        <a:pt x="832" y="1523"/>
                        <a:pt x="673" y="1460"/>
                      </a:cubicBezTo>
                      <a:cubicBezTo>
                        <a:pt x="425" y="1361"/>
                        <a:pt x="241" y="1190"/>
                        <a:pt x="136" y="943"/>
                      </a:cubicBezTo>
                      <a:cubicBezTo>
                        <a:pt x="0" y="622"/>
                        <a:pt x="30" y="312"/>
                        <a:pt x="217" y="16"/>
                      </a:cubicBezTo>
                      <a:cubicBezTo>
                        <a:pt x="227" y="0"/>
                        <a:pt x="234" y="0"/>
                        <a:pt x="248" y="11"/>
                      </a:cubicBezTo>
                      <a:cubicBezTo>
                        <a:pt x="268" y="26"/>
                        <a:pt x="288" y="40"/>
                        <a:pt x="309" y="53"/>
                      </a:cubicBezTo>
                      <a:cubicBezTo>
                        <a:pt x="320" y="61"/>
                        <a:pt x="320" y="67"/>
                        <a:pt x="313" y="77"/>
                      </a:cubicBezTo>
                      <a:cubicBezTo>
                        <a:pt x="244" y="179"/>
                        <a:pt x="197" y="291"/>
                        <a:pt x="180" y="412"/>
                      </a:cubicBezTo>
                      <a:cubicBezTo>
                        <a:pt x="132" y="752"/>
                        <a:pt x="239" y="1036"/>
                        <a:pt x="514" y="1241"/>
                      </a:cubicBezTo>
                      <a:cubicBezTo>
                        <a:pt x="779" y="1439"/>
                        <a:pt x="1073" y="1465"/>
                        <a:pt x="1380" y="1337"/>
                      </a:cubicBezTo>
                      <a:cubicBezTo>
                        <a:pt x="1397" y="1330"/>
                        <a:pt x="1397" y="1324"/>
                        <a:pt x="1387" y="1311"/>
                      </a:cubicBezTo>
                      <a:cubicBezTo>
                        <a:pt x="1370" y="1289"/>
                        <a:pt x="1354" y="1267"/>
                        <a:pt x="1338" y="1244"/>
                      </a:cubicBezTo>
                      <a:cubicBezTo>
                        <a:pt x="1338" y="1244"/>
                        <a:pt x="1338" y="1242"/>
                        <a:pt x="1338" y="124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59" name="Freeform 20">
                  <a:extLst>
                    <a:ext uri="{FF2B5EF4-FFF2-40B4-BE49-F238E27FC236}">
                      <a16:creationId xmlns:a16="http://schemas.microsoft.com/office/drawing/2014/main" id="{3FBAD76C-B185-B35E-0EBB-B0AF964594DF}"/>
                    </a:ext>
                  </a:extLst>
                </p:cNvPr>
                <p:cNvSpPr>
                  <a:spLocks/>
                </p:cNvSpPr>
                <p:nvPr/>
              </p:nvSpPr>
              <p:spPr bwMode="auto">
                <a:xfrm>
                  <a:off x="5934724" y="3111170"/>
                  <a:ext cx="119264" cy="119457"/>
                </a:xfrm>
                <a:custGeom>
                  <a:avLst/>
                  <a:gdLst>
                    <a:gd name="T0" fmla="*/ 259 w 521"/>
                    <a:gd name="T1" fmla="*/ 521 h 522"/>
                    <a:gd name="T2" fmla="*/ 0 w 521"/>
                    <a:gd name="T3" fmla="*/ 262 h 522"/>
                    <a:gd name="T4" fmla="*/ 262 w 521"/>
                    <a:gd name="T5" fmla="*/ 1 h 522"/>
                    <a:gd name="T6" fmla="*/ 521 w 521"/>
                    <a:gd name="T7" fmla="*/ 263 h 522"/>
                    <a:gd name="T8" fmla="*/ 259 w 521"/>
                    <a:gd name="T9" fmla="*/ 521 h 522"/>
                  </a:gdLst>
                  <a:ahLst/>
                  <a:cxnLst>
                    <a:cxn ang="0">
                      <a:pos x="T0" y="T1"/>
                    </a:cxn>
                    <a:cxn ang="0">
                      <a:pos x="T2" y="T3"/>
                    </a:cxn>
                    <a:cxn ang="0">
                      <a:pos x="T4" y="T5"/>
                    </a:cxn>
                    <a:cxn ang="0">
                      <a:pos x="T6" y="T7"/>
                    </a:cxn>
                    <a:cxn ang="0">
                      <a:pos x="T8" y="T9"/>
                    </a:cxn>
                  </a:cxnLst>
                  <a:rect l="0" t="0" r="r" b="b"/>
                  <a:pathLst>
                    <a:path w="521" h="522">
                      <a:moveTo>
                        <a:pt x="259" y="521"/>
                      </a:moveTo>
                      <a:cubicBezTo>
                        <a:pt x="116" y="521"/>
                        <a:pt x="0" y="405"/>
                        <a:pt x="0" y="262"/>
                      </a:cubicBezTo>
                      <a:cubicBezTo>
                        <a:pt x="0" y="116"/>
                        <a:pt x="117" y="0"/>
                        <a:pt x="262" y="1"/>
                      </a:cubicBezTo>
                      <a:cubicBezTo>
                        <a:pt x="406" y="1"/>
                        <a:pt x="521" y="118"/>
                        <a:pt x="521" y="263"/>
                      </a:cubicBezTo>
                      <a:cubicBezTo>
                        <a:pt x="520" y="407"/>
                        <a:pt x="404" y="522"/>
                        <a:pt x="259" y="52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grpSp>
        </p:grpSp>
        <p:grpSp>
          <p:nvGrpSpPr>
            <p:cNvPr id="25" name="Group 24">
              <a:extLst>
                <a:ext uri="{FF2B5EF4-FFF2-40B4-BE49-F238E27FC236}">
                  <a16:creationId xmlns:a16="http://schemas.microsoft.com/office/drawing/2014/main" id="{4248D04C-D276-9481-80AE-37E5AD3992E8}"/>
                </a:ext>
              </a:extLst>
            </p:cNvPr>
            <p:cNvGrpSpPr/>
            <p:nvPr/>
          </p:nvGrpSpPr>
          <p:grpSpPr>
            <a:xfrm>
              <a:off x="11679072" y="3625842"/>
              <a:ext cx="2731797" cy="1142612"/>
              <a:chOff x="11732340" y="3625842"/>
              <a:chExt cx="2731797" cy="1142612"/>
            </a:xfrm>
          </p:grpSpPr>
          <p:cxnSp>
            <p:nvCxnSpPr>
              <p:cNvPr id="28" name="Straight Connector 27">
                <a:extLst>
                  <a:ext uri="{FF2B5EF4-FFF2-40B4-BE49-F238E27FC236}">
                    <a16:creationId xmlns:a16="http://schemas.microsoft.com/office/drawing/2014/main" id="{CDA469F8-3F78-2E46-E8B4-B94C39F6B60D}"/>
                  </a:ext>
                </a:extLst>
              </p:cNvPr>
              <p:cNvCxnSpPr/>
              <p:nvPr/>
            </p:nvCxnSpPr>
            <p:spPr>
              <a:xfrm>
                <a:off x="11732340" y="4768454"/>
                <a:ext cx="2731797"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C2BC3DA3-BF77-6D90-94ED-18D87B987EDF}"/>
                  </a:ext>
                </a:extLst>
              </p:cNvPr>
              <p:cNvGrpSpPr/>
              <p:nvPr/>
            </p:nvGrpSpPr>
            <p:grpSpPr>
              <a:xfrm>
                <a:off x="11862161" y="3625842"/>
                <a:ext cx="424177" cy="426238"/>
                <a:chOff x="8645971" y="3079323"/>
                <a:chExt cx="425238" cy="426238"/>
              </a:xfrm>
            </p:grpSpPr>
            <p:sp>
              <p:nvSpPr>
                <p:cNvPr id="36" name="Freeform 13">
                  <a:extLst>
                    <a:ext uri="{FF2B5EF4-FFF2-40B4-BE49-F238E27FC236}">
                      <a16:creationId xmlns:a16="http://schemas.microsoft.com/office/drawing/2014/main" id="{FEB7739D-34DC-C931-9E8B-1162675F70FD}"/>
                    </a:ext>
                  </a:extLst>
                </p:cNvPr>
                <p:cNvSpPr>
                  <a:spLocks/>
                </p:cNvSpPr>
                <p:nvPr/>
              </p:nvSpPr>
              <p:spPr bwMode="auto">
                <a:xfrm>
                  <a:off x="8917089" y="3079323"/>
                  <a:ext cx="154120" cy="201480"/>
                </a:xfrm>
                <a:custGeom>
                  <a:avLst/>
                  <a:gdLst>
                    <a:gd name="T0" fmla="*/ 178 w 323"/>
                    <a:gd name="T1" fmla="*/ 0 h 422"/>
                    <a:gd name="T2" fmla="*/ 202 w 323"/>
                    <a:gd name="T3" fmla="*/ 5 h 422"/>
                    <a:gd name="T4" fmla="*/ 321 w 323"/>
                    <a:gd name="T5" fmla="*/ 160 h 422"/>
                    <a:gd name="T6" fmla="*/ 264 w 323"/>
                    <a:gd name="T7" fmla="*/ 400 h 422"/>
                    <a:gd name="T8" fmla="*/ 226 w 323"/>
                    <a:gd name="T9" fmla="*/ 414 h 422"/>
                    <a:gd name="T10" fmla="*/ 218 w 323"/>
                    <a:gd name="T11" fmla="*/ 376 h 422"/>
                    <a:gd name="T12" fmla="*/ 270 w 323"/>
                    <a:gd name="T13" fmla="*/ 159 h 422"/>
                    <a:gd name="T14" fmla="*/ 173 w 323"/>
                    <a:gd name="T15" fmla="*/ 53 h 422"/>
                    <a:gd name="T16" fmla="*/ 63 w 323"/>
                    <a:gd name="T17" fmla="*/ 135 h 422"/>
                    <a:gd name="T18" fmla="*/ 71 w 323"/>
                    <a:gd name="T19" fmla="*/ 243 h 422"/>
                    <a:gd name="T20" fmla="*/ 77 w 323"/>
                    <a:gd name="T21" fmla="*/ 269 h 422"/>
                    <a:gd name="T22" fmla="*/ 57 w 323"/>
                    <a:gd name="T23" fmla="*/ 299 h 422"/>
                    <a:gd name="T24" fmla="*/ 28 w 323"/>
                    <a:gd name="T25" fmla="*/ 283 h 422"/>
                    <a:gd name="T26" fmla="*/ 13 w 323"/>
                    <a:gd name="T27" fmla="*/ 122 h 422"/>
                    <a:gd name="T28" fmla="*/ 147 w 323"/>
                    <a:gd name="T29" fmla="*/ 3 h 422"/>
                    <a:gd name="T30" fmla="*/ 154 w 323"/>
                    <a:gd name="T31" fmla="*/ 0 h 422"/>
                    <a:gd name="T32" fmla="*/ 178 w 323"/>
                    <a:gd name="T33"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3" h="422">
                      <a:moveTo>
                        <a:pt x="178" y="0"/>
                      </a:moveTo>
                      <a:cubicBezTo>
                        <a:pt x="185" y="6"/>
                        <a:pt x="194" y="3"/>
                        <a:pt x="202" y="5"/>
                      </a:cubicBezTo>
                      <a:cubicBezTo>
                        <a:pt x="270" y="24"/>
                        <a:pt x="319" y="86"/>
                        <a:pt x="321" y="160"/>
                      </a:cubicBezTo>
                      <a:cubicBezTo>
                        <a:pt x="323" y="245"/>
                        <a:pt x="303" y="325"/>
                        <a:pt x="264" y="400"/>
                      </a:cubicBezTo>
                      <a:cubicBezTo>
                        <a:pt x="256" y="416"/>
                        <a:pt x="239" y="422"/>
                        <a:pt x="226" y="414"/>
                      </a:cubicBezTo>
                      <a:cubicBezTo>
                        <a:pt x="213" y="407"/>
                        <a:pt x="209" y="392"/>
                        <a:pt x="218" y="376"/>
                      </a:cubicBezTo>
                      <a:cubicBezTo>
                        <a:pt x="254" y="308"/>
                        <a:pt x="272" y="236"/>
                        <a:pt x="270" y="159"/>
                      </a:cubicBezTo>
                      <a:cubicBezTo>
                        <a:pt x="268" y="102"/>
                        <a:pt x="229" y="58"/>
                        <a:pt x="173" y="53"/>
                      </a:cubicBezTo>
                      <a:cubicBezTo>
                        <a:pt x="124" y="48"/>
                        <a:pt x="74" y="84"/>
                        <a:pt x="63" y="135"/>
                      </a:cubicBezTo>
                      <a:cubicBezTo>
                        <a:pt x="56" y="171"/>
                        <a:pt x="65" y="207"/>
                        <a:pt x="71" y="243"/>
                      </a:cubicBezTo>
                      <a:cubicBezTo>
                        <a:pt x="73" y="252"/>
                        <a:pt x="76" y="260"/>
                        <a:pt x="77" y="269"/>
                      </a:cubicBezTo>
                      <a:cubicBezTo>
                        <a:pt x="79" y="284"/>
                        <a:pt x="71" y="295"/>
                        <a:pt x="57" y="299"/>
                      </a:cubicBezTo>
                      <a:cubicBezTo>
                        <a:pt x="43" y="303"/>
                        <a:pt x="31" y="296"/>
                        <a:pt x="28" y="283"/>
                      </a:cubicBezTo>
                      <a:cubicBezTo>
                        <a:pt x="18" y="230"/>
                        <a:pt x="0" y="177"/>
                        <a:pt x="13" y="122"/>
                      </a:cubicBezTo>
                      <a:cubicBezTo>
                        <a:pt x="29" y="56"/>
                        <a:pt x="78" y="13"/>
                        <a:pt x="147" y="3"/>
                      </a:cubicBezTo>
                      <a:cubicBezTo>
                        <a:pt x="149" y="3"/>
                        <a:pt x="151" y="1"/>
                        <a:pt x="154" y="0"/>
                      </a:cubicBezTo>
                      <a:cubicBezTo>
                        <a:pt x="162" y="0"/>
                        <a:pt x="170" y="0"/>
                        <a:pt x="178"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39" name="Freeform 14">
                  <a:extLst>
                    <a:ext uri="{FF2B5EF4-FFF2-40B4-BE49-F238E27FC236}">
                      <a16:creationId xmlns:a16="http://schemas.microsoft.com/office/drawing/2014/main" id="{31BBDC86-7594-6B38-B55C-92C0825BA69F}"/>
                    </a:ext>
                  </a:extLst>
                </p:cNvPr>
                <p:cNvSpPr>
                  <a:spLocks noEditPoints="1"/>
                </p:cNvSpPr>
                <p:nvPr/>
              </p:nvSpPr>
              <p:spPr bwMode="auto">
                <a:xfrm>
                  <a:off x="8645971" y="3146550"/>
                  <a:ext cx="359814" cy="359011"/>
                </a:xfrm>
                <a:custGeom>
                  <a:avLst/>
                  <a:gdLst>
                    <a:gd name="T0" fmla="*/ 481 w 754"/>
                    <a:gd name="T1" fmla="*/ 3 h 752"/>
                    <a:gd name="T2" fmla="*/ 539 w 754"/>
                    <a:gd name="T3" fmla="*/ 2 h 752"/>
                    <a:gd name="T4" fmla="*/ 550 w 754"/>
                    <a:gd name="T5" fmla="*/ 14 h 752"/>
                    <a:gd name="T6" fmla="*/ 557 w 754"/>
                    <a:gd name="T7" fmla="*/ 75 h 752"/>
                    <a:gd name="T8" fmla="*/ 554 w 754"/>
                    <a:gd name="T9" fmla="*/ 102 h 752"/>
                    <a:gd name="T10" fmla="*/ 584 w 754"/>
                    <a:gd name="T11" fmla="*/ 194 h 752"/>
                    <a:gd name="T12" fmla="*/ 675 w 754"/>
                    <a:gd name="T13" fmla="*/ 176 h 752"/>
                    <a:gd name="T14" fmla="*/ 669 w 754"/>
                    <a:gd name="T15" fmla="*/ 80 h 752"/>
                    <a:gd name="T16" fmla="*/ 654 w 754"/>
                    <a:gd name="T17" fmla="*/ 16 h 752"/>
                    <a:gd name="T18" fmla="*/ 663 w 754"/>
                    <a:gd name="T19" fmla="*/ 11 h 752"/>
                    <a:gd name="T20" fmla="*/ 683 w 754"/>
                    <a:gd name="T21" fmla="*/ 14 h 752"/>
                    <a:gd name="T22" fmla="*/ 737 w 754"/>
                    <a:gd name="T23" fmla="*/ 66 h 752"/>
                    <a:gd name="T24" fmla="*/ 754 w 754"/>
                    <a:gd name="T25" fmla="*/ 297 h 752"/>
                    <a:gd name="T26" fmla="*/ 726 w 754"/>
                    <a:gd name="T27" fmla="*/ 364 h 752"/>
                    <a:gd name="T28" fmla="*/ 378 w 754"/>
                    <a:gd name="T29" fmla="*/ 711 h 752"/>
                    <a:gd name="T30" fmla="*/ 269 w 754"/>
                    <a:gd name="T31" fmla="*/ 712 h 752"/>
                    <a:gd name="T32" fmla="*/ 35 w 754"/>
                    <a:gd name="T33" fmla="*/ 479 h 752"/>
                    <a:gd name="T34" fmla="*/ 35 w 754"/>
                    <a:gd name="T35" fmla="*/ 377 h 752"/>
                    <a:gd name="T36" fmla="*/ 390 w 754"/>
                    <a:gd name="T37" fmla="*/ 22 h 752"/>
                    <a:gd name="T38" fmla="*/ 439 w 754"/>
                    <a:gd name="T39" fmla="*/ 2 h 752"/>
                    <a:gd name="T40" fmla="*/ 481 w 754"/>
                    <a:gd name="T41" fmla="*/ 2 h 752"/>
                    <a:gd name="T42" fmla="*/ 481 w 754"/>
                    <a:gd name="T43" fmla="*/ 3 h 752"/>
                    <a:gd name="T44" fmla="*/ 264 w 754"/>
                    <a:gd name="T45" fmla="*/ 372 h 752"/>
                    <a:gd name="T46" fmla="*/ 243 w 754"/>
                    <a:gd name="T47" fmla="*/ 454 h 752"/>
                    <a:gd name="T48" fmla="*/ 246 w 754"/>
                    <a:gd name="T49" fmla="*/ 457 h 752"/>
                    <a:gd name="T50" fmla="*/ 244 w 754"/>
                    <a:gd name="T51" fmla="*/ 482 h 752"/>
                    <a:gd name="T52" fmla="*/ 243 w 754"/>
                    <a:gd name="T53" fmla="*/ 520 h 752"/>
                    <a:gd name="T54" fmla="*/ 271 w 754"/>
                    <a:gd name="T55" fmla="*/ 520 h 752"/>
                    <a:gd name="T56" fmla="*/ 314 w 754"/>
                    <a:gd name="T57" fmla="*/ 512 h 752"/>
                    <a:gd name="T58" fmla="*/ 401 w 754"/>
                    <a:gd name="T59" fmla="*/ 505 h 752"/>
                    <a:gd name="T60" fmla="*/ 433 w 754"/>
                    <a:gd name="T61" fmla="*/ 427 h 752"/>
                    <a:gd name="T62" fmla="*/ 416 w 754"/>
                    <a:gd name="T63" fmla="*/ 378 h 752"/>
                    <a:gd name="T64" fmla="*/ 402 w 754"/>
                    <a:gd name="T65" fmla="*/ 341 h 752"/>
                    <a:gd name="T66" fmla="*/ 410 w 754"/>
                    <a:gd name="T67" fmla="*/ 310 h 752"/>
                    <a:gd name="T68" fmla="*/ 441 w 754"/>
                    <a:gd name="T69" fmla="*/ 315 h 752"/>
                    <a:gd name="T70" fmla="*/ 483 w 754"/>
                    <a:gd name="T71" fmla="*/ 370 h 752"/>
                    <a:gd name="T72" fmla="*/ 495 w 754"/>
                    <a:gd name="T73" fmla="*/ 379 h 752"/>
                    <a:gd name="T74" fmla="*/ 517 w 754"/>
                    <a:gd name="T75" fmla="*/ 319 h 752"/>
                    <a:gd name="T76" fmla="*/ 513 w 754"/>
                    <a:gd name="T77" fmla="*/ 314 h 752"/>
                    <a:gd name="T78" fmla="*/ 516 w 754"/>
                    <a:gd name="T79" fmla="*/ 278 h 752"/>
                    <a:gd name="T80" fmla="*/ 516 w 754"/>
                    <a:gd name="T81" fmla="*/ 255 h 752"/>
                    <a:gd name="T82" fmla="*/ 507 w 754"/>
                    <a:gd name="T83" fmla="*/ 247 h 752"/>
                    <a:gd name="T84" fmla="*/ 482 w 754"/>
                    <a:gd name="T85" fmla="*/ 247 h 752"/>
                    <a:gd name="T86" fmla="*/ 444 w 754"/>
                    <a:gd name="T87" fmla="*/ 255 h 752"/>
                    <a:gd name="T88" fmla="*/ 354 w 754"/>
                    <a:gd name="T89" fmla="*/ 264 h 752"/>
                    <a:gd name="T90" fmla="*/ 334 w 754"/>
                    <a:gd name="T91" fmla="*/ 351 h 752"/>
                    <a:gd name="T92" fmla="*/ 358 w 754"/>
                    <a:gd name="T93" fmla="*/ 412 h 752"/>
                    <a:gd name="T94" fmla="*/ 351 w 754"/>
                    <a:gd name="T95" fmla="*/ 454 h 752"/>
                    <a:gd name="T96" fmla="*/ 310 w 754"/>
                    <a:gd name="T97" fmla="*/ 446 h 752"/>
                    <a:gd name="T98" fmla="*/ 264 w 754"/>
                    <a:gd name="T99" fmla="*/ 372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54" h="752">
                      <a:moveTo>
                        <a:pt x="481" y="3"/>
                      </a:moveTo>
                      <a:cubicBezTo>
                        <a:pt x="500" y="3"/>
                        <a:pt x="519" y="3"/>
                        <a:pt x="539" y="2"/>
                      </a:cubicBezTo>
                      <a:cubicBezTo>
                        <a:pt x="547" y="2"/>
                        <a:pt x="551" y="4"/>
                        <a:pt x="550" y="14"/>
                      </a:cubicBezTo>
                      <a:cubicBezTo>
                        <a:pt x="550" y="34"/>
                        <a:pt x="553" y="55"/>
                        <a:pt x="557" y="75"/>
                      </a:cubicBezTo>
                      <a:cubicBezTo>
                        <a:pt x="559" y="84"/>
                        <a:pt x="557" y="93"/>
                        <a:pt x="554" y="102"/>
                      </a:cubicBezTo>
                      <a:cubicBezTo>
                        <a:pt x="539" y="138"/>
                        <a:pt x="552" y="176"/>
                        <a:pt x="584" y="194"/>
                      </a:cubicBezTo>
                      <a:cubicBezTo>
                        <a:pt x="615" y="211"/>
                        <a:pt x="653" y="204"/>
                        <a:pt x="675" y="176"/>
                      </a:cubicBezTo>
                      <a:cubicBezTo>
                        <a:pt x="698" y="147"/>
                        <a:pt x="695" y="108"/>
                        <a:pt x="669" y="80"/>
                      </a:cubicBezTo>
                      <a:cubicBezTo>
                        <a:pt x="651" y="62"/>
                        <a:pt x="656" y="38"/>
                        <a:pt x="654" y="16"/>
                      </a:cubicBezTo>
                      <a:cubicBezTo>
                        <a:pt x="654" y="10"/>
                        <a:pt x="659" y="11"/>
                        <a:pt x="663" y="11"/>
                      </a:cubicBezTo>
                      <a:cubicBezTo>
                        <a:pt x="670" y="12"/>
                        <a:pt x="676" y="13"/>
                        <a:pt x="683" y="14"/>
                      </a:cubicBezTo>
                      <a:cubicBezTo>
                        <a:pt x="729" y="20"/>
                        <a:pt x="732" y="21"/>
                        <a:pt x="737" y="66"/>
                      </a:cubicBezTo>
                      <a:cubicBezTo>
                        <a:pt x="745" y="143"/>
                        <a:pt x="754" y="220"/>
                        <a:pt x="754" y="297"/>
                      </a:cubicBezTo>
                      <a:cubicBezTo>
                        <a:pt x="754" y="324"/>
                        <a:pt x="746" y="344"/>
                        <a:pt x="726" y="364"/>
                      </a:cubicBezTo>
                      <a:cubicBezTo>
                        <a:pt x="609" y="479"/>
                        <a:pt x="494" y="596"/>
                        <a:pt x="378" y="711"/>
                      </a:cubicBezTo>
                      <a:cubicBezTo>
                        <a:pt x="338" y="751"/>
                        <a:pt x="308" y="752"/>
                        <a:pt x="269" y="712"/>
                      </a:cubicBezTo>
                      <a:cubicBezTo>
                        <a:pt x="191" y="634"/>
                        <a:pt x="113" y="557"/>
                        <a:pt x="35" y="479"/>
                      </a:cubicBezTo>
                      <a:cubicBezTo>
                        <a:pt x="0" y="444"/>
                        <a:pt x="0" y="412"/>
                        <a:pt x="35" y="377"/>
                      </a:cubicBezTo>
                      <a:cubicBezTo>
                        <a:pt x="154" y="259"/>
                        <a:pt x="272" y="141"/>
                        <a:pt x="390" y="22"/>
                      </a:cubicBezTo>
                      <a:cubicBezTo>
                        <a:pt x="404" y="8"/>
                        <a:pt x="419" y="0"/>
                        <a:pt x="439" y="2"/>
                      </a:cubicBezTo>
                      <a:cubicBezTo>
                        <a:pt x="453" y="3"/>
                        <a:pt x="467" y="2"/>
                        <a:pt x="481" y="2"/>
                      </a:cubicBezTo>
                      <a:cubicBezTo>
                        <a:pt x="481" y="2"/>
                        <a:pt x="481" y="2"/>
                        <a:pt x="481" y="3"/>
                      </a:cubicBezTo>
                      <a:close/>
                      <a:moveTo>
                        <a:pt x="264" y="372"/>
                      </a:moveTo>
                      <a:cubicBezTo>
                        <a:pt x="208" y="400"/>
                        <a:pt x="206" y="407"/>
                        <a:pt x="243" y="454"/>
                      </a:cubicBezTo>
                      <a:cubicBezTo>
                        <a:pt x="244" y="455"/>
                        <a:pt x="245" y="456"/>
                        <a:pt x="246" y="457"/>
                      </a:cubicBezTo>
                      <a:cubicBezTo>
                        <a:pt x="258" y="466"/>
                        <a:pt x="253" y="473"/>
                        <a:pt x="244" y="482"/>
                      </a:cubicBezTo>
                      <a:cubicBezTo>
                        <a:pt x="225" y="501"/>
                        <a:pt x="226" y="501"/>
                        <a:pt x="243" y="520"/>
                      </a:cubicBezTo>
                      <a:cubicBezTo>
                        <a:pt x="254" y="532"/>
                        <a:pt x="262" y="532"/>
                        <a:pt x="271" y="520"/>
                      </a:cubicBezTo>
                      <a:cubicBezTo>
                        <a:pt x="283" y="501"/>
                        <a:pt x="296" y="502"/>
                        <a:pt x="314" y="512"/>
                      </a:cubicBezTo>
                      <a:cubicBezTo>
                        <a:pt x="343" y="527"/>
                        <a:pt x="374" y="525"/>
                        <a:pt x="401" y="505"/>
                      </a:cubicBezTo>
                      <a:cubicBezTo>
                        <a:pt x="427" y="486"/>
                        <a:pt x="439" y="459"/>
                        <a:pt x="433" y="427"/>
                      </a:cubicBezTo>
                      <a:cubicBezTo>
                        <a:pt x="430" y="409"/>
                        <a:pt x="423" y="394"/>
                        <a:pt x="416" y="378"/>
                      </a:cubicBezTo>
                      <a:cubicBezTo>
                        <a:pt x="411" y="366"/>
                        <a:pt x="405" y="354"/>
                        <a:pt x="402" y="341"/>
                      </a:cubicBezTo>
                      <a:cubicBezTo>
                        <a:pt x="399" y="330"/>
                        <a:pt x="397" y="318"/>
                        <a:pt x="410" y="310"/>
                      </a:cubicBezTo>
                      <a:cubicBezTo>
                        <a:pt x="422" y="303"/>
                        <a:pt x="432" y="308"/>
                        <a:pt x="441" y="315"/>
                      </a:cubicBezTo>
                      <a:cubicBezTo>
                        <a:pt x="461" y="329"/>
                        <a:pt x="473" y="348"/>
                        <a:pt x="483" y="370"/>
                      </a:cubicBezTo>
                      <a:cubicBezTo>
                        <a:pt x="485" y="375"/>
                        <a:pt x="485" y="382"/>
                        <a:pt x="495" y="379"/>
                      </a:cubicBezTo>
                      <a:cubicBezTo>
                        <a:pt x="536" y="366"/>
                        <a:pt x="540" y="354"/>
                        <a:pt x="517" y="319"/>
                      </a:cubicBezTo>
                      <a:cubicBezTo>
                        <a:pt x="515" y="317"/>
                        <a:pt x="515" y="315"/>
                        <a:pt x="513" y="314"/>
                      </a:cubicBezTo>
                      <a:cubicBezTo>
                        <a:pt x="495" y="300"/>
                        <a:pt x="501" y="289"/>
                        <a:pt x="516" y="278"/>
                      </a:cubicBezTo>
                      <a:cubicBezTo>
                        <a:pt x="527" y="270"/>
                        <a:pt x="526" y="263"/>
                        <a:pt x="516" y="255"/>
                      </a:cubicBezTo>
                      <a:cubicBezTo>
                        <a:pt x="512" y="253"/>
                        <a:pt x="510" y="250"/>
                        <a:pt x="507" y="247"/>
                      </a:cubicBezTo>
                      <a:cubicBezTo>
                        <a:pt x="498" y="234"/>
                        <a:pt x="490" y="235"/>
                        <a:pt x="482" y="247"/>
                      </a:cubicBezTo>
                      <a:cubicBezTo>
                        <a:pt x="472" y="261"/>
                        <a:pt x="461" y="265"/>
                        <a:pt x="444" y="255"/>
                      </a:cubicBezTo>
                      <a:cubicBezTo>
                        <a:pt x="413" y="239"/>
                        <a:pt x="382" y="241"/>
                        <a:pt x="354" y="264"/>
                      </a:cubicBezTo>
                      <a:cubicBezTo>
                        <a:pt x="326" y="288"/>
                        <a:pt x="323" y="319"/>
                        <a:pt x="334" y="351"/>
                      </a:cubicBezTo>
                      <a:cubicBezTo>
                        <a:pt x="340" y="372"/>
                        <a:pt x="350" y="392"/>
                        <a:pt x="358" y="412"/>
                      </a:cubicBezTo>
                      <a:cubicBezTo>
                        <a:pt x="364" y="427"/>
                        <a:pt x="367" y="443"/>
                        <a:pt x="351" y="454"/>
                      </a:cubicBezTo>
                      <a:cubicBezTo>
                        <a:pt x="336" y="465"/>
                        <a:pt x="322" y="456"/>
                        <a:pt x="310" y="446"/>
                      </a:cubicBezTo>
                      <a:cubicBezTo>
                        <a:pt x="286" y="427"/>
                        <a:pt x="274" y="401"/>
                        <a:pt x="264" y="37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grpSp>
          <p:sp>
            <p:nvSpPr>
              <p:cNvPr id="35" name="Text Placeholder 4">
                <a:extLst>
                  <a:ext uri="{FF2B5EF4-FFF2-40B4-BE49-F238E27FC236}">
                    <a16:creationId xmlns:a16="http://schemas.microsoft.com/office/drawing/2014/main" id="{599B7C96-FAFC-7954-7BAC-716B97BC3197}"/>
                  </a:ext>
                </a:extLst>
              </p:cNvPr>
              <p:cNvSpPr txBox="1">
                <a:spLocks/>
              </p:cNvSpPr>
              <p:nvPr/>
            </p:nvSpPr>
            <p:spPr bwMode="gray">
              <a:xfrm>
                <a:off x="11866814" y="4132154"/>
                <a:ext cx="877736" cy="369332"/>
              </a:xfrm>
              <a:prstGeom prst="rect">
                <a:avLst/>
              </a:prstGeom>
              <a:noFill/>
              <a:ln w="28575" cap="flat" cmpd="sng" algn="ctr">
                <a:noFill/>
                <a:prstDash val="solid"/>
                <a:miter lim="800000"/>
                <a:headEnd type="none" w="med" len="med"/>
                <a:tailEnd type="none" w="med" len="med"/>
              </a:ln>
              <a:effectLst/>
            </p:spPr>
            <p:txBody>
              <a:bodyPr vert="horz" wrap="none" lIns="0" tIns="0" rIns="0" bIns="0" numCol="1" rtlCol="0" anchor="t" anchorCtr="0" compatLnSpc="1">
                <a:prstTxWarp prst="textNoShape">
                  <a:avLst/>
                </a:prstTxWarp>
                <a:sp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defTabSz="685800">
                  <a:lnSpc>
                    <a:spcPct val="100000"/>
                  </a:lnSpc>
                  <a:spcBef>
                    <a:spcPts val="0"/>
                  </a:spcBef>
                  <a:buClr>
                    <a:srgbClr val="F69322"/>
                  </a:buClr>
                  <a:defRPr/>
                </a:pPr>
                <a:r>
                  <a:rPr lang="en-US" sz="1800" dirty="0">
                    <a:solidFill>
                      <a:schemeClr val="tx1"/>
                    </a:solidFill>
                    <a:latin typeface="Calibri"/>
                    <a:cs typeface="Arial" panose="020B0604020202020204" pitchFamily="34" charset="0"/>
                  </a:rPr>
                  <a:t>Pricing</a:t>
                </a:r>
              </a:p>
            </p:txBody>
          </p:sp>
        </p:grpSp>
      </p:grpSp>
      <p:sp>
        <p:nvSpPr>
          <p:cNvPr id="73" name="Freeform 14">
            <a:extLst>
              <a:ext uri="{FF2B5EF4-FFF2-40B4-BE49-F238E27FC236}">
                <a16:creationId xmlns:a16="http://schemas.microsoft.com/office/drawing/2014/main" id="{E8710406-85EE-FF6E-D98B-CF19E81FFDA0}"/>
              </a:ext>
            </a:extLst>
          </p:cNvPr>
          <p:cNvSpPr>
            <a:spLocks/>
          </p:cNvSpPr>
          <p:nvPr/>
        </p:nvSpPr>
        <p:spPr bwMode="auto">
          <a:xfrm flipH="1">
            <a:off x="1345626" y="1516718"/>
            <a:ext cx="197438" cy="198557"/>
          </a:xfrm>
          <a:custGeom>
            <a:avLst/>
            <a:gdLst>
              <a:gd name="T0" fmla="*/ 0 w 797"/>
              <a:gd name="T1" fmla="*/ 500 h 800"/>
              <a:gd name="T2" fmla="*/ 0 w 797"/>
              <a:gd name="T3" fmla="*/ 300 h 800"/>
              <a:gd name="T4" fmla="*/ 417 w 797"/>
              <a:gd name="T5" fmla="*/ 300 h 800"/>
              <a:gd name="T6" fmla="*/ 270 w 797"/>
              <a:gd name="T7" fmla="*/ 153 h 800"/>
              <a:gd name="T8" fmla="*/ 270 w 797"/>
              <a:gd name="T9" fmla="*/ 130 h 800"/>
              <a:gd name="T10" fmla="*/ 400 w 797"/>
              <a:gd name="T11" fmla="*/ 0 h 800"/>
              <a:gd name="T12" fmla="*/ 404 w 797"/>
              <a:gd name="T13" fmla="*/ 0 h 800"/>
              <a:gd name="T14" fmla="*/ 417 w 797"/>
              <a:gd name="T15" fmla="*/ 16 h 800"/>
              <a:gd name="T16" fmla="*/ 785 w 797"/>
              <a:gd name="T17" fmla="*/ 385 h 800"/>
              <a:gd name="T18" fmla="*/ 785 w 797"/>
              <a:gd name="T19" fmla="*/ 415 h 800"/>
              <a:gd name="T20" fmla="*/ 417 w 797"/>
              <a:gd name="T21" fmla="*/ 783 h 800"/>
              <a:gd name="T22" fmla="*/ 404 w 797"/>
              <a:gd name="T23" fmla="*/ 800 h 800"/>
              <a:gd name="T24" fmla="*/ 400 w 797"/>
              <a:gd name="T25" fmla="*/ 800 h 800"/>
              <a:gd name="T26" fmla="*/ 270 w 797"/>
              <a:gd name="T27" fmla="*/ 670 h 800"/>
              <a:gd name="T28" fmla="*/ 269 w 797"/>
              <a:gd name="T29" fmla="*/ 646 h 800"/>
              <a:gd name="T30" fmla="*/ 401 w 797"/>
              <a:gd name="T31" fmla="*/ 515 h 800"/>
              <a:gd name="T32" fmla="*/ 411 w 797"/>
              <a:gd name="T33" fmla="*/ 500 h 800"/>
              <a:gd name="T34" fmla="*/ 0 w 797"/>
              <a:gd name="T35" fmla="*/ 5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7" h="800">
                <a:moveTo>
                  <a:pt x="0" y="500"/>
                </a:moveTo>
                <a:cubicBezTo>
                  <a:pt x="0" y="433"/>
                  <a:pt x="0" y="366"/>
                  <a:pt x="0" y="300"/>
                </a:cubicBezTo>
                <a:cubicBezTo>
                  <a:pt x="137" y="300"/>
                  <a:pt x="274" y="300"/>
                  <a:pt x="417" y="300"/>
                </a:cubicBezTo>
                <a:cubicBezTo>
                  <a:pt x="365" y="248"/>
                  <a:pt x="318" y="200"/>
                  <a:pt x="270" y="153"/>
                </a:cubicBezTo>
                <a:cubicBezTo>
                  <a:pt x="260" y="144"/>
                  <a:pt x="260" y="139"/>
                  <a:pt x="270" y="130"/>
                </a:cubicBezTo>
                <a:cubicBezTo>
                  <a:pt x="313" y="87"/>
                  <a:pt x="356" y="43"/>
                  <a:pt x="400" y="0"/>
                </a:cubicBezTo>
                <a:cubicBezTo>
                  <a:pt x="401" y="0"/>
                  <a:pt x="402" y="0"/>
                  <a:pt x="404" y="0"/>
                </a:cubicBezTo>
                <a:cubicBezTo>
                  <a:pt x="405" y="8"/>
                  <a:pt x="412" y="11"/>
                  <a:pt x="417" y="16"/>
                </a:cubicBezTo>
                <a:cubicBezTo>
                  <a:pt x="539" y="139"/>
                  <a:pt x="662" y="263"/>
                  <a:pt x="785" y="385"/>
                </a:cubicBezTo>
                <a:cubicBezTo>
                  <a:pt x="797" y="397"/>
                  <a:pt x="797" y="403"/>
                  <a:pt x="785" y="415"/>
                </a:cubicBezTo>
                <a:cubicBezTo>
                  <a:pt x="662" y="537"/>
                  <a:pt x="539" y="660"/>
                  <a:pt x="417" y="783"/>
                </a:cubicBezTo>
                <a:cubicBezTo>
                  <a:pt x="412" y="788"/>
                  <a:pt x="405" y="792"/>
                  <a:pt x="404" y="800"/>
                </a:cubicBezTo>
                <a:cubicBezTo>
                  <a:pt x="402" y="800"/>
                  <a:pt x="401" y="800"/>
                  <a:pt x="400" y="800"/>
                </a:cubicBezTo>
                <a:cubicBezTo>
                  <a:pt x="356" y="756"/>
                  <a:pt x="313" y="713"/>
                  <a:pt x="270" y="670"/>
                </a:cubicBezTo>
                <a:cubicBezTo>
                  <a:pt x="260" y="661"/>
                  <a:pt x="260" y="656"/>
                  <a:pt x="269" y="646"/>
                </a:cubicBezTo>
                <a:cubicBezTo>
                  <a:pt x="314" y="603"/>
                  <a:pt x="357" y="559"/>
                  <a:pt x="401" y="515"/>
                </a:cubicBezTo>
                <a:cubicBezTo>
                  <a:pt x="405" y="511"/>
                  <a:pt x="411" y="508"/>
                  <a:pt x="411" y="500"/>
                </a:cubicBezTo>
                <a:cubicBezTo>
                  <a:pt x="274" y="500"/>
                  <a:pt x="137" y="500"/>
                  <a:pt x="0" y="500"/>
                </a:cubicBezTo>
                <a:close/>
              </a:path>
            </a:pathLst>
          </a:custGeom>
          <a:solidFill>
            <a:srgbClr val="FFC000"/>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76" name="Freeform 14">
            <a:extLst>
              <a:ext uri="{FF2B5EF4-FFF2-40B4-BE49-F238E27FC236}">
                <a16:creationId xmlns:a16="http://schemas.microsoft.com/office/drawing/2014/main" id="{51583CD3-3B9A-97D0-CDAC-55092FF72F48}"/>
              </a:ext>
            </a:extLst>
          </p:cNvPr>
          <p:cNvSpPr>
            <a:spLocks/>
          </p:cNvSpPr>
          <p:nvPr/>
        </p:nvSpPr>
        <p:spPr bwMode="auto">
          <a:xfrm>
            <a:off x="1543063" y="1516718"/>
            <a:ext cx="197438" cy="198557"/>
          </a:xfrm>
          <a:custGeom>
            <a:avLst/>
            <a:gdLst>
              <a:gd name="T0" fmla="*/ 0 w 797"/>
              <a:gd name="T1" fmla="*/ 500 h 800"/>
              <a:gd name="T2" fmla="*/ 0 w 797"/>
              <a:gd name="T3" fmla="*/ 300 h 800"/>
              <a:gd name="T4" fmla="*/ 417 w 797"/>
              <a:gd name="T5" fmla="*/ 300 h 800"/>
              <a:gd name="T6" fmla="*/ 270 w 797"/>
              <a:gd name="T7" fmla="*/ 153 h 800"/>
              <a:gd name="T8" fmla="*/ 270 w 797"/>
              <a:gd name="T9" fmla="*/ 130 h 800"/>
              <a:gd name="T10" fmla="*/ 400 w 797"/>
              <a:gd name="T11" fmla="*/ 0 h 800"/>
              <a:gd name="T12" fmla="*/ 404 w 797"/>
              <a:gd name="T13" fmla="*/ 0 h 800"/>
              <a:gd name="T14" fmla="*/ 417 w 797"/>
              <a:gd name="T15" fmla="*/ 16 h 800"/>
              <a:gd name="T16" fmla="*/ 785 w 797"/>
              <a:gd name="T17" fmla="*/ 385 h 800"/>
              <a:gd name="T18" fmla="*/ 785 w 797"/>
              <a:gd name="T19" fmla="*/ 415 h 800"/>
              <a:gd name="T20" fmla="*/ 417 w 797"/>
              <a:gd name="T21" fmla="*/ 783 h 800"/>
              <a:gd name="T22" fmla="*/ 404 w 797"/>
              <a:gd name="T23" fmla="*/ 800 h 800"/>
              <a:gd name="T24" fmla="*/ 400 w 797"/>
              <a:gd name="T25" fmla="*/ 800 h 800"/>
              <a:gd name="T26" fmla="*/ 270 w 797"/>
              <a:gd name="T27" fmla="*/ 670 h 800"/>
              <a:gd name="T28" fmla="*/ 269 w 797"/>
              <a:gd name="T29" fmla="*/ 646 h 800"/>
              <a:gd name="T30" fmla="*/ 401 w 797"/>
              <a:gd name="T31" fmla="*/ 515 h 800"/>
              <a:gd name="T32" fmla="*/ 411 w 797"/>
              <a:gd name="T33" fmla="*/ 500 h 800"/>
              <a:gd name="T34" fmla="*/ 0 w 797"/>
              <a:gd name="T35" fmla="*/ 5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7" h="800">
                <a:moveTo>
                  <a:pt x="0" y="500"/>
                </a:moveTo>
                <a:cubicBezTo>
                  <a:pt x="0" y="433"/>
                  <a:pt x="0" y="366"/>
                  <a:pt x="0" y="300"/>
                </a:cubicBezTo>
                <a:cubicBezTo>
                  <a:pt x="137" y="300"/>
                  <a:pt x="274" y="300"/>
                  <a:pt x="417" y="300"/>
                </a:cubicBezTo>
                <a:cubicBezTo>
                  <a:pt x="365" y="248"/>
                  <a:pt x="318" y="200"/>
                  <a:pt x="270" y="153"/>
                </a:cubicBezTo>
                <a:cubicBezTo>
                  <a:pt x="260" y="144"/>
                  <a:pt x="260" y="139"/>
                  <a:pt x="270" y="130"/>
                </a:cubicBezTo>
                <a:cubicBezTo>
                  <a:pt x="313" y="87"/>
                  <a:pt x="356" y="43"/>
                  <a:pt x="400" y="0"/>
                </a:cubicBezTo>
                <a:cubicBezTo>
                  <a:pt x="401" y="0"/>
                  <a:pt x="402" y="0"/>
                  <a:pt x="404" y="0"/>
                </a:cubicBezTo>
                <a:cubicBezTo>
                  <a:pt x="405" y="8"/>
                  <a:pt x="412" y="11"/>
                  <a:pt x="417" y="16"/>
                </a:cubicBezTo>
                <a:cubicBezTo>
                  <a:pt x="539" y="139"/>
                  <a:pt x="662" y="263"/>
                  <a:pt x="785" y="385"/>
                </a:cubicBezTo>
                <a:cubicBezTo>
                  <a:pt x="797" y="397"/>
                  <a:pt x="797" y="403"/>
                  <a:pt x="785" y="415"/>
                </a:cubicBezTo>
                <a:cubicBezTo>
                  <a:pt x="662" y="537"/>
                  <a:pt x="539" y="660"/>
                  <a:pt x="417" y="783"/>
                </a:cubicBezTo>
                <a:cubicBezTo>
                  <a:pt x="412" y="788"/>
                  <a:pt x="405" y="792"/>
                  <a:pt x="404" y="800"/>
                </a:cubicBezTo>
                <a:cubicBezTo>
                  <a:pt x="402" y="800"/>
                  <a:pt x="401" y="800"/>
                  <a:pt x="400" y="800"/>
                </a:cubicBezTo>
                <a:cubicBezTo>
                  <a:pt x="356" y="756"/>
                  <a:pt x="313" y="713"/>
                  <a:pt x="270" y="670"/>
                </a:cubicBezTo>
                <a:cubicBezTo>
                  <a:pt x="260" y="661"/>
                  <a:pt x="260" y="656"/>
                  <a:pt x="269" y="646"/>
                </a:cubicBezTo>
                <a:cubicBezTo>
                  <a:pt x="314" y="603"/>
                  <a:pt x="357" y="559"/>
                  <a:pt x="401" y="515"/>
                </a:cubicBezTo>
                <a:cubicBezTo>
                  <a:pt x="405" y="511"/>
                  <a:pt x="411" y="508"/>
                  <a:pt x="411" y="500"/>
                </a:cubicBezTo>
                <a:cubicBezTo>
                  <a:pt x="274" y="500"/>
                  <a:pt x="137" y="500"/>
                  <a:pt x="0" y="500"/>
                </a:cubicBezTo>
                <a:close/>
              </a:path>
            </a:pathLst>
          </a:custGeom>
          <a:solidFill>
            <a:srgbClr val="FFC000"/>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77" name="Freeform 14">
            <a:extLst>
              <a:ext uri="{FF2B5EF4-FFF2-40B4-BE49-F238E27FC236}">
                <a16:creationId xmlns:a16="http://schemas.microsoft.com/office/drawing/2014/main" id="{AEFF84E9-2DF6-6DDB-52C1-1EC34019C5E1}"/>
              </a:ext>
            </a:extLst>
          </p:cNvPr>
          <p:cNvSpPr>
            <a:spLocks/>
          </p:cNvSpPr>
          <p:nvPr/>
        </p:nvSpPr>
        <p:spPr bwMode="auto">
          <a:xfrm rot="16200000" flipV="1">
            <a:off x="6949852" y="1499248"/>
            <a:ext cx="197931" cy="198168"/>
          </a:xfrm>
          <a:custGeom>
            <a:avLst/>
            <a:gdLst>
              <a:gd name="T0" fmla="*/ 0 w 797"/>
              <a:gd name="T1" fmla="*/ 500 h 800"/>
              <a:gd name="T2" fmla="*/ 0 w 797"/>
              <a:gd name="T3" fmla="*/ 300 h 800"/>
              <a:gd name="T4" fmla="*/ 417 w 797"/>
              <a:gd name="T5" fmla="*/ 300 h 800"/>
              <a:gd name="T6" fmla="*/ 270 w 797"/>
              <a:gd name="T7" fmla="*/ 153 h 800"/>
              <a:gd name="T8" fmla="*/ 270 w 797"/>
              <a:gd name="T9" fmla="*/ 130 h 800"/>
              <a:gd name="T10" fmla="*/ 400 w 797"/>
              <a:gd name="T11" fmla="*/ 0 h 800"/>
              <a:gd name="T12" fmla="*/ 404 w 797"/>
              <a:gd name="T13" fmla="*/ 0 h 800"/>
              <a:gd name="T14" fmla="*/ 417 w 797"/>
              <a:gd name="T15" fmla="*/ 16 h 800"/>
              <a:gd name="T16" fmla="*/ 785 w 797"/>
              <a:gd name="T17" fmla="*/ 385 h 800"/>
              <a:gd name="T18" fmla="*/ 785 w 797"/>
              <a:gd name="T19" fmla="*/ 415 h 800"/>
              <a:gd name="T20" fmla="*/ 417 w 797"/>
              <a:gd name="T21" fmla="*/ 783 h 800"/>
              <a:gd name="T22" fmla="*/ 404 w 797"/>
              <a:gd name="T23" fmla="*/ 800 h 800"/>
              <a:gd name="T24" fmla="*/ 400 w 797"/>
              <a:gd name="T25" fmla="*/ 800 h 800"/>
              <a:gd name="T26" fmla="*/ 270 w 797"/>
              <a:gd name="T27" fmla="*/ 670 h 800"/>
              <a:gd name="T28" fmla="*/ 269 w 797"/>
              <a:gd name="T29" fmla="*/ 646 h 800"/>
              <a:gd name="T30" fmla="*/ 401 w 797"/>
              <a:gd name="T31" fmla="*/ 515 h 800"/>
              <a:gd name="T32" fmla="*/ 411 w 797"/>
              <a:gd name="T33" fmla="*/ 500 h 800"/>
              <a:gd name="T34" fmla="*/ 0 w 797"/>
              <a:gd name="T35" fmla="*/ 5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7" h="800">
                <a:moveTo>
                  <a:pt x="0" y="500"/>
                </a:moveTo>
                <a:cubicBezTo>
                  <a:pt x="0" y="433"/>
                  <a:pt x="0" y="366"/>
                  <a:pt x="0" y="300"/>
                </a:cubicBezTo>
                <a:cubicBezTo>
                  <a:pt x="137" y="300"/>
                  <a:pt x="274" y="300"/>
                  <a:pt x="417" y="300"/>
                </a:cubicBezTo>
                <a:cubicBezTo>
                  <a:pt x="365" y="248"/>
                  <a:pt x="318" y="200"/>
                  <a:pt x="270" y="153"/>
                </a:cubicBezTo>
                <a:cubicBezTo>
                  <a:pt x="260" y="144"/>
                  <a:pt x="260" y="139"/>
                  <a:pt x="270" y="130"/>
                </a:cubicBezTo>
                <a:cubicBezTo>
                  <a:pt x="313" y="87"/>
                  <a:pt x="356" y="43"/>
                  <a:pt x="400" y="0"/>
                </a:cubicBezTo>
                <a:cubicBezTo>
                  <a:pt x="401" y="0"/>
                  <a:pt x="402" y="0"/>
                  <a:pt x="404" y="0"/>
                </a:cubicBezTo>
                <a:cubicBezTo>
                  <a:pt x="405" y="8"/>
                  <a:pt x="412" y="11"/>
                  <a:pt x="417" y="16"/>
                </a:cubicBezTo>
                <a:cubicBezTo>
                  <a:pt x="539" y="139"/>
                  <a:pt x="662" y="263"/>
                  <a:pt x="785" y="385"/>
                </a:cubicBezTo>
                <a:cubicBezTo>
                  <a:pt x="797" y="397"/>
                  <a:pt x="797" y="403"/>
                  <a:pt x="785" y="415"/>
                </a:cubicBezTo>
                <a:cubicBezTo>
                  <a:pt x="662" y="537"/>
                  <a:pt x="539" y="660"/>
                  <a:pt x="417" y="783"/>
                </a:cubicBezTo>
                <a:cubicBezTo>
                  <a:pt x="412" y="788"/>
                  <a:pt x="405" y="792"/>
                  <a:pt x="404" y="800"/>
                </a:cubicBezTo>
                <a:cubicBezTo>
                  <a:pt x="402" y="800"/>
                  <a:pt x="401" y="800"/>
                  <a:pt x="400" y="800"/>
                </a:cubicBezTo>
                <a:cubicBezTo>
                  <a:pt x="356" y="756"/>
                  <a:pt x="313" y="713"/>
                  <a:pt x="270" y="670"/>
                </a:cubicBezTo>
                <a:cubicBezTo>
                  <a:pt x="260" y="661"/>
                  <a:pt x="260" y="656"/>
                  <a:pt x="269" y="646"/>
                </a:cubicBezTo>
                <a:cubicBezTo>
                  <a:pt x="314" y="603"/>
                  <a:pt x="357" y="559"/>
                  <a:pt x="401" y="515"/>
                </a:cubicBezTo>
                <a:cubicBezTo>
                  <a:pt x="405" y="511"/>
                  <a:pt x="411" y="508"/>
                  <a:pt x="411" y="500"/>
                </a:cubicBezTo>
                <a:cubicBezTo>
                  <a:pt x="274" y="500"/>
                  <a:pt x="137" y="500"/>
                  <a:pt x="0" y="500"/>
                </a:cubicBez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pic>
        <p:nvPicPr>
          <p:cNvPr id="4" name="Picture 3">
            <a:extLst>
              <a:ext uri="{FF2B5EF4-FFF2-40B4-BE49-F238E27FC236}">
                <a16:creationId xmlns:a16="http://schemas.microsoft.com/office/drawing/2014/main" id="{07AA6567-AB93-D9F4-D03C-A6FE7BEBC189}"/>
              </a:ext>
            </a:extLst>
          </p:cNvPr>
          <p:cNvPicPr>
            <a:picLocks noChangeAspect="1"/>
          </p:cNvPicPr>
          <p:nvPr/>
        </p:nvPicPr>
        <p:blipFill>
          <a:blip r:embed="rId6"/>
          <a:stretch>
            <a:fillRect/>
          </a:stretch>
        </p:blipFill>
        <p:spPr>
          <a:xfrm rot="812089">
            <a:off x="10360835" y="294416"/>
            <a:ext cx="1692534" cy="638760"/>
          </a:xfrm>
          <a:prstGeom prst="rect">
            <a:avLst/>
          </a:prstGeom>
        </p:spPr>
      </p:pic>
    </p:spTree>
    <p:extLst>
      <p:ext uri="{BB962C8B-B14F-4D97-AF65-F5344CB8AC3E}">
        <p14:creationId xmlns:p14="http://schemas.microsoft.com/office/powerpoint/2010/main" val="161741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E230C-C113-22FC-9279-7BB5DB6E914C}"/>
            </a:ext>
          </a:extLst>
        </p:cNvPr>
        <p:cNvGrpSpPr/>
        <p:nvPr/>
      </p:nvGrpSpPr>
      <p:grpSpPr>
        <a:xfrm>
          <a:off x="0" y="0"/>
          <a:ext cx="0" cy="0"/>
          <a:chOff x="0" y="0"/>
          <a:chExt cx="0" cy="0"/>
        </a:xfrm>
      </p:grpSpPr>
      <p:sp>
        <p:nvSpPr>
          <p:cNvPr id="219" name="Rectangle 218">
            <a:extLst>
              <a:ext uri="{FF2B5EF4-FFF2-40B4-BE49-F238E27FC236}">
                <a16:creationId xmlns:a16="http://schemas.microsoft.com/office/drawing/2014/main" id="{965D824F-76C3-7561-2B9A-1EA2CC735C85}"/>
              </a:ext>
            </a:extLst>
          </p:cNvPr>
          <p:cNvSpPr/>
          <p:nvPr/>
        </p:nvSpPr>
        <p:spPr>
          <a:xfrm>
            <a:off x="3521767" y="1920479"/>
            <a:ext cx="7146235" cy="18053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latin typeface="Calibri"/>
            </a:endParaRPr>
          </a:p>
        </p:txBody>
      </p:sp>
      <p:sp>
        <p:nvSpPr>
          <p:cNvPr id="3" name="Title 2">
            <a:extLst>
              <a:ext uri="{FF2B5EF4-FFF2-40B4-BE49-F238E27FC236}">
                <a16:creationId xmlns:a16="http://schemas.microsoft.com/office/drawing/2014/main" id="{A8A50390-5459-474C-77C8-0D21928A4556}"/>
              </a:ext>
            </a:extLst>
          </p:cNvPr>
          <p:cNvSpPr>
            <a:spLocks noGrp="1"/>
          </p:cNvSpPr>
          <p:nvPr>
            <p:ph type="title"/>
          </p:nvPr>
        </p:nvSpPr>
        <p:spPr>
          <a:xfrm>
            <a:off x="1725168" y="685567"/>
            <a:ext cx="8458200" cy="625855"/>
          </a:xfrm>
        </p:spPr>
        <p:txBody>
          <a:bodyPr>
            <a:normAutofit/>
          </a:bodyPr>
          <a:lstStyle/>
          <a:p>
            <a:r>
              <a:rPr lang="en-US" sz="4400" dirty="0"/>
              <a:t>Social Inflation: Legal System Abuse</a:t>
            </a:r>
          </a:p>
        </p:txBody>
      </p:sp>
      <p:sp>
        <p:nvSpPr>
          <p:cNvPr id="53" name="Slide Number Placeholder 5">
            <a:extLst>
              <a:ext uri="{FF2B5EF4-FFF2-40B4-BE49-F238E27FC236}">
                <a16:creationId xmlns:a16="http://schemas.microsoft.com/office/drawing/2014/main" id="{93AF408C-7112-A23A-B5F9-5320F470C425}"/>
              </a:ext>
            </a:extLst>
          </p:cNvPr>
          <p:cNvSpPr>
            <a:spLocks noGrp="1"/>
          </p:cNvSpPr>
          <p:nvPr>
            <p:ph type="sldNum" sz="quarter" idx="12"/>
          </p:nvPr>
        </p:nvSpPr>
        <p:spPr>
          <a:xfrm>
            <a:off x="5090502" y="5711786"/>
            <a:ext cx="2057400" cy="140525"/>
          </a:xfrm>
        </p:spPr>
        <p:txBody>
          <a:bodyPr/>
          <a:lstStyle/>
          <a:p>
            <a:fld id="{856525B1-14D3-4043-96C3-3E66F944D188}" type="slidenum">
              <a:rPr lang="en-US" smtClean="0"/>
              <a:pPr/>
              <a:t>8</a:t>
            </a:fld>
            <a:endParaRPr lang="en-US" dirty="0"/>
          </a:p>
        </p:txBody>
      </p:sp>
      <p:sp>
        <p:nvSpPr>
          <p:cNvPr id="46" name="Rectangle 45">
            <a:extLst>
              <a:ext uri="{FF2B5EF4-FFF2-40B4-BE49-F238E27FC236}">
                <a16:creationId xmlns:a16="http://schemas.microsoft.com/office/drawing/2014/main" id="{FC53148B-B813-AE85-F93E-670AD9D5D16F}"/>
              </a:ext>
            </a:extLst>
          </p:cNvPr>
          <p:cNvSpPr/>
          <p:nvPr/>
        </p:nvSpPr>
        <p:spPr>
          <a:xfrm>
            <a:off x="1880616" y="5537910"/>
            <a:ext cx="2534348" cy="92333"/>
          </a:xfrm>
          <a:prstGeom prst="rect">
            <a:avLst/>
          </a:prstGeom>
        </p:spPr>
        <p:txBody>
          <a:bodyPr wrap="none" lIns="0" tIns="0" rIns="0" bIns="0">
            <a:spAutoFit/>
          </a:bodyPr>
          <a:lstStyle/>
          <a:p>
            <a:pPr lvl="0">
              <a:defRPr/>
            </a:pPr>
            <a:r>
              <a:rPr lang="en-US" sz="600" b="1" dirty="0">
                <a:solidFill>
                  <a:srgbClr val="7F7F7F"/>
                </a:solidFill>
                <a:latin typeface="Calibri"/>
              </a:rPr>
              <a:t>Source: </a:t>
            </a:r>
            <a:r>
              <a:rPr lang="en-US" sz="600" dirty="0">
                <a:solidFill>
                  <a:srgbClr val="7F7F7F"/>
                </a:solidFill>
                <a:latin typeface="Calibri"/>
              </a:rPr>
              <a:t>Marathon Strategies: Corporate Verdicts Go Thermonuclear 2025 Edition</a:t>
            </a:r>
          </a:p>
        </p:txBody>
      </p:sp>
      <p:sp>
        <p:nvSpPr>
          <p:cNvPr id="6" name="Rectangle 5">
            <a:extLst>
              <a:ext uri="{FF2B5EF4-FFF2-40B4-BE49-F238E27FC236}">
                <a16:creationId xmlns:a16="http://schemas.microsoft.com/office/drawing/2014/main" id="{1343E444-34D0-AE97-FD0D-3F814D4E7798}"/>
              </a:ext>
            </a:extLst>
          </p:cNvPr>
          <p:cNvSpPr/>
          <p:nvPr/>
        </p:nvSpPr>
        <p:spPr>
          <a:xfrm>
            <a:off x="1540784" y="1909784"/>
            <a:ext cx="1997765" cy="18053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latin typeface="Calibri"/>
            </a:endParaRPr>
          </a:p>
        </p:txBody>
      </p:sp>
      <p:pic>
        <p:nvPicPr>
          <p:cNvPr id="141" name="Picture 140">
            <a:extLst>
              <a:ext uri="{FF2B5EF4-FFF2-40B4-BE49-F238E27FC236}">
                <a16:creationId xmlns:a16="http://schemas.microsoft.com/office/drawing/2014/main" id="{D24D48DC-946E-A9FA-C2A2-2C41FAF00366}"/>
              </a:ext>
            </a:extLst>
          </p:cNvPr>
          <p:cNvPicPr>
            <a:picLocks/>
          </p:cNvPicPr>
          <p:nvPr/>
        </p:nvPicPr>
        <p:blipFill rotWithShape="1">
          <a:blip r:embed="rId2" cstate="print">
            <a:extLst>
              <a:ext uri="{28A0092B-C50C-407E-A947-70E740481C1C}">
                <a14:useLocalDpi xmlns:a14="http://schemas.microsoft.com/office/drawing/2010/main" val="0"/>
              </a:ext>
            </a:extLst>
          </a:blip>
          <a:srcRect t="27575" b="44133"/>
          <a:stretch/>
        </p:blipFill>
        <p:spPr>
          <a:xfrm>
            <a:off x="1524000" y="3715180"/>
            <a:ext cx="9144000" cy="1724223"/>
          </a:xfrm>
          <a:prstGeom prst="rect">
            <a:avLst/>
          </a:prstGeom>
        </p:spPr>
      </p:pic>
      <p:sp>
        <p:nvSpPr>
          <p:cNvPr id="142" name="Rectangle 141">
            <a:extLst>
              <a:ext uri="{FF2B5EF4-FFF2-40B4-BE49-F238E27FC236}">
                <a16:creationId xmlns:a16="http://schemas.microsoft.com/office/drawing/2014/main" id="{5E93B8B5-73F9-C14E-BB83-055F59B6D7D6}"/>
              </a:ext>
            </a:extLst>
          </p:cNvPr>
          <p:cNvSpPr>
            <a:spLocks/>
          </p:cNvSpPr>
          <p:nvPr/>
        </p:nvSpPr>
        <p:spPr>
          <a:xfrm>
            <a:off x="1524000" y="3715180"/>
            <a:ext cx="9144000" cy="1724223"/>
          </a:xfrm>
          <a:prstGeom prst="rect">
            <a:avLst/>
          </a:prstGeom>
          <a:solidFill>
            <a:schemeClr val="tx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grpSp>
        <p:nvGrpSpPr>
          <p:cNvPr id="237" name="Group 236">
            <a:extLst>
              <a:ext uri="{FF2B5EF4-FFF2-40B4-BE49-F238E27FC236}">
                <a16:creationId xmlns:a16="http://schemas.microsoft.com/office/drawing/2014/main" id="{E0FE4BFF-E8BC-C94C-E198-10FC3A017CB4}"/>
              </a:ext>
            </a:extLst>
          </p:cNvPr>
          <p:cNvGrpSpPr/>
          <p:nvPr/>
        </p:nvGrpSpPr>
        <p:grpSpPr>
          <a:xfrm>
            <a:off x="1891568" y="3969504"/>
            <a:ext cx="8521452" cy="1215575"/>
            <a:chOff x="490090" y="4149671"/>
            <a:chExt cx="11361936" cy="1620766"/>
          </a:xfrm>
        </p:grpSpPr>
        <p:sp>
          <p:nvSpPr>
            <p:cNvPr id="143" name="Text Placeholder 4">
              <a:extLst>
                <a:ext uri="{FF2B5EF4-FFF2-40B4-BE49-F238E27FC236}">
                  <a16:creationId xmlns:a16="http://schemas.microsoft.com/office/drawing/2014/main" id="{990878D5-6D6E-2405-DF27-5326EA7A998E}"/>
                </a:ext>
              </a:extLst>
            </p:cNvPr>
            <p:cNvSpPr txBox="1">
              <a:spLocks/>
            </p:cNvSpPr>
            <p:nvPr/>
          </p:nvSpPr>
          <p:spPr bwMode="gray">
            <a:xfrm>
              <a:off x="490090" y="4149671"/>
              <a:ext cx="2971800" cy="246221"/>
            </a:xfrm>
            <a:prstGeom prst="rect">
              <a:avLst/>
            </a:prstGeom>
            <a:noFill/>
            <a:ln w="28575" cap="flat" cmpd="sng" algn="ctr">
              <a:noFill/>
              <a:prstDash val="solid"/>
              <a:miter lim="800000"/>
              <a:headEnd type="none" w="med" len="med"/>
              <a:tailEnd type="none" w="med" len="med"/>
            </a:ln>
            <a:effectLst/>
          </p:spPr>
          <p:txBody>
            <a:bodyPr vert="horz" wrap="square" lIns="0" tIns="0" rIns="0" bIns="0" numCol="1" rtlCol="0" anchor="t" anchorCtr="0" compatLnSpc="1">
              <a:prstTxWarp prst="textNoShape">
                <a:avLst/>
              </a:prstTxWarp>
              <a:sp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defTabSz="685800">
                <a:lnSpc>
                  <a:spcPct val="100000"/>
                </a:lnSpc>
                <a:spcBef>
                  <a:spcPts val="0"/>
                </a:spcBef>
                <a:buClr>
                  <a:srgbClr val="F69322"/>
                </a:buClr>
                <a:defRPr/>
              </a:pPr>
              <a:r>
                <a:rPr lang="en-US" sz="1200" dirty="0">
                  <a:solidFill>
                    <a:srgbClr val="47C5CA"/>
                  </a:solidFill>
                  <a:latin typeface="Calibri"/>
                  <a:cs typeface="Arial" panose="020B0604020202020204" pitchFamily="34" charset="0"/>
                </a:rPr>
                <a:t>Insurance claim costs</a:t>
              </a:r>
            </a:p>
          </p:txBody>
        </p:sp>
        <p:grpSp>
          <p:nvGrpSpPr>
            <p:cNvPr id="144" name="Group 143">
              <a:extLst>
                <a:ext uri="{FF2B5EF4-FFF2-40B4-BE49-F238E27FC236}">
                  <a16:creationId xmlns:a16="http://schemas.microsoft.com/office/drawing/2014/main" id="{33A70418-A0CC-D638-B499-7DBC60F02908}"/>
                </a:ext>
              </a:extLst>
            </p:cNvPr>
            <p:cNvGrpSpPr/>
            <p:nvPr/>
          </p:nvGrpSpPr>
          <p:grpSpPr>
            <a:xfrm>
              <a:off x="490090" y="4720727"/>
              <a:ext cx="1303867" cy="994520"/>
              <a:chOff x="457200" y="4910666"/>
              <a:chExt cx="1303867" cy="994520"/>
            </a:xfrm>
          </p:grpSpPr>
          <p:sp>
            <p:nvSpPr>
              <p:cNvPr id="145" name="Text Placeholder 4">
                <a:extLst>
                  <a:ext uri="{FF2B5EF4-FFF2-40B4-BE49-F238E27FC236}">
                    <a16:creationId xmlns:a16="http://schemas.microsoft.com/office/drawing/2014/main" id="{5D2D9E22-1571-30C4-F357-36107A6BD446}"/>
                  </a:ext>
                </a:extLst>
              </p:cNvPr>
              <p:cNvSpPr txBox="1">
                <a:spLocks/>
              </p:cNvSpPr>
              <p:nvPr/>
            </p:nvSpPr>
            <p:spPr bwMode="gray">
              <a:xfrm>
                <a:off x="457200" y="5474300"/>
                <a:ext cx="1303867" cy="430886"/>
              </a:xfrm>
              <a:prstGeom prst="rect">
                <a:avLst/>
              </a:prstGeom>
              <a:noFill/>
              <a:ln w="28575" cap="flat" cmpd="sng" algn="ctr">
                <a:noFill/>
                <a:prstDash val="solid"/>
                <a:miter lim="800000"/>
                <a:headEnd type="none" w="med" len="med"/>
                <a:tailEnd type="none" w="med" len="med"/>
              </a:ln>
              <a:effectLst/>
            </p:spPr>
            <p:txBody>
              <a:bodyPr vert="horz" wrap="square" lIns="0" tIns="0" rIns="0" bIns="0" numCol="1" rtlCol="0" anchor="t" anchorCtr="0" compatLnSpc="1">
                <a:prstTxWarp prst="textNoShape">
                  <a:avLst/>
                </a:prstTxWarp>
                <a:sp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defTabSz="685800">
                  <a:lnSpc>
                    <a:spcPct val="100000"/>
                  </a:lnSpc>
                  <a:spcBef>
                    <a:spcPts val="0"/>
                  </a:spcBef>
                  <a:buClr>
                    <a:srgbClr val="F69322"/>
                  </a:buClr>
                  <a:defRPr/>
                </a:pPr>
                <a:r>
                  <a:rPr lang="en-US" sz="1050" b="0" dirty="0">
                    <a:solidFill>
                      <a:prstClr val="white"/>
                    </a:solidFill>
                    <a:latin typeface="Calibri"/>
                    <a:cs typeface="Arial" panose="020B0604020202020204" pitchFamily="34" charset="0"/>
                  </a:rPr>
                  <a:t>Increasing Propensity to Sue</a:t>
                </a:r>
              </a:p>
            </p:txBody>
          </p:sp>
          <p:grpSp>
            <p:nvGrpSpPr>
              <p:cNvPr id="146" name="Group 145">
                <a:extLst>
                  <a:ext uri="{FF2B5EF4-FFF2-40B4-BE49-F238E27FC236}">
                    <a16:creationId xmlns:a16="http://schemas.microsoft.com/office/drawing/2014/main" id="{D86B9909-921A-DF52-0255-AEFFDCBC0470}"/>
                  </a:ext>
                </a:extLst>
              </p:cNvPr>
              <p:cNvGrpSpPr/>
              <p:nvPr/>
            </p:nvGrpSpPr>
            <p:grpSpPr>
              <a:xfrm>
                <a:off x="457200" y="4910666"/>
                <a:ext cx="414866" cy="414866"/>
                <a:chOff x="457200" y="4910666"/>
                <a:chExt cx="414866" cy="414866"/>
              </a:xfrm>
            </p:grpSpPr>
            <p:sp>
              <p:nvSpPr>
                <p:cNvPr id="147" name="Oval 146">
                  <a:extLst>
                    <a:ext uri="{FF2B5EF4-FFF2-40B4-BE49-F238E27FC236}">
                      <a16:creationId xmlns:a16="http://schemas.microsoft.com/office/drawing/2014/main" id="{9DAEE235-E80C-D2E4-9883-94BAE272F014}"/>
                    </a:ext>
                  </a:extLst>
                </p:cNvPr>
                <p:cNvSpPr/>
                <p:nvPr/>
              </p:nvSpPr>
              <p:spPr>
                <a:xfrm>
                  <a:off x="457200" y="4910666"/>
                  <a:ext cx="414866" cy="414866"/>
                </a:xfrm>
                <a:prstGeom prst="ellipse">
                  <a:avLst/>
                </a:prstGeom>
                <a:no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grpSp>
              <p:nvGrpSpPr>
                <p:cNvPr id="148" name="Group 24">
                  <a:extLst>
                    <a:ext uri="{FF2B5EF4-FFF2-40B4-BE49-F238E27FC236}">
                      <a16:creationId xmlns:a16="http://schemas.microsoft.com/office/drawing/2014/main" id="{2D029E65-B5B6-70F9-0E91-8AA8B4881FAB}"/>
                    </a:ext>
                  </a:extLst>
                </p:cNvPr>
                <p:cNvGrpSpPr>
                  <a:grpSpLocks noChangeAspect="1"/>
                </p:cNvGrpSpPr>
                <p:nvPr/>
              </p:nvGrpSpPr>
              <p:grpSpPr bwMode="auto">
                <a:xfrm>
                  <a:off x="549369" y="5002836"/>
                  <a:ext cx="230529" cy="230527"/>
                  <a:chOff x="2016" y="336"/>
                  <a:chExt cx="3648" cy="3648"/>
                </a:xfrm>
                <a:solidFill>
                  <a:schemeClr val="bg1"/>
                </a:solidFill>
              </p:grpSpPr>
              <p:sp>
                <p:nvSpPr>
                  <p:cNvPr id="149" name="Freeform 25">
                    <a:extLst>
                      <a:ext uri="{FF2B5EF4-FFF2-40B4-BE49-F238E27FC236}">
                        <a16:creationId xmlns:a16="http://schemas.microsoft.com/office/drawing/2014/main" id="{27B47F91-813C-3877-6D4C-BF8C0BDD757B}"/>
                      </a:ext>
                    </a:extLst>
                  </p:cNvPr>
                  <p:cNvSpPr>
                    <a:spLocks/>
                  </p:cNvSpPr>
                  <p:nvPr/>
                </p:nvSpPr>
                <p:spPr bwMode="auto">
                  <a:xfrm>
                    <a:off x="2016" y="3065"/>
                    <a:ext cx="3648" cy="919"/>
                  </a:xfrm>
                  <a:custGeom>
                    <a:avLst/>
                    <a:gdLst>
                      <a:gd name="T0" fmla="*/ 0 w 1536"/>
                      <a:gd name="T1" fmla="*/ 219 h 387"/>
                      <a:gd name="T2" fmla="*/ 66 w 1536"/>
                      <a:gd name="T3" fmla="*/ 187 h 387"/>
                      <a:gd name="T4" fmla="*/ 66 w 1536"/>
                      <a:gd name="T5" fmla="*/ 167 h 387"/>
                      <a:gd name="T6" fmla="*/ 66 w 1536"/>
                      <a:gd name="T7" fmla="*/ 66 h 387"/>
                      <a:gd name="T8" fmla="*/ 130 w 1536"/>
                      <a:gd name="T9" fmla="*/ 16 h 387"/>
                      <a:gd name="T10" fmla="*/ 327 w 1536"/>
                      <a:gd name="T11" fmla="*/ 38 h 387"/>
                      <a:gd name="T12" fmla="*/ 498 w 1536"/>
                      <a:gd name="T13" fmla="*/ 17 h 387"/>
                      <a:gd name="T14" fmla="*/ 638 w 1536"/>
                      <a:gd name="T15" fmla="*/ 11 h 387"/>
                      <a:gd name="T16" fmla="*/ 768 w 1536"/>
                      <a:gd name="T17" fmla="*/ 90 h 387"/>
                      <a:gd name="T18" fmla="*/ 779 w 1536"/>
                      <a:gd name="T19" fmla="*/ 78 h 387"/>
                      <a:gd name="T20" fmla="*/ 962 w 1536"/>
                      <a:gd name="T21" fmla="*/ 8 h 387"/>
                      <a:gd name="T22" fmla="*/ 1149 w 1536"/>
                      <a:gd name="T23" fmla="*/ 33 h 387"/>
                      <a:gd name="T24" fmla="*/ 1392 w 1536"/>
                      <a:gd name="T25" fmla="*/ 20 h 387"/>
                      <a:gd name="T26" fmla="*/ 1415 w 1536"/>
                      <a:gd name="T27" fmla="*/ 15 h 387"/>
                      <a:gd name="T28" fmla="*/ 1470 w 1536"/>
                      <a:gd name="T29" fmla="*/ 60 h 387"/>
                      <a:gd name="T30" fmla="*/ 1470 w 1536"/>
                      <a:gd name="T31" fmla="*/ 170 h 387"/>
                      <a:gd name="T32" fmla="*/ 1470 w 1536"/>
                      <a:gd name="T33" fmla="*/ 187 h 387"/>
                      <a:gd name="T34" fmla="*/ 1536 w 1536"/>
                      <a:gd name="T35" fmla="*/ 219 h 387"/>
                      <a:gd name="T36" fmla="*/ 1536 w 1536"/>
                      <a:gd name="T37" fmla="*/ 243 h 387"/>
                      <a:gd name="T38" fmla="*/ 1477 w 1536"/>
                      <a:gd name="T39" fmla="*/ 277 h 387"/>
                      <a:gd name="T40" fmla="*/ 1026 w 1536"/>
                      <a:gd name="T41" fmla="*/ 276 h 387"/>
                      <a:gd name="T42" fmla="*/ 1005 w 1536"/>
                      <a:gd name="T43" fmla="*/ 291 h 387"/>
                      <a:gd name="T44" fmla="*/ 906 w 1536"/>
                      <a:gd name="T45" fmla="*/ 380 h 387"/>
                      <a:gd name="T46" fmla="*/ 882 w 1536"/>
                      <a:gd name="T47" fmla="*/ 387 h 387"/>
                      <a:gd name="T48" fmla="*/ 654 w 1536"/>
                      <a:gd name="T49" fmla="*/ 387 h 387"/>
                      <a:gd name="T50" fmla="*/ 644 w 1536"/>
                      <a:gd name="T51" fmla="*/ 384 h 387"/>
                      <a:gd name="T52" fmla="*/ 531 w 1536"/>
                      <a:gd name="T53" fmla="*/ 291 h 387"/>
                      <a:gd name="T54" fmla="*/ 510 w 1536"/>
                      <a:gd name="T55" fmla="*/ 276 h 387"/>
                      <a:gd name="T56" fmla="*/ 59 w 1536"/>
                      <a:gd name="T57" fmla="*/ 277 h 387"/>
                      <a:gd name="T58" fmla="*/ 0 w 1536"/>
                      <a:gd name="T59" fmla="*/ 243 h 387"/>
                      <a:gd name="T60" fmla="*/ 0 w 1536"/>
                      <a:gd name="T61" fmla="*/ 21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36" h="387">
                        <a:moveTo>
                          <a:pt x="0" y="219"/>
                        </a:moveTo>
                        <a:cubicBezTo>
                          <a:pt x="13" y="192"/>
                          <a:pt x="35" y="182"/>
                          <a:pt x="66" y="187"/>
                        </a:cubicBezTo>
                        <a:cubicBezTo>
                          <a:pt x="66" y="179"/>
                          <a:pt x="66" y="173"/>
                          <a:pt x="66" y="167"/>
                        </a:cubicBezTo>
                        <a:cubicBezTo>
                          <a:pt x="66" y="133"/>
                          <a:pt x="66" y="100"/>
                          <a:pt x="66" y="66"/>
                        </a:cubicBezTo>
                        <a:cubicBezTo>
                          <a:pt x="66" y="26"/>
                          <a:pt x="90" y="7"/>
                          <a:pt x="130" y="16"/>
                        </a:cubicBezTo>
                        <a:cubicBezTo>
                          <a:pt x="195" y="32"/>
                          <a:pt x="260" y="44"/>
                          <a:pt x="327" y="38"/>
                        </a:cubicBezTo>
                        <a:cubicBezTo>
                          <a:pt x="384" y="33"/>
                          <a:pt x="441" y="23"/>
                          <a:pt x="498" y="17"/>
                        </a:cubicBezTo>
                        <a:cubicBezTo>
                          <a:pt x="544" y="11"/>
                          <a:pt x="591" y="1"/>
                          <a:pt x="638" y="11"/>
                        </a:cubicBezTo>
                        <a:cubicBezTo>
                          <a:pt x="691" y="21"/>
                          <a:pt x="733" y="49"/>
                          <a:pt x="768" y="90"/>
                        </a:cubicBezTo>
                        <a:cubicBezTo>
                          <a:pt x="772" y="86"/>
                          <a:pt x="775" y="82"/>
                          <a:pt x="779" y="78"/>
                        </a:cubicBezTo>
                        <a:cubicBezTo>
                          <a:pt x="829" y="25"/>
                          <a:pt x="889" y="0"/>
                          <a:pt x="962" y="8"/>
                        </a:cubicBezTo>
                        <a:cubicBezTo>
                          <a:pt x="1025" y="16"/>
                          <a:pt x="1087" y="25"/>
                          <a:pt x="1149" y="33"/>
                        </a:cubicBezTo>
                        <a:cubicBezTo>
                          <a:pt x="1231" y="45"/>
                          <a:pt x="1312" y="40"/>
                          <a:pt x="1392" y="20"/>
                        </a:cubicBezTo>
                        <a:cubicBezTo>
                          <a:pt x="1399" y="18"/>
                          <a:pt x="1407" y="16"/>
                          <a:pt x="1415" y="15"/>
                        </a:cubicBezTo>
                        <a:cubicBezTo>
                          <a:pt x="1446" y="10"/>
                          <a:pt x="1469" y="29"/>
                          <a:pt x="1470" y="60"/>
                        </a:cubicBezTo>
                        <a:cubicBezTo>
                          <a:pt x="1470" y="97"/>
                          <a:pt x="1470" y="133"/>
                          <a:pt x="1470" y="170"/>
                        </a:cubicBezTo>
                        <a:cubicBezTo>
                          <a:pt x="1470" y="175"/>
                          <a:pt x="1470" y="180"/>
                          <a:pt x="1470" y="187"/>
                        </a:cubicBezTo>
                        <a:cubicBezTo>
                          <a:pt x="1500" y="182"/>
                          <a:pt x="1523" y="192"/>
                          <a:pt x="1536" y="219"/>
                        </a:cubicBezTo>
                        <a:cubicBezTo>
                          <a:pt x="1536" y="227"/>
                          <a:pt x="1536" y="235"/>
                          <a:pt x="1536" y="243"/>
                        </a:cubicBezTo>
                        <a:cubicBezTo>
                          <a:pt x="1525" y="269"/>
                          <a:pt x="1505" y="277"/>
                          <a:pt x="1477" y="277"/>
                        </a:cubicBezTo>
                        <a:cubicBezTo>
                          <a:pt x="1327" y="276"/>
                          <a:pt x="1177" y="277"/>
                          <a:pt x="1026" y="276"/>
                        </a:cubicBezTo>
                        <a:cubicBezTo>
                          <a:pt x="1014" y="276"/>
                          <a:pt x="1009" y="280"/>
                          <a:pt x="1005" y="291"/>
                        </a:cubicBezTo>
                        <a:cubicBezTo>
                          <a:pt x="986" y="336"/>
                          <a:pt x="953" y="365"/>
                          <a:pt x="906" y="380"/>
                        </a:cubicBezTo>
                        <a:cubicBezTo>
                          <a:pt x="898" y="383"/>
                          <a:pt x="890" y="385"/>
                          <a:pt x="882" y="387"/>
                        </a:cubicBezTo>
                        <a:cubicBezTo>
                          <a:pt x="806" y="387"/>
                          <a:pt x="730" y="387"/>
                          <a:pt x="654" y="387"/>
                        </a:cubicBezTo>
                        <a:cubicBezTo>
                          <a:pt x="651" y="386"/>
                          <a:pt x="648" y="385"/>
                          <a:pt x="644" y="384"/>
                        </a:cubicBezTo>
                        <a:cubicBezTo>
                          <a:pt x="591" y="372"/>
                          <a:pt x="553" y="341"/>
                          <a:pt x="531" y="291"/>
                        </a:cubicBezTo>
                        <a:cubicBezTo>
                          <a:pt x="527" y="280"/>
                          <a:pt x="522" y="276"/>
                          <a:pt x="510" y="276"/>
                        </a:cubicBezTo>
                        <a:cubicBezTo>
                          <a:pt x="359" y="277"/>
                          <a:pt x="209" y="276"/>
                          <a:pt x="59" y="277"/>
                        </a:cubicBezTo>
                        <a:cubicBezTo>
                          <a:pt x="31" y="277"/>
                          <a:pt x="11" y="269"/>
                          <a:pt x="0" y="243"/>
                        </a:cubicBezTo>
                        <a:cubicBezTo>
                          <a:pt x="0" y="235"/>
                          <a:pt x="0" y="227"/>
                          <a:pt x="0" y="2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150" name="Freeform 26">
                    <a:extLst>
                      <a:ext uri="{FF2B5EF4-FFF2-40B4-BE49-F238E27FC236}">
                        <a16:creationId xmlns:a16="http://schemas.microsoft.com/office/drawing/2014/main" id="{676096AD-BB9F-5E0A-E381-44C52566C742}"/>
                      </a:ext>
                    </a:extLst>
                  </p:cNvPr>
                  <p:cNvSpPr>
                    <a:spLocks/>
                  </p:cNvSpPr>
                  <p:nvPr/>
                </p:nvSpPr>
                <p:spPr bwMode="auto">
                  <a:xfrm>
                    <a:off x="4809" y="336"/>
                    <a:ext cx="558" cy="409"/>
                  </a:xfrm>
                  <a:custGeom>
                    <a:avLst/>
                    <a:gdLst>
                      <a:gd name="T0" fmla="*/ 192 w 235"/>
                      <a:gd name="T1" fmla="*/ 0 h 172"/>
                      <a:gd name="T2" fmla="*/ 200 w 235"/>
                      <a:gd name="T3" fmla="*/ 4 h 172"/>
                      <a:gd name="T4" fmla="*/ 203 w 235"/>
                      <a:gd name="T5" fmla="*/ 83 h 172"/>
                      <a:gd name="T6" fmla="*/ 74 w 235"/>
                      <a:gd name="T7" fmla="*/ 159 h 172"/>
                      <a:gd name="T8" fmla="*/ 13 w 235"/>
                      <a:gd name="T9" fmla="*/ 144 h 172"/>
                      <a:gd name="T10" fmla="*/ 27 w 235"/>
                      <a:gd name="T11" fmla="*/ 83 h 172"/>
                      <a:gd name="T12" fmla="*/ 171 w 235"/>
                      <a:gd name="T13" fmla="*/ 0 h 172"/>
                      <a:gd name="T14" fmla="*/ 192 w 235"/>
                      <a:gd name="T15" fmla="*/ 0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 h="172">
                        <a:moveTo>
                          <a:pt x="192" y="0"/>
                        </a:moveTo>
                        <a:cubicBezTo>
                          <a:pt x="195" y="1"/>
                          <a:pt x="197" y="3"/>
                          <a:pt x="200" y="4"/>
                        </a:cubicBezTo>
                        <a:cubicBezTo>
                          <a:pt x="232" y="21"/>
                          <a:pt x="235" y="64"/>
                          <a:pt x="203" y="83"/>
                        </a:cubicBezTo>
                        <a:cubicBezTo>
                          <a:pt x="161" y="110"/>
                          <a:pt x="118" y="135"/>
                          <a:pt x="74" y="159"/>
                        </a:cubicBezTo>
                        <a:cubicBezTo>
                          <a:pt x="52" y="172"/>
                          <a:pt x="25" y="165"/>
                          <a:pt x="13" y="144"/>
                        </a:cubicBezTo>
                        <a:cubicBezTo>
                          <a:pt x="0" y="123"/>
                          <a:pt x="6" y="96"/>
                          <a:pt x="27" y="83"/>
                        </a:cubicBezTo>
                        <a:cubicBezTo>
                          <a:pt x="75" y="55"/>
                          <a:pt x="123" y="28"/>
                          <a:pt x="171" y="0"/>
                        </a:cubicBezTo>
                        <a:cubicBezTo>
                          <a:pt x="178" y="0"/>
                          <a:pt x="185" y="0"/>
                          <a:pt x="19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151" name="Freeform 27">
                    <a:extLst>
                      <a:ext uri="{FF2B5EF4-FFF2-40B4-BE49-F238E27FC236}">
                        <a16:creationId xmlns:a16="http://schemas.microsoft.com/office/drawing/2014/main" id="{561EDE2A-7076-C264-9D33-F625B3EE4E75}"/>
                      </a:ext>
                    </a:extLst>
                  </p:cNvPr>
                  <p:cNvSpPr>
                    <a:spLocks/>
                  </p:cNvSpPr>
                  <p:nvPr/>
                </p:nvSpPr>
                <p:spPr bwMode="auto">
                  <a:xfrm>
                    <a:off x="2337" y="336"/>
                    <a:ext cx="555" cy="409"/>
                  </a:xfrm>
                  <a:custGeom>
                    <a:avLst/>
                    <a:gdLst>
                      <a:gd name="T0" fmla="*/ 63 w 234"/>
                      <a:gd name="T1" fmla="*/ 0 h 172"/>
                      <a:gd name="T2" fmla="*/ 208 w 234"/>
                      <a:gd name="T3" fmla="*/ 84 h 172"/>
                      <a:gd name="T4" fmla="*/ 221 w 234"/>
                      <a:gd name="T5" fmla="*/ 145 h 172"/>
                      <a:gd name="T6" fmla="*/ 162 w 234"/>
                      <a:gd name="T7" fmla="*/ 160 h 172"/>
                      <a:gd name="T8" fmla="*/ 30 w 234"/>
                      <a:gd name="T9" fmla="*/ 83 h 172"/>
                      <a:gd name="T10" fmla="*/ 33 w 234"/>
                      <a:gd name="T11" fmla="*/ 5 h 172"/>
                      <a:gd name="T12" fmla="*/ 42 w 234"/>
                      <a:gd name="T13" fmla="*/ 0 h 172"/>
                      <a:gd name="T14" fmla="*/ 63 w 234"/>
                      <a:gd name="T15" fmla="*/ 0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172">
                        <a:moveTo>
                          <a:pt x="63" y="0"/>
                        </a:moveTo>
                        <a:cubicBezTo>
                          <a:pt x="111" y="28"/>
                          <a:pt x="160" y="55"/>
                          <a:pt x="208" y="84"/>
                        </a:cubicBezTo>
                        <a:cubicBezTo>
                          <a:pt x="229" y="97"/>
                          <a:pt x="234" y="125"/>
                          <a:pt x="221" y="145"/>
                        </a:cubicBezTo>
                        <a:cubicBezTo>
                          <a:pt x="209" y="165"/>
                          <a:pt x="183" y="172"/>
                          <a:pt x="162" y="160"/>
                        </a:cubicBezTo>
                        <a:cubicBezTo>
                          <a:pt x="117" y="135"/>
                          <a:pt x="73" y="110"/>
                          <a:pt x="30" y="83"/>
                        </a:cubicBezTo>
                        <a:cubicBezTo>
                          <a:pt x="0" y="64"/>
                          <a:pt x="2" y="22"/>
                          <a:pt x="33" y="5"/>
                        </a:cubicBezTo>
                        <a:cubicBezTo>
                          <a:pt x="36" y="4"/>
                          <a:pt x="39" y="2"/>
                          <a:pt x="42" y="0"/>
                        </a:cubicBezTo>
                        <a:cubicBezTo>
                          <a:pt x="49" y="0"/>
                          <a:pt x="56" y="0"/>
                          <a:pt x="6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152" name="Freeform 28">
                    <a:extLst>
                      <a:ext uri="{FF2B5EF4-FFF2-40B4-BE49-F238E27FC236}">
                        <a16:creationId xmlns:a16="http://schemas.microsoft.com/office/drawing/2014/main" id="{67BB699E-1D47-9434-54F2-B9C4DE8EA6E7}"/>
                      </a:ext>
                    </a:extLst>
                  </p:cNvPr>
                  <p:cNvSpPr>
                    <a:spLocks/>
                  </p:cNvSpPr>
                  <p:nvPr/>
                </p:nvSpPr>
                <p:spPr bwMode="auto">
                  <a:xfrm>
                    <a:off x="2952" y="393"/>
                    <a:ext cx="1738" cy="1784"/>
                  </a:xfrm>
                  <a:custGeom>
                    <a:avLst/>
                    <a:gdLst>
                      <a:gd name="T0" fmla="*/ 424 w 732"/>
                      <a:gd name="T1" fmla="*/ 751 h 751"/>
                      <a:gd name="T2" fmla="*/ 424 w 732"/>
                      <a:gd name="T3" fmla="*/ 731 h 751"/>
                      <a:gd name="T4" fmla="*/ 424 w 732"/>
                      <a:gd name="T5" fmla="*/ 496 h 751"/>
                      <a:gd name="T6" fmla="*/ 422 w 732"/>
                      <a:gd name="T7" fmla="*/ 475 h 751"/>
                      <a:gd name="T8" fmla="*/ 376 w 732"/>
                      <a:gd name="T9" fmla="*/ 440 h 751"/>
                      <a:gd name="T10" fmla="*/ 335 w 732"/>
                      <a:gd name="T11" fmla="*/ 479 h 751"/>
                      <a:gd name="T12" fmla="*/ 334 w 732"/>
                      <a:gd name="T13" fmla="*/ 500 h 751"/>
                      <a:gd name="T14" fmla="*/ 334 w 732"/>
                      <a:gd name="T15" fmla="*/ 732 h 751"/>
                      <a:gd name="T16" fmla="*/ 334 w 732"/>
                      <a:gd name="T17" fmla="*/ 751 h 751"/>
                      <a:gd name="T18" fmla="*/ 221 w 732"/>
                      <a:gd name="T19" fmla="*/ 751 h 751"/>
                      <a:gd name="T20" fmla="*/ 185 w 732"/>
                      <a:gd name="T21" fmla="*/ 724 h 751"/>
                      <a:gd name="T22" fmla="*/ 106 w 732"/>
                      <a:gd name="T23" fmla="*/ 572 h 751"/>
                      <a:gd name="T24" fmla="*/ 146 w 732"/>
                      <a:gd name="T25" fmla="*/ 117 h 751"/>
                      <a:gd name="T26" fmla="*/ 490 w 732"/>
                      <a:gd name="T27" fmla="*/ 44 h 751"/>
                      <a:gd name="T28" fmla="*/ 716 w 732"/>
                      <a:gd name="T29" fmla="*/ 313 h 751"/>
                      <a:gd name="T30" fmla="*/ 655 w 732"/>
                      <a:gd name="T31" fmla="*/ 568 h 751"/>
                      <a:gd name="T32" fmla="*/ 568 w 732"/>
                      <a:gd name="T33" fmla="*/ 741 h 751"/>
                      <a:gd name="T34" fmla="*/ 558 w 732"/>
                      <a:gd name="T35" fmla="*/ 751 h 751"/>
                      <a:gd name="T36" fmla="*/ 424 w 732"/>
                      <a:gd name="T37" fmla="*/ 751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2" h="751">
                        <a:moveTo>
                          <a:pt x="424" y="751"/>
                        </a:moveTo>
                        <a:cubicBezTo>
                          <a:pt x="424" y="743"/>
                          <a:pt x="424" y="737"/>
                          <a:pt x="424" y="731"/>
                        </a:cubicBezTo>
                        <a:cubicBezTo>
                          <a:pt x="424" y="653"/>
                          <a:pt x="424" y="574"/>
                          <a:pt x="424" y="496"/>
                        </a:cubicBezTo>
                        <a:cubicBezTo>
                          <a:pt x="424" y="489"/>
                          <a:pt x="424" y="482"/>
                          <a:pt x="422" y="475"/>
                        </a:cubicBezTo>
                        <a:cubicBezTo>
                          <a:pt x="418" y="453"/>
                          <a:pt x="398" y="439"/>
                          <a:pt x="376" y="440"/>
                        </a:cubicBezTo>
                        <a:cubicBezTo>
                          <a:pt x="355" y="441"/>
                          <a:pt x="337" y="457"/>
                          <a:pt x="335" y="479"/>
                        </a:cubicBezTo>
                        <a:cubicBezTo>
                          <a:pt x="334" y="485"/>
                          <a:pt x="334" y="493"/>
                          <a:pt x="334" y="500"/>
                        </a:cubicBezTo>
                        <a:cubicBezTo>
                          <a:pt x="334" y="577"/>
                          <a:pt x="334" y="654"/>
                          <a:pt x="334" y="732"/>
                        </a:cubicBezTo>
                        <a:cubicBezTo>
                          <a:pt x="334" y="738"/>
                          <a:pt x="334" y="744"/>
                          <a:pt x="334" y="751"/>
                        </a:cubicBezTo>
                        <a:cubicBezTo>
                          <a:pt x="295" y="751"/>
                          <a:pt x="258" y="751"/>
                          <a:pt x="221" y="751"/>
                        </a:cubicBezTo>
                        <a:cubicBezTo>
                          <a:pt x="193" y="751"/>
                          <a:pt x="193" y="751"/>
                          <a:pt x="185" y="724"/>
                        </a:cubicBezTo>
                        <a:cubicBezTo>
                          <a:pt x="167" y="669"/>
                          <a:pt x="140" y="619"/>
                          <a:pt x="106" y="572"/>
                        </a:cubicBezTo>
                        <a:cubicBezTo>
                          <a:pt x="0" y="427"/>
                          <a:pt x="16" y="236"/>
                          <a:pt x="146" y="117"/>
                        </a:cubicBezTo>
                        <a:cubicBezTo>
                          <a:pt x="245" y="26"/>
                          <a:pt x="363" y="0"/>
                          <a:pt x="490" y="44"/>
                        </a:cubicBezTo>
                        <a:cubicBezTo>
                          <a:pt x="617" y="88"/>
                          <a:pt x="693" y="180"/>
                          <a:pt x="716" y="313"/>
                        </a:cubicBezTo>
                        <a:cubicBezTo>
                          <a:pt x="732" y="406"/>
                          <a:pt x="710" y="491"/>
                          <a:pt x="655" y="568"/>
                        </a:cubicBezTo>
                        <a:cubicBezTo>
                          <a:pt x="616" y="621"/>
                          <a:pt x="585" y="677"/>
                          <a:pt x="568" y="741"/>
                        </a:cubicBezTo>
                        <a:cubicBezTo>
                          <a:pt x="567" y="745"/>
                          <a:pt x="561" y="750"/>
                          <a:pt x="558" y="751"/>
                        </a:cubicBezTo>
                        <a:cubicBezTo>
                          <a:pt x="514" y="751"/>
                          <a:pt x="470" y="751"/>
                          <a:pt x="424" y="7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153" name="Freeform 29">
                    <a:extLst>
                      <a:ext uri="{FF2B5EF4-FFF2-40B4-BE49-F238E27FC236}">
                        <a16:creationId xmlns:a16="http://schemas.microsoft.com/office/drawing/2014/main" id="{76CFE048-95B3-5639-8BBF-29058E9DDC68}"/>
                      </a:ext>
                    </a:extLst>
                  </p:cNvPr>
                  <p:cNvSpPr>
                    <a:spLocks/>
                  </p:cNvSpPr>
                  <p:nvPr/>
                </p:nvSpPr>
                <p:spPr bwMode="auto">
                  <a:xfrm>
                    <a:off x="3429" y="2393"/>
                    <a:ext cx="848" cy="413"/>
                  </a:xfrm>
                  <a:custGeom>
                    <a:avLst/>
                    <a:gdLst>
                      <a:gd name="T0" fmla="*/ 357 w 357"/>
                      <a:gd name="T1" fmla="*/ 0 h 174"/>
                      <a:gd name="T2" fmla="*/ 348 w 357"/>
                      <a:gd name="T3" fmla="*/ 83 h 174"/>
                      <a:gd name="T4" fmla="*/ 234 w 357"/>
                      <a:gd name="T5" fmla="*/ 172 h 174"/>
                      <a:gd name="T6" fmla="*/ 122 w 357"/>
                      <a:gd name="T7" fmla="*/ 172 h 174"/>
                      <a:gd name="T8" fmla="*/ 1 w 357"/>
                      <a:gd name="T9" fmla="*/ 55 h 174"/>
                      <a:gd name="T10" fmla="*/ 1 w 357"/>
                      <a:gd name="T11" fmla="*/ 0 h 174"/>
                      <a:gd name="T12" fmla="*/ 357 w 357"/>
                      <a:gd name="T13" fmla="*/ 0 h 174"/>
                    </a:gdLst>
                    <a:ahLst/>
                    <a:cxnLst>
                      <a:cxn ang="0">
                        <a:pos x="T0" y="T1"/>
                      </a:cxn>
                      <a:cxn ang="0">
                        <a:pos x="T2" y="T3"/>
                      </a:cxn>
                      <a:cxn ang="0">
                        <a:pos x="T4" y="T5"/>
                      </a:cxn>
                      <a:cxn ang="0">
                        <a:pos x="T6" y="T7"/>
                      </a:cxn>
                      <a:cxn ang="0">
                        <a:pos x="T8" y="T9"/>
                      </a:cxn>
                      <a:cxn ang="0">
                        <a:pos x="T10" y="T11"/>
                      </a:cxn>
                      <a:cxn ang="0">
                        <a:pos x="T12" y="T13"/>
                      </a:cxn>
                    </a:cxnLst>
                    <a:rect l="0" t="0" r="r" b="b"/>
                    <a:pathLst>
                      <a:path w="357" h="174">
                        <a:moveTo>
                          <a:pt x="357" y="0"/>
                        </a:moveTo>
                        <a:cubicBezTo>
                          <a:pt x="354" y="29"/>
                          <a:pt x="355" y="57"/>
                          <a:pt x="348" y="83"/>
                        </a:cubicBezTo>
                        <a:cubicBezTo>
                          <a:pt x="335" y="133"/>
                          <a:pt x="287" y="170"/>
                          <a:pt x="234" y="172"/>
                        </a:cubicBezTo>
                        <a:cubicBezTo>
                          <a:pt x="197" y="174"/>
                          <a:pt x="159" y="174"/>
                          <a:pt x="122" y="172"/>
                        </a:cubicBezTo>
                        <a:cubicBezTo>
                          <a:pt x="57" y="170"/>
                          <a:pt x="6" y="119"/>
                          <a:pt x="1" y="55"/>
                        </a:cubicBezTo>
                        <a:cubicBezTo>
                          <a:pt x="0" y="37"/>
                          <a:pt x="1" y="19"/>
                          <a:pt x="1" y="0"/>
                        </a:cubicBezTo>
                        <a:cubicBezTo>
                          <a:pt x="118" y="0"/>
                          <a:pt x="235" y="0"/>
                          <a:pt x="35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154" name="Freeform 30">
                    <a:extLst>
                      <a:ext uri="{FF2B5EF4-FFF2-40B4-BE49-F238E27FC236}">
                        <a16:creationId xmlns:a16="http://schemas.microsoft.com/office/drawing/2014/main" id="{6C1644AD-48FA-716C-E1A2-7B5FBF872C64}"/>
                      </a:ext>
                    </a:extLst>
                  </p:cNvPr>
                  <p:cNvSpPr>
                    <a:spLocks/>
                  </p:cNvSpPr>
                  <p:nvPr/>
                </p:nvSpPr>
                <p:spPr bwMode="auto">
                  <a:xfrm>
                    <a:off x="4871" y="1049"/>
                    <a:ext cx="572" cy="216"/>
                  </a:xfrm>
                  <a:custGeom>
                    <a:avLst/>
                    <a:gdLst>
                      <a:gd name="T0" fmla="*/ 120 w 241"/>
                      <a:gd name="T1" fmla="*/ 91 h 91"/>
                      <a:gd name="T2" fmla="*/ 47 w 241"/>
                      <a:gd name="T3" fmla="*/ 90 h 91"/>
                      <a:gd name="T4" fmla="*/ 0 w 241"/>
                      <a:gd name="T5" fmla="*/ 47 h 91"/>
                      <a:gd name="T6" fmla="*/ 45 w 241"/>
                      <a:gd name="T7" fmla="*/ 1 h 91"/>
                      <a:gd name="T8" fmla="*/ 195 w 241"/>
                      <a:gd name="T9" fmla="*/ 1 h 91"/>
                      <a:gd name="T10" fmla="*/ 240 w 241"/>
                      <a:gd name="T11" fmla="*/ 47 h 91"/>
                      <a:gd name="T12" fmla="*/ 192 w 241"/>
                      <a:gd name="T13" fmla="*/ 90 h 91"/>
                      <a:gd name="T14" fmla="*/ 120 w 241"/>
                      <a:gd name="T15" fmla="*/ 91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 h="91">
                        <a:moveTo>
                          <a:pt x="120" y="91"/>
                        </a:moveTo>
                        <a:cubicBezTo>
                          <a:pt x="96" y="91"/>
                          <a:pt x="71" y="91"/>
                          <a:pt x="47" y="90"/>
                        </a:cubicBezTo>
                        <a:cubicBezTo>
                          <a:pt x="20" y="90"/>
                          <a:pt x="1" y="72"/>
                          <a:pt x="0" y="47"/>
                        </a:cubicBezTo>
                        <a:cubicBezTo>
                          <a:pt x="0" y="22"/>
                          <a:pt x="18" y="1"/>
                          <a:pt x="45" y="1"/>
                        </a:cubicBezTo>
                        <a:cubicBezTo>
                          <a:pt x="95" y="0"/>
                          <a:pt x="145" y="0"/>
                          <a:pt x="195" y="1"/>
                        </a:cubicBezTo>
                        <a:cubicBezTo>
                          <a:pt x="221" y="1"/>
                          <a:pt x="241" y="23"/>
                          <a:pt x="240" y="47"/>
                        </a:cubicBezTo>
                        <a:cubicBezTo>
                          <a:pt x="239" y="72"/>
                          <a:pt x="220" y="90"/>
                          <a:pt x="192" y="90"/>
                        </a:cubicBezTo>
                        <a:cubicBezTo>
                          <a:pt x="168" y="91"/>
                          <a:pt x="144" y="91"/>
                          <a:pt x="120"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155" name="Freeform 31">
                    <a:extLst>
                      <a:ext uri="{FF2B5EF4-FFF2-40B4-BE49-F238E27FC236}">
                        <a16:creationId xmlns:a16="http://schemas.microsoft.com/office/drawing/2014/main" id="{E3DCA4BD-DE51-E61F-5B85-E1F621297FCC}"/>
                      </a:ext>
                    </a:extLst>
                  </p:cNvPr>
                  <p:cNvSpPr>
                    <a:spLocks/>
                  </p:cNvSpPr>
                  <p:nvPr/>
                </p:nvSpPr>
                <p:spPr bwMode="auto">
                  <a:xfrm>
                    <a:off x="2344" y="1557"/>
                    <a:ext cx="534" cy="437"/>
                  </a:xfrm>
                  <a:custGeom>
                    <a:avLst/>
                    <a:gdLst>
                      <a:gd name="T0" fmla="*/ 225 w 225"/>
                      <a:gd name="T1" fmla="*/ 60 h 184"/>
                      <a:gd name="T2" fmla="*/ 203 w 225"/>
                      <a:gd name="T3" fmla="*/ 95 h 184"/>
                      <a:gd name="T4" fmla="*/ 73 w 225"/>
                      <a:gd name="T5" fmla="*/ 171 h 184"/>
                      <a:gd name="T6" fmla="*/ 12 w 225"/>
                      <a:gd name="T7" fmla="*/ 155 h 184"/>
                      <a:gd name="T8" fmla="*/ 28 w 225"/>
                      <a:gd name="T9" fmla="*/ 94 h 184"/>
                      <a:gd name="T10" fmla="*/ 158 w 225"/>
                      <a:gd name="T11" fmla="*/ 18 h 184"/>
                      <a:gd name="T12" fmla="*/ 225 w 225"/>
                      <a:gd name="T13" fmla="*/ 60 h 184"/>
                    </a:gdLst>
                    <a:ahLst/>
                    <a:cxnLst>
                      <a:cxn ang="0">
                        <a:pos x="T0" y="T1"/>
                      </a:cxn>
                      <a:cxn ang="0">
                        <a:pos x="T2" y="T3"/>
                      </a:cxn>
                      <a:cxn ang="0">
                        <a:pos x="T4" y="T5"/>
                      </a:cxn>
                      <a:cxn ang="0">
                        <a:pos x="T6" y="T7"/>
                      </a:cxn>
                      <a:cxn ang="0">
                        <a:pos x="T8" y="T9"/>
                      </a:cxn>
                      <a:cxn ang="0">
                        <a:pos x="T10" y="T11"/>
                      </a:cxn>
                      <a:cxn ang="0">
                        <a:pos x="T12" y="T13"/>
                      </a:cxn>
                    </a:cxnLst>
                    <a:rect l="0" t="0" r="r" b="b"/>
                    <a:pathLst>
                      <a:path w="225" h="184">
                        <a:moveTo>
                          <a:pt x="225" y="60"/>
                        </a:moveTo>
                        <a:cubicBezTo>
                          <a:pt x="224" y="73"/>
                          <a:pt x="217" y="86"/>
                          <a:pt x="203" y="95"/>
                        </a:cubicBezTo>
                        <a:cubicBezTo>
                          <a:pt x="160" y="121"/>
                          <a:pt x="117" y="146"/>
                          <a:pt x="73" y="171"/>
                        </a:cubicBezTo>
                        <a:cubicBezTo>
                          <a:pt x="51" y="184"/>
                          <a:pt x="24" y="176"/>
                          <a:pt x="12" y="155"/>
                        </a:cubicBezTo>
                        <a:cubicBezTo>
                          <a:pt x="0" y="134"/>
                          <a:pt x="6" y="108"/>
                          <a:pt x="28" y="94"/>
                        </a:cubicBezTo>
                        <a:cubicBezTo>
                          <a:pt x="71" y="68"/>
                          <a:pt x="114" y="42"/>
                          <a:pt x="158" y="18"/>
                        </a:cubicBezTo>
                        <a:cubicBezTo>
                          <a:pt x="189" y="0"/>
                          <a:pt x="225" y="23"/>
                          <a:pt x="225"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156" name="Freeform 32">
                    <a:extLst>
                      <a:ext uri="{FF2B5EF4-FFF2-40B4-BE49-F238E27FC236}">
                        <a16:creationId xmlns:a16="http://schemas.microsoft.com/office/drawing/2014/main" id="{5A07A254-B388-8116-B92A-DE7330831B88}"/>
                      </a:ext>
                    </a:extLst>
                  </p:cNvPr>
                  <p:cNvSpPr>
                    <a:spLocks/>
                  </p:cNvSpPr>
                  <p:nvPr/>
                </p:nvSpPr>
                <p:spPr bwMode="auto">
                  <a:xfrm>
                    <a:off x="4811" y="1569"/>
                    <a:ext cx="532" cy="437"/>
                  </a:xfrm>
                  <a:custGeom>
                    <a:avLst/>
                    <a:gdLst>
                      <a:gd name="T0" fmla="*/ 224 w 224"/>
                      <a:gd name="T1" fmla="*/ 128 h 184"/>
                      <a:gd name="T2" fmla="*/ 161 w 224"/>
                      <a:gd name="T3" fmla="*/ 168 h 184"/>
                      <a:gd name="T4" fmla="*/ 24 w 224"/>
                      <a:gd name="T5" fmla="*/ 88 h 184"/>
                      <a:gd name="T6" fmla="*/ 12 w 224"/>
                      <a:gd name="T7" fmla="*/ 29 h 184"/>
                      <a:gd name="T8" fmla="*/ 69 w 224"/>
                      <a:gd name="T9" fmla="*/ 11 h 184"/>
                      <a:gd name="T10" fmla="*/ 206 w 224"/>
                      <a:gd name="T11" fmla="*/ 92 h 184"/>
                      <a:gd name="T12" fmla="*/ 224 w 224"/>
                      <a:gd name="T13" fmla="*/ 128 h 184"/>
                    </a:gdLst>
                    <a:ahLst/>
                    <a:cxnLst>
                      <a:cxn ang="0">
                        <a:pos x="T0" y="T1"/>
                      </a:cxn>
                      <a:cxn ang="0">
                        <a:pos x="T2" y="T3"/>
                      </a:cxn>
                      <a:cxn ang="0">
                        <a:pos x="T4" y="T5"/>
                      </a:cxn>
                      <a:cxn ang="0">
                        <a:pos x="T6" y="T7"/>
                      </a:cxn>
                      <a:cxn ang="0">
                        <a:pos x="T8" y="T9"/>
                      </a:cxn>
                      <a:cxn ang="0">
                        <a:pos x="T10" y="T11"/>
                      </a:cxn>
                      <a:cxn ang="0">
                        <a:pos x="T12" y="T13"/>
                      </a:cxn>
                    </a:cxnLst>
                    <a:rect l="0" t="0" r="r" b="b"/>
                    <a:pathLst>
                      <a:path w="224" h="184">
                        <a:moveTo>
                          <a:pt x="224" y="128"/>
                        </a:moveTo>
                        <a:cubicBezTo>
                          <a:pt x="224" y="161"/>
                          <a:pt x="190" y="184"/>
                          <a:pt x="161" y="168"/>
                        </a:cubicBezTo>
                        <a:cubicBezTo>
                          <a:pt x="114" y="143"/>
                          <a:pt x="69" y="115"/>
                          <a:pt x="24" y="88"/>
                        </a:cubicBezTo>
                        <a:cubicBezTo>
                          <a:pt x="4" y="75"/>
                          <a:pt x="0" y="49"/>
                          <a:pt x="12" y="29"/>
                        </a:cubicBezTo>
                        <a:cubicBezTo>
                          <a:pt x="23" y="10"/>
                          <a:pt x="48" y="0"/>
                          <a:pt x="69" y="11"/>
                        </a:cubicBezTo>
                        <a:cubicBezTo>
                          <a:pt x="115" y="37"/>
                          <a:pt x="161" y="64"/>
                          <a:pt x="206" y="92"/>
                        </a:cubicBezTo>
                        <a:cubicBezTo>
                          <a:pt x="219" y="100"/>
                          <a:pt x="224" y="113"/>
                          <a:pt x="224"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157" name="Freeform 33">
                    <a:extLst>
                      <a:ext uri="{FF2B5EF4-FFF2-40B4-BE49-F238E27FC236}">
                        <a16:creationId xmlns:a16="http://schemas.microsoft.com/office/drawing/2014/main" id="{9C13590B-274F-5C03-BE84-FEE6AA5C2ADB}"/>
                      </a:ext>
                    </a:extLst>
                  </p:cNvPr>
                  <p:cNvSpPr>
                    <a:spLocks/>
                  </p:cNvSpPr>
                  <p:nvPr/>
                </p:nvSpPr>
                <p:spPr bwMode="auto">
                  <a:xfrm>
                    <a:off x="2261" y="1049"/>
                    <a:ext cx="572" cy="216"/>
                  </a:xfrm>
                  <a:custGeom>
                    <a:avLst/>
                    <a:gdLst>
                      <a:gd name="T0" fmla="*/ 120 w 241"/>
                      <a:gd name="T1" fmla="*/ 91 h 91"/>
                      <a:gd name="T2" fmla="*/ 48 w 241"/>
                      <a:gd name="T3" fmla="*/ 90 h 91"/>
                      <a:gd name="T4" fmla="*/ 0 w 241"/>
                      <a:gd name="T5" fmla="*/ 47 h 91"/>
                      <a:gd name="T6" fmla="*/ 46 w 241"/>
                      <a:gd name="T7" fmla="*/ 1 h 91"/>
                      <a:gd name="T8" fmla="*/ 196 w 241"/>
                      <a:gd name="T9" fmla="*/ 1 h 91"/>
                      <a:gd name="T10" fmla="*/ 240 w 241"/>
                      <a:gd name="T11" fmla="*/ 48 h 91"/>
                      <a:gd name="T12" fmla="*/ 193 w 241"/>
                      <a:gd name="T13" fmla="*/ 90 h 91"/>
                      <a:gd name="T14" fmla="*/ 120 w 241"/>
                      <a:gd name="T15" fmla="*/ 91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 h="91">
                        <a:moveTo>
                          <a:pt x="120" y="91"/>
                        </a:moveTo>
                        <a:cubicBezTo>
                          <a:pt x="96" y="91"/>
                          <a:pt x="72" y="91"/>
                          <a:pt x="48" y="90"/>
                        </a:cubicBezTo>
                        <a:cubicBezTo>
                          <a:pt x="21" y="90"/>
                          <a:pt x="1" y="72"/>
                          <a:pt x="0" y="47"/>
                        </a:cubicBezTo>
                        <a:cubicBezTo>
                          <a:pt x="0" y="22"/>
                          <a:pt x="19" y="1"/>
                          <a:pt x="46" y="1"/>
                        </a:cubicBezTo>
                        <a:cubicBezTo>
                          <a:pt x="96" y="0"/>
                          <a:pt x="146" y="0"/>
                          <a:pt x="196" y="1"/>
                        </a:cubicBezTo>
                        <a:cubicBezTo>
                          <a:pt x="223" y="1"/>
                          <a:pt x="241" y="22"/>
                          <a:pt x="240" y="48"/>
                        </a:cubicBezTo>
                        <a:cubicBezTo>
                          <a:pt x="239" y="73"/>
                          <a:pt x="220" y="90"/>
                          <a:pt x="193" y="90"/>
                        </a:cubicBezTo>
                        <a:cubicBezTo>
                          <a:pt x="169" y="91"/>
                          <a:pt x="144" y="91"/>
                          <a:pt x="120"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grpSp>
          </p:grpSp>
        </p:grpSp>
        <p:grpSp>
          <p:nvGrpSpPr>
            <p:cNvPr id="158" name="Group 157">
              <a:extLst>
                <a:ext uri="{FF2B5EF4-FFF2-40B4-BE49-F238E27FC236}">
                  <a16:creationId xmlns:a16="http://schemas.microsoft.com/office/drawing/2014/main" id="{DDF984AD-2D1F-ED07-12EC-C0EDA492D9DA}"/>
                </a:ext>
              </a:extLst>
            </p:cNvPr>
            <p:cNvGrpSpPr/>
            <p:nvPr/>
          </p:nvGrpSpPr>
          <p:grpSpPr>
            <a:xfrm>
              <a:off x="2241505" y="4720727"/>
              <a:ext cx="953911" cy="994520"/>
              <a:chOff x="2214268" y="4910666"/>
              <a:chExt cx="953911" cy="994520"/>
            </a:xfrm>
          </p:grpSpPr>
          <p:sp>
            <p:nvSpPr>
              <p:cNvPr id="159" name="Text Placeholder 4">
                <a:extLst>
                  <a:ext uri="{FF2B5EF4-FFF2-40B4-BE49-F238E27FC236}">
                    <a16:creationId xmlns:a16="http://schemas.microsoft.com/office/drawing/2014/main" id="{6790BD9C-36C1-1069-E25E-ABC2BF7EB80C}"/>
                  </a:ext>
                </a:extLst>
              </p:cNvPr>
              <p:cNvSpPr txBox="1">
                <a:spLocks/>
              </p:cNvSpPr>
              <p:nvPr/>
            </p:nvSpPr>
            <p:spPr bwMode="gray">
              <a:xfrm>
                <a:off x="2214268" y="5474300"/>
                <a:ext cx="953911" cy="430886"/>
              </a:xfrm>
              <a:prstGeom prst="rect">
                <a:avLst/>
              </a:prstGeom>
              <a:noFill/>
              <a:ln w="28575" cap="flat" cmpd="sng" algn="ctr">
                <a:noFill/>
                <a:prstDash val="solid"/>
                <a:miter lim="800000"/>
                <a:headEnd type="none" w="med" len="med"/>
                <a:tailEnd type="none" w="med" len="med"/>
              </a:ln>
              <a:effectLst/>
            </p:spPr>
            <p:txBody>
              <a:bodyPr vert="horz" wrap="square" lIns="0" tIns="0" rIns="0" bIns="0" numCol="1" rtlCol="0" anchor="t" anchorCtr="0" compatLnSpc="1">
                <a:prstTxWarp prst="textNoShape">
                  <a:avLst/>
                </a:prstTxWarp>
                <a:sp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defTabSz="685800">
                  <a:lnSpc>
                    <a:spcPct val="100000"/>
                  </a:lnSpc>
                  <a:spcBef>
                    <a:spcPts val="0"/>
                  </a:spcBef>
                  <a:buClr>
                    <a:srgbClr val="F69322"/>
                  </a:buClr>
                  <a:defRPr/>
                </a:pPr>
                <a:r>
                  <a:rPr lang="en-US" sz="1050" b="0" dirty="0">
                    <a:solidFill>
                      <a:prstClr val="white"/>
                    </a:solidFill>
                    <a:latin typeface="Calibri"/>
                    <a:cs typeface="Arial" panose="020B0604020202020204" pitchFamily="34" charset="0"/>
                  </a:rPr>
                  <a:t>Size of Jury Awards</a:t>
                </a:r>
              </a:p>
            </p:txBody>
          </p:sp>
          <p:grpSp>
            <p:nvGrpSpPr>
              <p:cNvPr id="160" name="Group 159">
                <a:extLst>
                  <a:ext uri="{FF2B5EF4-FFF2-40B4-BE49-F238E27FC236}">
                    <a16:creationId xmlns:a16="http://schemas.microsoft.com/office/drawing/2014/main" id="{B07911B6-7B03-BD83-2E19-0E7E8B66B4D3}"/>
                  </a:ext>
                </a:extLst>
              </p:cNvPr>
              <p:cNvGrpSpPr/>
              <p:nvPr/>
            </p:nvGrpSpPr>
            <p:grpSpPr>
              <a:xfrm>
                <a:off x="2214268" y="4910666"/>
                <a:ext cx="414866" cy="414866"/>
                <a:chOff x="2214268" y="4910666"/>
                <a:chExt cx="414866" cy="414866"/>
              </a:xfrm>
            </p:grpSpPr>
            <p:sp>
              <p:nvSpPr>
                <p:cNvPr id="161" name="Oval 160">
                  <a:extLst>
                    <a:ext uri="{FF2B5EF4-FFF2-40B4-BE49-F238E27FC236}">
                      <a16:creationId xmlns:a16="http://schemas.microsoft.com/office/drawing/2014/main" id="{786EBB89-839B-BC8C-C333-CBC34900728C}"/>
                    </a:ext>
                  </a:extLst>
                </p:cNvPr>
                <p:cNvSpPr/>
                <p:nvPr/>
              </p:nvSpPr>
              <p:spPr>
                <a:xfrm>
                  <a:off x="2214268" y="4910666"/>
                  <a:ext cx="414866" cy="414866"/>
                </a:xfrm>
                <a:prstGeom prst="ellipse">
                  <a:avLst/>
                </a:prstGeom>
                <a:no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grpSp>
              <p:nvGrpSpPr>
                <p:cNvPr id="162" name="Group 36">
                  <a:extLst>
                    <a:ext uri="{FF2B5EF4-FFF2-40B4-BE49-F238E27FC236}">
                      <a16:creationId xmlns:a16="http://schemas.microsoft.com/office/drawing/2014/main" id="{41F4549D-5538-A43D-08BB-A247F4D2D868}"/>
                    </a:ext>
                  </a:extLst>
                </p:cNvPr>
                <p:cNvGrpSpPr>
                  <a:grpSpLocks noChangeAspect="1"/>
                </p:cNvGrpSpPr>
                <p:nvPr/>
              </p:nvGrpSpPr>
              <p:grpSpPr bwMode="auto">
                <a:xfrm>
                  <a:off x="2334520" y="4993766"/>
                  <a:ext cx="174362" cy="248667"/>
                  <a:chOff x="2480" y="217"/>
                  <a:chExt cx="2722" cy="3882"/>
                </a:xfrm>
                <a:solidFill>
                  <a:schemeClr val="bg1"/>
                </a:solidFill>
              </p:grpSpPr>
              <p:sp>
                <p:nvSpPr>
                  <p:cNvPr id="163" name="Freeform 37">
                    <a:extLst>
                      <a:ext uri="{FF2B5EF4-FFF2-40B4-BE49-F238E27FC236}">
                        <a16:creationId xmlns:a16="http://schemas.microsoft.com/office/drawing/2014/main" id="{957CD988-6C7F-8F65-4D85-E7E9D25E3980}"/>
                      </a:ext>
                    </a:extLst>
                  </p:cNvPr>
                  <p:cNvSpPr>
                    <a:spLocks noEditPoints="1"/>
                  </p:cNvSpPr>
                  <p:nvPr/>
                </p:nvSpPr>
                <p:spPr bwMode="auto">
                  <a:xfrm>
                    <a:off x="2480" y="217"/>
                    <a:ext cx="2722" cy="2856"/>
                  </a:xfrm>
                  <a:custGeom>
                    <a:avLst/>
                    <a:gdLst>
                      <a:gd name="T0" fmla="*/ 219 w 1145"/>
                      <a:gd name="T1" fmla="*/ 1088 h 1203"/>
                      <a:gd name="T2" fmla="*/ 180 w 1145"/>
                      <a:gd name="T3" fmla="*/ 904 h 1203"/>
                      <a:gd name="T4" fmla="*/ 163 w 1145"/>
                      <a:gd name="T5" fmla="*/ 881 h 1203"/>
                      <a:gd name="T6" fmla="*/ 1 w 1145"/>
                      <a:gd name="T7" fmla="*/ 788 h 1203"/>
                      <a:gd name="T8" fmla="*/ 6 w 1145"/>
                      <a:gd name="T9" fmla="*/ 775 h 1203"/>
                      <a:gd name="T10" fmla="*/ 76 w 1145"/>
                      <a:gd name="T11" fmla="*/ 618 h 1203"/>
                      <a:gd name="T12" fmla="*/ 77 w 1145"/>
                      <a:gd name="T13" fmla="*/ 587 h 1203"/>
                      <a:gd name="T14" fmla="*/ 7 w 1145"/>
                      <a:gd name="T15" fmla="*/ 431 h 1203"/>
                      <a:gd name="T16" fmla="*/ 0 w 1145"/>
                      <a:gd name="T17" fmla="*/ 416 h 1203"/>
                      <a:gd name="T18" fmla="*/ 118 w 1145"/>
                      <a:gd name="T19" fmla="*/ 348 h 1203"/>
                      <a:gd name="T20" fmla="*/ 174 w 1145"/>
                      <a:gd name="T21" fmla="*/ 313 h 1203"/>
                      <a:gd name="T22" fmla="*/ 190 w 1145"/>
                      <a:gd name="T23" fmla="*/ 249 h 1203"/>
                      <a:gd name="T24" fmla="*/ 219 w 1145"/>
                      <a:gd name="T25" fmla="*/ 115 h 1203"/>
                      <a:gd name="T26" fmla="*/ 317 w 1145"/>
                      <a:gd name="T27" fmla="*/ 125 h 1203"/>
                      <a:gd name="T28" fmla="*/ 413 w 1145"/>
                      <a:gd name="T29" fmla="*/ 135 h 1203"/>
                      <a:gd name="T30" fmla="*/ 430 w 1145"/>
                      <a:gd name="T31" fmla="*/ 128 h 1203"/>
                      <a:gd name="T32" fmla="*/ 557 w 1145"/>
                      <a:gd name="T33" fmla="*/ 14 h 1203"/>
                      <a:gd name="T34" fmla="*/ 573 w 1145"/>
                      <a:gd name="T35" fmla="*/ 0 h 1203"/>
                      <a:gd name="T36" fmla="*/ 586 w 1145"/>
                      <a:gd name="T37" fmla="*/ 12 h 1203"/>
                      <a:gd name="T38" fmla="*/ 714 w 1145"/>
                      <a:gd name="T39" fmla="*/ 127 h 1203"/>
                      <a:gd name="T40" fmla="*/ 738 w 1145"/>
                      <a:gd name="T41" fmla="*/ 135 h 1203"/>
                      <a:gd name="T42" fmla="*/ 927 w 1145"/>
                      <a:gd name="T43" fmla="*/ 115 h 1203"/>
                      <a:gd name="T44" fmla="*/ 946 w 1145"/>
                      <a:gd name="T45" fmla="*/ 205 h 1203"/>
                      <a:gd name="T46" fmla="*/ 966 w 1145"/>
                      <a:gd name="T47" fmla="*/ 302 h 1203"/>
                      <a:gd name="T48" fmla="*/ 980 w 1145"/>
                      <a:gd name="T49" fmla="*/ 321 h 1203"/>
                      <a:gd name="T50" fmla="*/ 1131 w 1145"/>
                      <a:gd name="T51" fmla="*/ 407 h 1203"/>
                      <a:gd name="T52" fmla="*/ 1145 w 1145"/>
                      <a:gd name="T53" fmla="*/ 416 h 1203"/>
                      <a:gd name="T54" fmla="*/ 1102 w 1145"/>
                      <a:gd name="T55" fmla="*/ 514 h 1203"/>
                      <a:gd name="T56" fmla="*/ 1068 w 1145"/>
                      <a:gd name="T57" fmla="*/ 589 h 1203"/>
                      <a:gd name="T58" fmla="*/ 1068 w 1145"/>
                      <a:gd name="T59" fmla="*/ 615 h 1203"/>
                      <a:gd name="T60" fmla="*/ 1145 w 1145"/>
                      <a:gd name="T61" fmla="*/ 787 h 1203"/>
                      <a:gd name="T62" fmla="*/ 1132 w 1145"/>
                      <a:gd name="T63" fmla="*/ 796 h 1203"/>
                      <a:gd name="T64" fmla="*/ 984 w 1145"/>
                      <a:gd name="T65" fmla="*/ 881 h 1203"/>
                      <a:gd name="T66" fmla="*/ 965 w 1145"/>
                      <a:gd name="T67" fmla="*/ 906 h 1203"/>
                      <a:gd name="T68" fmla="*/ 930 w 1145"/>
                      <a:gd name="T69" fmla="*/ 1076 h 1203"/>
                      <a:gd name="T70" fmla="*/ 926 w 1145"/>
                      <a:gd name="T71" fmla="*/ 1089 h 1203"/>
                      <a:gd name="T72" fmla="*/ 819 w 1145"/>
                      <a:gd name="T73" fmla="*/ 1077 h 1203"/>
                      <a:gd name="T74" fmla="*/ 732 w 1145"/>
                      <a:gd name="T75" fmla="*/ 1069 h 1203"/>
                      <a:gd name="T76" fmla="*/ 715 w 1145"/>
                      <a:gd name="T77" fmla="*/ 1076 h 1203"/>
                      <a:gd name="T78" fmla="*/ 585 w 1145"/>
                      <a:gd name="T79" fmla="*/ 1193 h 1203"/>
                      <a:gd name="T80" fmla="*/ 573 w 1145"/>
                      <a:gd name="T81" fmla="*/ 1203 h 1203"/>
                      <a:gd name="T82" fmla="*/ 467 w 1145"/>
                      <a:gd name="T83" fmla="*/ 1108 h 1203"/>
                      <a:gd name="T84" fmla="*/ 445 w 1145"/>
                      <a:gd name="T85" fmla="*/ 1088 h 1203"/>
                      <a:gd name="T86" fmla="*/ 388 w 1145"/>
                      <a:gd name="T87" fmla="*/ 1070 h 1203"/>
                      <a:gd name="T88" fmla="*/ 229 w 1145"/>
                      <a:gd name="T89" fmla="*/ 1088 h 1203"/>
                      <a:gd name="T90" fmla="*/ 219 w 1145"/>
                      <a:gd name="T91" fmla="*/ 1088 h 1203"/>
                      <a:gd name="T92" fmla="*/ 948 w 1145"/>
                      <a:gd name="T93" fmla="*/ 602 h 1203"/>
                      <a:gd name="T94" fmla="*/ 573 w 1145"/>
                      <a:gd name="T95" fmla="*/ 227 h 1203"/>
                      <a:gd name="T96" fmla="*/ 198 w 1145"/>
                      <a:gd name="T97" fmla="*/ 601 h 1203"/>
                      <a:gd name="T98" fmla="*/ 571 w 1145"/>
                      <a:gd name="T99" fmla="*/ 977 h 1203"/>
                      <a:gd name="T100" fmla="*/ 948 w 1145"/>
                      <a:gd name="T101" fmla="*/ 602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45" h="1203">
                        <a:moveTo>
                          <a:pt x="219" y="1088"/>
                        </a:moveTo>
                        <a:cubicBezTo>
                          <a:pt x="205" y="1026"/>
                          <a:pt x="192" y="965"/>
                          <a:pt x="180" y="904"/>
                        </a:cubicBezTo>
                        <a:cubicBezTo>
                          <a:pt x="178" y="893"/>
                          <a:pt x="173" y="887"/>
                          <a:pt x="163" y="881"/>
                        </a:cubicBezTo>
                        <a:cubicBezTo>
                          <a:pt x="109" y="851"/>
                          <a:pt x="55" y="820"/>
                          <a:pt x="1" y="788"/>
                        </a:cubicBezTo>
                        <a:cubicBezTo>
                          <a:pt x="2" y="783"/>
                          <a:pt x="4" y="779"/>
                          <a:pt x="6" y="775"/>
                        </a:cubicBezTo>
                        <a:cubicBezTo>
                          <a:pt x="29" y="722"/>
                          <a:pt x="52" y="670"/>
                          <a:pt x="76" y="618"/>
                        </a:cubicBezTo>
                        <a:cubicBezTo>
                          <a:pt x="81" y="607"/>
                          <a:pt x="82" y="598"/>
                          <a:pt x="77" y="587"/>
                        </a:cubicBezTo>
                        <a:cubicBezTo>
                          <a:pt x="53" y="535"/>
                          <a:pt x="30" y="483"/>
                          <a:pt x="7" y="431"/>
                        </a:cubicBezTo>
                        <a:cubicBezTo>
                          <a:pt x="5" y="426"/>
                          <a:pt x="3" y="422"/>
                          <a:pt x="0" y="416"/>
                        </a:cubicBezTo>
                        <a:cubicBezTo>
                          <a:pt x="40" y="393"/>
                          <a:pt x="79" y="370"/>
                          <a:pt x="118" y="348"/>
                        </a:cubicBezTo>
                        <a:cubicBezTo>
                          <a:pt x="138" y="337"/>
                          <a:pt x="162" y="329"/>
                          <a:pt x="174" y="313"/>
                        </a:cubicBezTo>
                        <a:cubicBezTo>
                          <a:pt x="186" y="296"/>
                          <a:pt x="186" y="271"/>
                          <a:pt x="190" y="249"/>
                        </a:cubicBezTo>
                        <a:cubicBezTo>
                          <a:pt x="200" y="205"/>
                          <a:pt x="209" y="161"/>
                          <a:pt x="219" y="115"/>
                        </a:cubicBezTo>
                        <a:cubicBezTo>
                          <a:pt x="252" y="119"/>
                          <a:pt x="285" y="122"/>
                          <a:pt x="317" y="125"/>
                        </a:cubicBezTo>
                        <a:cubicBezTo>
                          <a:pt x="349" y="129"/>
                          <a:pt x="381" y="133"/>
                          <a:pt x="413" y="135"/>
                        </a:cubicBezTo>
                        <a:cubicBezTo>
                          <a:pt x="418" y="136"/>
                          <a:pt x="426" y="132"/>
                          <a:pt x="430" y="128"/>
                        </a:cubicBezTo>
                        <a:cubicBezTo>
                          <a:pt x="473" y="90"/>
                          <a:pt x="515" y="52"/>
                          <a:pt x="557" y="14"/>
                        </a:cubicBezTo>
                        <a:cubicBezTo>
                          <a:pt x="562" y="10"/>
                          <a:pt x="567" y="5"/>
                          <a:pt x="573" y="0"/>
                        </a:cubicBezTo>
                        <a:cubicBezTo>
                          <a:pt x="577" y="4"/>
                          <a:pt x="582" y="8"/>
                          <a:pt x="586" y="12"/>
                        </a:cubicBezTo>
                        <a:cubicBezTo>
                          <a:pt x="628" y="50"/>
                          <a:pt x="671" y="89"/>
                          <a:pt x="714" y="127"/>
                        </a:cubicBezTo>
                        <a:cubicBezTo>
                          <a:pt x="721" y="134"/>
                          <a:pt x="727" y="137"/>
                          <a:pt x="738" y="135"/>
                        </a:cubicBezTo>
                        <a:cubicBezTo>
                          <a:pt x="800" y="128"/>
                          <a:pt x="862" y="122"/>
                          <a:pt x="927" y="115"/>
                        </a:cubicBezTo>
                        <a:cubicBezTo>
                          <a:pt x="933" y="145"/>
                          <a:pt x="940" y="175"/>
                          <a:pt x="946" y="205"/>
                        </a:cubicBezTo>
                        <a:cubicBezTo>
                          <a:pt x="953" y="237"/>
                          <a:pt x="959" y="270"/>
                          <a:pt x="966" y="302"/>
                        </a:cubicBezTo>
                        <a:cubicBezTo>
                          <a:pt x="968" y="309"/>
                          <a:pt x="974" y="317"/>
                          <a:pt x="980" y="321"/>
                        </a:cubicBezTo>
                        <a:cubicBezTo>
                          <a:pt x="1030" y="350"/>
                          <a:pt x="1081" y="379"/>
                          <a:pt x="1131" y="407"/>
                        </a:cubicBezTo>
                        <a:cubicBezTo>
                          <a:pt x="1136" y="410"/>
                          <a:pt x="1140" y="413"/>
                          <a:pt x="1145" y="416"/>
                        </a:cubicBezTo>
                        <a:cubicBezTo>
                          <a:pt x="1131" y="449"/>
                          <a:pt x="1116" y="482"/>
                          <a:pt x="1102" y="514"/>
                        </a:cubicBezTo>
                        <a:cubicBezTo>
                          <a:pt x="1091" y="539"/>
                          <a:pt x="1080" y="565"/>
                          <a:pt x="1068" y="589"/>
                        </a:cubicBezTo>
                        <a:cubicBezTo>
                          <a:pt x="1063" y="598"/>
                          <a:pt x="1064" y="606"/>
                          <a:pt x="1068" y="615"/>
                        </a:cubicBezTo>
                        <a:cubicBezTo>
                          <a:pt x="1094" y="672"/>
                          <a:pt x="1119" y="729"/>
                          <a:pt x="1145" y="787"/>
                        </a:cubicBezTo>
                        <a:cubicBezTo>
                          <a:pt x="1141" y="790"/>
                          <a:pt x="1136" y="793"/>
                          <a:pt x="1132" y="796"/>
                        </a:cubicBezTo>
                        <a:cubicBezTo>
                          <a:pt x="1083" y="824"/>
                          <a:pt x="1033" y="853"/>
                          <a:pt x="984" y="881"/>
                        </a:cubicBezTo>
                        <a:cubicBezTo>
                          <a:pt x="973" y="886"/>
                          <a:pt x="968" y="893"/>
                          <a:pt x="965" y="906"/>
                        </a:cubicBezTo>
                        <a:cubicBezTo>
                          <a:pt x="954" y="963"/>
                          <a:pt x="942" y="1019"/>
                          <a:pt x="930" y="1076"/>
                        </a:cubicBezTo>
                        <a:cubicBezTo>
                          <a:pt x="929" y="1080"/>
                          <a:pt x="928" y="1084"/>
                          <a:pt x="926" y="1089"/>
                        </a:cubicBezTo>
                        <a:cubicBezTo>
                          <a:pt x="890" y="1085"/>
                          <a:pt x="855" y="1081"/>
                          <a:pt x="819" y="1077"/>
                        </a:cubicBezTo>
                        <a:cubicBezTo>
                          <a:pt x="790" y="1074"/>
                          <a:pt x="761" y="1071"/>
                          <a:pt x="732" y="1069"/>
                        </a:cubicBezTo>
                        <a:cubicBezTo>
                          <a:pt x="726" y="1068"/>
                          <a:pt x="719" y="1072"/>
                          <a:pt x="715" y="1076"/>
                        </a:cubicBezTo>
                        <a:cubicBezTo>
                          <a:pt x="671" y="1115"/>
                          <a:pt x="628" y="1154"/>
                          <a:pt x="585" y="1193"/>
                        </a:cubicBezTo>
                        <a:cubicBezTo>
                          <a:pt x="581" y="1196"/>
                          <a:pt x="577" y="1199"/>
                          <a:pt x="573" y="1203"/>
                        </a:cubicBezTo>
                        <a:cubicBezTo>
                          <a:pt x="537" y="1171"/>
                          <a:pt x="502" y="1140"/>
                          <a:pt x="467" y="1108"/>
                        </a:cubicBezTo>
                        <a:cubicBezTo>
                          <a:pt x="459" y="1101"/>
                          <a:pt x="451" y="1095"/>
                          <a:pt x="445" y="1088"/>
                        </a:cubicBezTo>
                        <a:cubicBezTo>
                          <a:pt x="430" y="1068"/>
                          <a:pt x="411" y="1067"/>
                          <a:pt x="388" y="1070"/>
                        </a:cubicBezTo>
                        <a:cubicBezTo>
                          <a:pt x="335" y="1077"/>
                          <a:pt x="282" y="1082"/>
                          <a:pt x="229" y="1088"/>
                        </a:cubicBezTo>
                        <a:cubicBezTo>
                          <a:pt x="226" y="1088"/>
                          <a:pt x="222" y="1088"/>
                          <a:pt x="219" y="1088"/>
                        </a:cubicBezTo>
                        <a:close/>
                        <a:moveTo>
                          <a:pt x="948" y="602"/>
                        </a:moveTo>
                        <a:cubicBezTo>
                          <a:pt x="948" y="396"/>
                          <a:pt x="780" y="228"/>
                          <a:pt x="573" y="227"/>
                        </a:cubicBezTo>
                        <a:cubicBezTo>
                          <a:pt x="368" y="226"/>
                          <a:pt x="200" y="393"/>
                          <a:pt x="198" y="601"/>
                        </a:cubicBezTo>
                        <a:cubicBezTo>
                          <a:pt x="196" y="806"/>
                          <a:pt x="365" y="976"/>
                          <a:pt x="571" y="977"/>
                        </a:cubicBezTo>
                        <a:cubicBezTo>
                          <a:pt x="778" y="978"/>
                          <a:pt x="947" y="809"/>
                          <a:pt x="948" y="6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164" name="Freeform 38">
                    <a:extLst>
                      <a:ext uri="{FF2B5EF4-FFF2-40B4-BE49-F238E27FC236}">
                        <a16:creationId xmlns:a16="http://schemas.microsoft.com/office/drawing/2014/main" id="{295A0FE5-57F0-FDD4-EB88-9945E4A6EBA8}"/>
                      </a:ext>
                    </a:extLst>
                  </p:cNvPr>
                  <p:cNvSpPr>
                    <a:spLocks/>
                  </p:cNvSpPr>
                  <p:nvPr/>
                </p:nvSpPr>
                <p:spPr bwMode="auto">
                  <a:xfrm>
                    <a:off x="2609" y="2988"/>
                    <a:ext cx="1172" cy="1111"/>
                  </a:xfrm>
                  <a:custGeom>
                    <a:avLst/>
                    <a:gdLst>
                      <a:gd name="T0" fmla="*/ 0 w 493"/>
                      <a:gd name="T1" fmla="*/ 306 h 468"/>
                      <a:gd name="T2" fmla="*/ 5 w 493"/>
                      <a:gd name="T3" fmla="*/ 291 h 468"/>
                      <a:gd name="T4" fmla="*/ 126 w 493"/>
                      <a:gd name="T5" fmla="*/ 34 h 468"/>
                      <a:gd name="T6" fmla="*/ 147 w 493"/>
                      <a:gd name="T7" fmla="*/ 20 h 468"/>
                      <a:gd name="T8" fmla="*/ 311 w 493"/>
                      <a:gd name="T9" fmla="*/ 2 h 468"/>
                      <a:gd name="T10" fmla="*/ 352 w 493"/>
                      <a:gd name="T11" fmla="*/ 15 h 468"/>
                      <a:gd name="T12" fmla="*/ 475 w 493"/>
                      <a:gd name="T13" fmla="*/ 126 h 468"/>
                      <a:gd name="T14" fmla="*/ 493 w 493"/>
                      <a:gd name="T15" fmla="*/ 143 h 468"/>
                      <a:gd name="T16" fmla="*/ 340 w 493"/>
                      <a:gd name="T17" fmla="*/ 468 h 468"/>
                      <a:gd name="T18" fmla="*/ 329 w 493"/>
                      <a:gd name="T19" fmla="*/ 454 h 468"/>
                      <a:gd name="T20" fmla="*/ 216 w 493"/>
                      <a:gd name="T21" fmla="*/ 321 h 468"/>
                      <a:gd name="T22" fmla="*/ 189 w 493"/>
                      <a:gd name="T23" fmla="*/ 308 h 468"/>
                      <a:gd name="T24" fmla="*/ 18 w 493"/>
                      <a:gd name="T25" fmla="*/ 307 h 468"/>
                      <a:gd name="T26" fmla="*/ 0 w 493"/>
                      <a:gd name="T27" fmla="*/ 306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3" h="468">
                        <a:moveTo>
                          <a:pt x="0" y="306"/>
                        </a:moveTo>
                        <a:cubicBezTo>
                          <a:pt x="2" y="300"/>
                          <a:pt x="3" y="295"/>
                          <a:pt x="5" y="291"/>
                        </a:cubicBezTo>
                        <a:cubicBezTo>
                          <a:pt x="46" y="206"/>
                          <a:pt x="86" y="120"/>
                          <a:pt x="126" y="34"/>
                        </a:cubicBezTo>
                        <a:cubicBezTo>
                          <a:pt x="131" y="24"/>
                          <a:pt x="136" y="21"/>
                          <a:pt x="147" y="20"/>
                        </a:cubicBezTo>
                        <a:cubicBezTo>
                          <a:pt x="202" y="15"/>
                          <a:pt x="256" y="9"/>
                          <a:pt x="311" y="2"/>
                        </a:cubicBezTo>
                        <a:cubicBezTo>
                          <a:pt x="327" y="0"/>
                          <a:pt x="340" y="3"/>
                          <a:pt x="352" y="15"/>
                        </a:cubicBezTo>
                        <a:cubicBezTo>
                          <a:pt x="392" y="53"/>
                          <a:pt x="434" y="89"/>
                          <a:pt x="475" y="126"/>
                        </a:cubicBezTo>
                        <a:cubicBezTo>
                          <a:pt x="481" y="132"/>
                          <a:pt x="487" y="137"/>
                          <a:pt x="493" y="143"/>
                        </a:cubicBezTo>
                        <a:cubicBezTo>
                          <a:pt x="442" y="250"/>
                          <a:pt x="392" y="357"/>
                          <a:pt x="340" y="468"/>
                        </a:cubicBezTo>
                        <a:cubicBezTo>
                          <a:pt x="335" y="462"/>
                          <a:pt x="332" y="458"/>
                          <a:pt x="329" y="454"/>
                        </a:cubicBezTo>
                        <a:cubicBezTo>
                          <a:pt x="291" y="410"/>
                          <a:pt x="253" y="366"/>
                          <a:pt x="216" y="321"/>
                        </a:cubicBezTo>
                        <a:cubicBezTo>
                          <a:pt x="209" y="312"/>
                          <a:pt x="201" y="308"/>
                          <a:pt x="189" y="308"/>
                        </a:cubicBezTo>
                        <a:cubicBezTo>
                          <a:pt x="132" y="308"/>
                          <a:pt x="75" y="307"/>
                          <a:pt x="18" y="307"/>
                        </a:cubicBezTo>
                        <a:cubicBezTo>
                          <a:pt x="13" y="307"/>
                          <a:pt x="7" y="306"/>
                          <a:pt x="0" y="3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165" name="Freeform 39">
                    <a:extLst>
                      <a:ext uri="{FF2B5EF4-FFF2-40B4-BE49-F238E27FC236}">
                        <a16:creationId xmlns:a16="http://schemas.microsoft.com/office/drawing/2014/main" id="{A8AD8B0D-5F16-F839-2C7D-06EA219C29AF}"/>
                      </a:ext>
                    </a:extLst>
                  </p:cNvPr>
                  <p:cNvSpPr>
                    <a:spLocks/>
                  </p:cNvSpPr>
                  <p:nvPr/>
                </p:nvSpPr>
                <p:spPr bwMode="auto">
                  <a:xfrm>
                    <a:off x="3902" y="2983"/>
                    <a:ext cx="1174" cy="1113"/>
                  </a:xfrm>
                  <a:custGeom>
                    <a:avLst/>
                    <a:gdLst>
                      <a:gd name="T0" fmla="*/ 494 w 494"/>
                      <a:gd name="T1" fmla="*/ 310 h 469"/>
                      <a:gd name="T2" fmla="*/ 319 w 494"/>
                      <a:gd name="T3" fmla="*/ 310 h 469"/>
                      <a:gd name="T4" fmla="*/ 268 w 494"/>
                      <a:gd name="T5" fmla="*/ 334 h 469"/>
                      <a:gd name="T6" fmla="*/ 153 w 494"/>
                      <a:gd name="T7" fmla="*/ 469 h 469"/>
                      <a:gd name="T8" fmla="*/ 0 w 494"/>
                      <a:gd name="T9" fmla="*/ 145 h 469"/>
                      <a:gd name="T10" fmla="*/ 112 w 494"/>
                      <a:gd name="T11" fmla="*/ 44 h 469"/>
                      <a:gd name="T12" fmla="*/ 121 w 494"/>
                      <a:gd name="T13" fmla="*/ 35 h 469"/>
                      <a:gd name="T14" fmla="*/ 211 w 494"/>
                      <a:gd name="T15" fmla="*/ 7 h 469"/>
                      <a:gd name="T16" fmla="*/ 349 w 494"/>
                      <a:gd name="T17" fmla="*/ 23 h 469"/>
                      <a:gd name="T18" fmla="*/ 365 w 494"/>
                      <a:gd name="T19" fmla="*/ 32 h 469"/>
                      <a:gd name="T20" fmla="*/ 491 w 494"/>
                      <a:gd name="T21" fmla="*/ 299 h 469"/>
                      <a:gd name="T22" fmla="*/ 494 w 494"/>
                      <a:gd name="T23" fmla="*/ 31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4" h="469">
                        <a:moveTo>
                          <a:pt x="494" y="310"/>
                        </a:moveTo>
                        <a:cubicBezTo>
                          <a:pt x="434" y="310"/>
                          <a:pt x="376" y="311"/>
                          <a:pt x="319" y="310"/>
                        </a:cubicBezTo>
                        <a:cubicBezTo>
                          <a:pt x="297" y="309"/>
                          <a:pt x="282" y="316"/>
                          <a:pt x="268" y="334"/>
                        </a:cubicBezTo>
                        <a:cubicBezTo>
                          <a:pt x="232" y="379"/>
                          <a:pt x="193" y="422"/>
                          <a:pt x="153" y="469"/>
                        </a:cubicBezTo>
                        <a:cubicBezTo>
                          <a:pt x="102" y="360"/>
                          <a:pt x="51" y="253"/>
                          <a:pt x="0" y="145"/>
                        </a:cubicBezTo>
                        <a:cubicBezTo>
                          <a:pt x="38" y="111"/>
                          <a:pt x="75" y="77"/>
                          <a:pt x="112" y="44"/>
                        </a:cubicBezTo>
                        <a:cubicBezTo>
                          <a:pt x="115" y="41"/>
                          <a:pt x="119" y="39"/>
                          <a:pt x="121" y="35"/>
                        </a:cubicBezTo>
                        <a:cubicBezTo>
                          <a:pt x="145" y="4"/>
                          <a:pt x="175" y="0"/>
                          <a:pt x="211" y="7"/>
                        </a:cubicBezTo>
                        <a:cubicBezTo>
                          <a:pt x="257" y="14"/>
                          <a:pt x="303" y="17"/>
                          <a:pt x="349" y="23"/>
                        </a:cubicBezTo>
                        <a:cubicBezTo>
                          <a:pt x="355" y="23"/>
                          <a:pt x="363" y="28"/>
                          <a:pt x="365" y="32"/>
                        </a:cubicBezTo>
                        <a:cubicBezTo>
                          <a:pt x="407" y="121"/>
                          <a:pt x="449" y="210"/>
                          <a:pt x="491" y="299"/>
                        </a:cubicBezTo>
                        <a:cubicBezTo>
                          <a:pt x="492" y="301"/>
                          <a:pt x="492" y="304"/>
                          <a:pt x="494" y="3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166" name="Freeform 40">
                    <a:extLst>
                      <a:ext uri="{FF2B5EF4-FFF2-40B4-BE49-F238E27FC236}">
                        <a16:creationId xmlns:a16="http://schemas.microsoft.com/office/drawing/2014/main" id="{75EC6567-B636-02CE-809C-7F5020AA482E}"/>
                      </a:ext>
                    </a:extLst>
                  </p:cNvPr>
                  <p:cNvSpPr>
                    <a:spLocks/>
                  </p:cNvSpPr>
                  <p:nvPr/>
                </p:nvSpPr>
                <p:spPr bwMode="auto">
                  <a:xfrm>
                    <a:off x="3174" y="981"/>
                    <a:ext cx="1334" cy="1330"/>
                  </a:xfrm>
                  <a:custGeom>
                    <a:avLst/>
                    <a:gdLst>
                      <a:gd name="T0" fmla="*/ 560 w 561"/>
                      <a:gd name="T1" fmla="*/ 281 h 560"/>
                      <a:gd name="T2" fmla="*/ 278 w 561"/>
                      <a:gd name="T3" fmla="*/ 559 h 560"/>
                      <a:gd name="T4" fmla="*/ 1 w 561"/>
                      <a:gd name="T5" fmla="*/ 279 h 560"/>
                      <a:gd name="T6" fmla="*/ 282 w 561"/>
                      <a:gd name="T7" fmla="*/ 1 h 560"/>
                      <a:gd name="T8" fmla="*/ 560 w 561"/>
                      <a:gd name="T9" fmla="*/ 281 h 560"/>
                    </a:gdLst>
                    <a:ahLst/>
                    <a:cxnLst>
                      <a:cxn ang="0">
                        <a:pos x="T0" y="T1"/>
                      </a:cxn>
                      <a:cxn ang="0">
                        <a:pos x="T2" y="T3"/>
                      </a:cxn>
                      <a:cxn ang="0">
                        <a:pos x="T4" y="T5"/>
                      </a:cxn>
                      <a:cxn ang="0">
                        <a:pos x="T6" y="T7"/>
                      </a:cxn>
                      <a:cxn ang="0">
                        <a:pos x="T8" y="T9"/>
                      </a:cxn>
                    </a:cxnLst>
                    <a:rect l="0" t="0" r="r" b="b"/>
                    <a:pathLst>
                      <a:path w="561" h="560">
                        <a:moveTo>
                          <a:pt x="560" y="281"/>
                        </a:moveTo>
                        <a:cubicBezTo>
                          <a:pt x="559" y="436"/>
                          <a:pt x="433" y="560"/>
                          <a:pt x="278" y="559"/>
                        </a:cubicBezTo>
                        <a:cubicBezTo>
                          <a:pt x="125" y="558"/>
                          <a:pt x="0" y="432"/>
                          <a:pt x="1" y="279"/>
                        </a:cubicBezTo>
                        <a:cubicBezTo>
                          <a:pt x="3" y="125"/>
                          <a:pt x="128" y="0"/>
                          <a:pt x="282" y="1"/>
                        </a:cubicBezTo>
                        <a:cubicBezTo>
                          <a:pt x="435" y="1"/>
                          <a:pt x="561" y="128"/>
                          <a:pt x="560"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grpSp>
          </p:grpSp>
        </p:grpSp>
        <p:grpSp>
          <p:nvGrpSpPr>
            <p:cNvPr id="167" name="Group 166">
              <a:extLst>
                <a:ext uri="{FF2B5EF4-FFF2-40B4-BE49-F238E27FC236}">
                  <a16:creationId xmlns:a16="http://schemas.microsoft.com/office/drawing/2014/main" id="{9EB6C0F0-B2AF-94C9-8590-F823F030A0A9}"/>
                </a:ext>
              </a:extLst>
            </p:cNvPr>
            <p:cNvGrpSpPr/>
            <p:nvPr/>
          </p:nvGrpSpPr>
          <p:grpSpPr>
            <a:xfrm>
              <a:off x="8407553" y="4720727"/>
              <a:ext cx="1206223" cy="994520"/>
              <a:chOff x="8402928" y="4910666"/>
              <a:chExt cx="1206223" cy="994520"/>
            </a:xfrm>
          </p:grpSpPr>
          <p:sp>
            <p:nvSpPr>
              <p:cNvPr id="168" name="Text Placeholder 4">
                <a:extLst>
                  <a:ext uri="{FF2B5EF4-FFF2-40B4-BE49-F238E27FC236}">
                    <a16:creationId xmlns:a16="http://schemas.microsoft.com/office/drawing/2014/main" id="{7BFB0BE6-211A-AAA4-0C5C-AAB0F80708FE}"/>
                  </a:ext>
                </a:extLst>
              </p:cNvPr>
              <p:cNvSpPr txBox="1">
                <a:spLocks/>
              </p:cNvSpPr>
              <p:nvPr/>
            </p:nvSpPr>
            <p:spPr bwMode="gray">
              <a:xfrm>
                <a:off x="8402928" y="5474300"/>
                <a:ext cx="1206223" cy="430886"/>
              </a:xfrm>
              <a:prstGeom prst="rect">
                <a:avLst/>
              </a:prstGeom>
              <a:noFill/>
              <a:ln w="28575" cap="flat" cmpd="sng" algn="ctr">
                <a:noFill/>
                <a:prstDash val="solid"/>
                <a:miter lim="800000"/>
                <a:headEnd type="none" w="med" len="med"/>
                <a:tailEnd type="none" w="med" len="med"/>
              </a:ln>
              <a:effectLst/>
            </p:spPr>
            <p:txBody>
              <a:bodyPr vert="horz" wrap="square" lIns="0" tIns="0" rIns="0" bIns="0" numCol="1" rtlCol="0" anchor="t" anchorCtr="0" compatLnSpc="1">
                <a:prstTxWarp prst="textNoShape">
                  <a:avLst/>
                </a:prstTxWarp>
                <a:sp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defTabSz="685800">
                  <a:lnSpc>
                    <a:spcPct val="100000"/>
                  </a:lnSpc>
                  <a:spcBef>
                    <a:spcPts val="0"/>
                  </a:spcBef>
                  <a:buClr>
                    <a:srgbClr val="F69322"/>
                  </a:buClr>
                  <a:defRPr/>
                </a:pPr>
                <a:r>
                  <a:rPr lang="en-US" sz="1050" b="0" dirty="0">
                    <a:solidFill>
                      <a:prstClr val="white"/>
                    </a:solidFill>
                    <a:latin typeface="Calibri"/>
                    <a:cs typeface="Arial" panose="020B0604020202020204" pitchFamily="34" charset="0"/>
                  </a:rPr>
                  <a:t>Aggressive Plaintiff Bar Ads</a:t>
                </a:r>
              </a:p>
            </p:txBody>
          </p:sp>
          <p:grpSp>
            <p:nvGrpSpPr>
              <p:cNvPr id="169" name="Group 168">
                <a:extLst>
                  <a:ext uri="{FF2B5EF4-FFF2-40B4-BE49-F238E27FC236}">
                    <a16:creationId xmlns:a16="http://schemas.microsoft.com/office/drawing/2014/main" id="{2A5E41F0-4EDD-8E43-49A0-31E306FE0E6C}"/>
                  </a:ext>
                </a:extLst>
              </p:cNvPr>
              <p:cNvGrpSpPr/>
              <p:nvPr/>
            </p:nvGrpSpPr>
            <p:grpSpPr>
              <a:xfrm>
                <a:off x="8402928" y="4910666"/>
                <a:ext cx="414866" cy="414866"/>
                <a:chOff x="8402928" y="4910666"/>
                <a:chExt cx="414866" cy="414866"/>
              </a:xfrm>
            </p:grpSpPr>
            <p:sp>
              <p:nvSpPr>
                <p:cNvPr id="170" name="Oval 169">
                  <a:extLst>
                    <a:ext uri="{FF2B5EF4-FFF2-40B4-BE49-F238E27FC236}">
                      <a16:creationId xmlns:a16="http://schemas.microsoft.com/office/drawing/2014/main" id="{76B9CD6E-A13F-EAF3-F878-5E770C0F0EAA}"/>
                    </a:ext>
                  </a:extLst>
                </p:cNvPr>
                <p:cNvSpPr/>
                <p:nvPr/>
              </p:nvSpPr>
              <p:spPr>
                <a:xfrm>
                  <a:off x="8402928" y="4910666"/>
                  <a:ext cx="414866" cy="414866"/>
                </a:xfrm>
                <a:prstGeom prst="ellipse">
                  <a:avLst/>
                </a:prstGeom>
                <a:no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grpSp>
              <p:nvGrpSpPr>
                <p:cNvPr id="171" name="Group 58">
                  <a:extLst>
                    <a:ext uri="{FF2B5EF4-FFF2-40B4-BE49-F238E27FC236}">
                      <a16:creationId xmlns:a16="http://schemas.microsoft.com/office/drawing/2014/main" id="{0189F5DD-8823-E45C-1F16-4D7FF4D0B232}"/>
                    </a:ext>
                  </a:extLst>
                </p:cNvPr>
                <p:cNvGrpSpPr>
                  <a:grpSpLocks noChangeAspect="1"/>
                </p:cNvGrpSpPr>
                <p:nvPr/>
              </p:nvGrpSpPr>
              <p:grpSpPr bwMode="auto">
                <a:xfrm>
                  <a:off x="8499520" y="4999744"/>
                  <a:ext cx="221683" cy="236711"/>
                  <a:chOff x="2206" y="450"/>
                  <a:chExt cx="3230" cy="3449"/>
                </a:xfrm>
                <a:solidFill>
                  <a:schemeClr val="bg1"/>
                </a:solidFill>
              </p:grpSpPr>
              <p:sp>
                <p:nvSpPr>
                  <p:cNvPr id="172" name="Freeform 59">
                    <a:extLst>
                      <a:ext uri="{FF2B5EF4-FFF2-40B4-BE49-F238E27FC236}">
                        <a16:creationId xmlns:a16="http://schemas.microsoft.com/office/drawing/2014/main" id="{DBF48700-5D88-3D03-A42D-67C51AD71BDE}"/>
                      </a:ext>
                    </a:extLst>
                  </p:cNvPr>
                  <p:cNvSpPr>
                    <a:spLocks/>
                  </p:cNvSpPr>
                  <p:nvPr/>
                </p:nvSpPr>
                <p:spPr bwMode="auto">
                  <a:xfrm>
                    <a:off x="2916" y="621"/>
                    <a:ext cx="2342" cy="2347"/>
                  </a:xfrm>
                  <a:custGeom>
                    <a:avLst/>
                    <a:gdLst>
                      <a:gd name="T0" fmla="*/ 0 w 986"/>
                      <a:gd name="T1" fmla="*/ 554 h 988"/>
                      <a:gd name="T2" fmla="*/ 122 w 986"/>
                      <a:gd name="T3" fmla="*/ 325 h 988"/>
                      <a:gd name="T4" fmla="*/ 269 w 986"/>
                      <a:gd name="T5" fmla="*/ 46 h 988"/>
                      <a:gd name="T6" fmla="*/ 357 w 986"/>
                      <a:gd name="T7" fmla="*/ 33 h 988"/>
                      <a:gd name="T8" fmla="*/ 955 w 986"/>
                      <a:gd name="T9" fmla="*/ 631 h 988"/>
                      <a:gd name="T10" fmla="*/ 943 w 986"/>
                      <a:gd name="T11" fmla="*/ 717 h 988"/>
                      <a:gd name="T12" fmla="*/ 442 w 986"/>
                      <a:gd name="T13" fmla="*/ 984 h 988"/>
                      <a:gd name="T14" fmla="*/ 434 w 986"/>
                      <a:gd name="T15" fmla="*/ 988 h 988"/>
                      <a:gd name="T16" fmla="*/ 0 w 986"/>
                      <a:gd name="T17" fmla="*/ 554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 h="988">
                        <a:moveTo>
                          <a:pt x="0" y="554"/>
                        </a:moveTo>
                        <a:cubicBezTo>
                          <a:pt x="40" y="479"/>
                          <a:pt x="81" y="402"/>
                          <a:pt x="122" y="325"/>
                        </a:cubicBezTo>
                        <a:cubicBezTo>
                          <a:pt x="171" y="232"/>
                          <a:pt x="220" y="139"/>
                          <a:pt x="269" y="46"/>
                        </a:cubicBezTo>
                        <a:cubicBezTo>
                          <a:pt x="291" y="5"/>
                          <a:pt x="324" y="0"/>
                          <a:pt x="357" y="33"/>
                        </a:cubicBezTo>
                        <a:cubicBezTo>
                          <a:pt x="556" y="232"/>
                          <a:pt x="755" y="431"/>
                          <a:pt x="955" y="631"/>
                        </a:cubicBezTo>
                        <a:cubicBezTo>
                          <a:pt x="986" y="662"/>
                          <a:pt x="981" y="696"/>
                          <a:pt x="943" y="717"/>
                        </a:cubicBezTo>
                        <a:cubicBezTo>
                          <a:pt x="776" y="806"/>
                          <a:pt x="609" y="895"/>
                          <a:pt x="442" y="984"/>
                        </a:cubicBezTo>
                        <a:cubicBezTo>
                          <a:pt x="439" y="986"/>
                          <a:pt x="436" y="987"/>
                          <a:pt x="434" y="988"/>
                        </a:cubicBezTo>
                        <a:cubicBezTo>
                          <a:pt x="289" y="844"/>
                          <a:pt x="145" y="699"/>
                          <a:pt x="0" y="5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173" name="Freeform 60">
                    <a:extLst>
                      <a:ext uri="{FF2B5EF4-FFF2-40B4-BE49-F238E27FC236}">
                        <a16:creationId xmlns:a16="http://schemas.microsoft.com/office/drawing/2014/main" id="{C3888120-1BF6-18DA-50AE-412E8F32FBFC}"/>
                      </a:ext>
                    </a:extLst>
                  </p:cNvPr>
                  <p:cNvSpPr>
                    <a:spLocks/>
                  </p:cNvSpPr>
                  <p:nvPr/>
                </p:nvSpPr>
                <p:spPr bwMode="auto">
                  <a:xfrm>
                    <a:off x="2401" y="2219"/>
                    <a:ext cx="1261" cy="1262"/>
                  </a:xfrm>
                  <a:custGeom>
                    <a:avLst/>
                    <a:gdLst>
                      <a:gd name="T0" fmla="*/ 192 w 531"/>
                      <a:gd name="T1" fmla="*/ 0 h 531"/>
                      <a:gd name="T2" fmla="*/ 531 w 531"/>
                      <a:gd name="T3" fmla="*/ 339 h 531"/>
                      <a:gd name="T4" fmla="*/ 522 w 531"/>
                      <a:gd name="T5" fmla="*/ 349 h 531"/>
                      <a:gd name="T6" fmla="*/ 402 w 531"/>
                      <a:gd name="T7" fmla="*/ 468 h 531"/>
                      <a:gd name="T8" fmla="*/ 189 w 531"/>
                      <a:gd name="T9" fmla="*/ 469 h 531"/>
                      <a:gd name="T10" fmla="*/ 62 w 531"/>
                      <a:gd name="T11" fmla="*/ 341 h 531"/>
                      <a:gd name="T12" fmla="*/ 62 w 531"/>
                      <a:gd name="T13" fmla="*/ 130 h 531"/>
                      <a:gd name="T14" fmla="*/ 192 w 531"/>
                      <a:gd name="T15" fmla="*/ 0 h 5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1" h="531">
                        <a:moveTo>
                          <a:pt x="192" y="0"/>
                        </a:moveTo>
                        <a:cubicBezTo>
                          <a:pt x="305" y="113"/>
                          <a:pt x="418" y="226"/>
                          <a:pt x="531" y="339"/>
                        </a:cubicBezTo>
                        <a:cubicBezTo>
                          <a:pt x="529" y="342"/>
                          <a:pt x="526" y="345"/>
                          <a:pt x="522" y="349"/>
                        </a:cubicBezTo>
                        <a:cubicBezTo>
                          <a:pt x="482" y="389"/>
                          <a:pt x="442" y="429"/>
                          <a:pt x="402" y="468"/>
                        </a:cubicBezTo>
                        <a:cubicBezTo>
                          <a:pt x="339" y="531"/>
                          <a:pt x="252" y="531"/>
                          <a:pt x="189" y="469"/>
                        </a:cubicBezTo>
                        <a:cubicBezTo>
                          <a:pt x="147" y="426"/>
                          <a:pt x="104" y="384"/>
                          <a:pt x="62" y="341"/>
                        </a:cubicBezTo>
                        <a:cubicBezTo>
                          <a:pt x="0" y="280"/>
                          <a:pt x="0" y="192"/>
                          <a:pt x="62" y="130"/>
                        </a:cubicBezTo>
                        <a:cubicBezTo>
                          <a:pt x="105" y="86"/>
                          <a:pt x="149" y="43"/>
                          <a:pt x="19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174" name="Freeform 61">
                    <a:extLst>
                      <a:ext uri="{FF2B5EF4-FFF2-40B4-BE49-F238E27FC236}">
                        <a16:creationId xmlns:a16="http://schemas.microsoft.com/office/drawing/2014/main" id="{7AD83607-1C13-6D46-30A6-2BA94A766D73}"/>
                      </a:ext>
                    </a:extLst>
                  </p:cNvPr>
                  <p:cNvSpPr>
                    <a:spLocks/>
                  </p:cNvSpPr>
                  <p:nvPr/>
                </p:nvSpPr>
                <p:spPr bwMode="auto">
                  <a:xfrm>
                    <a:off x="3424" y="3181"/>
                    <a:ext cx="722" cy="718"/>
                  </a:xfrm>
                  <a:custGeom>
                    <a:avLst/>
                    <a:gdLst>
                      <a:gd name="T0" fmla="*/ 0 w 304"/>
                      <a:gd name="T1" fmla="*/ 169 h 302"/>
                      <a:gd name="T2" fmla="*/ 172 w 304"/>
                      <a:gd name="T3" fmla="*/ 0 h 302"/>
                      <a:gd name="T4" fmla="*/ 267 w 304"/>
                      <a:gd name="T5" fmla="*/ 100 h 302"/>
                      <a:gd name="T6" fmla="*/ 253 w 304"/>
                      <a:gd name="T7" fmla="*/ 257 h 302"/>
                      <a:gd name="T8" fmla="*/ 95 w 304"/>
                      <a:gd name="T9" fmla="*/ 263 h 302"/>
                      <a:gd name="T10" fmla="*/ 5 w 304"/>
                      <a:gd name="T11" fmla="*/ 175 h 302"/>
                      <a:gd name="T12" fmla="*/ 0 w 304"/>
                      <a:gd name="T13" fmla="*/ 169 h 302"/>
                    </a:gdLst>
                    <a:ahLst/>
                    <a:cxnLst>
                      <a:cxn ang="0">
                        <a:pos x="T0" y="T1"/>
                      </a:cxn>
                      <a:cxn ang="0">
                        <a:pos x="T2" y="T3"/>
                      </a:cxn>
                      <a:cxn ang="0">
                        <a:pos x="T4" y="T5"/>
                      </a:cxn>
                      <a:cxn ang="0">
                        <a:pos x="T6" y="T7"/>
                      </a:cxn>
                      <a:cxn ang="0">
                        <a:pos x="T8" y="T9"/>
                      </a:cxn>
                      <a:cxn ang="0">
                        <a:pos x="T10" y="T11"/>
                      </a:cxn>
                      <a:cxn ang="0">
                        <a:pos x="T12" y="T13"/>
                      </a:cxn>
                    </a:cxnLst>
                    <a:rect l="0" t="0" r="r" b="b"/>
                    <a:pathLst>
                      <a:path w="304" h="302">
                        <a:moveTo>
                          <a:pt x="0" y="169"/>
                        </a:moveTo>
                        <a:cubicBezTo>
                          <a:pt x="58" y="112"/>
                          <a:pt x="114" y="57"/>
                          <a:pt x="172" y="0"/>
                        </a:cubicBezTo>
                        <a:cubicBezTo>
                          <a:pt x="204" y="34"/>
                          <a:pt x="238" y="65"/>
                          <a:pt x="267" y="100"/>
                        </a:cubicBezTo>
                        <a:cubicBezTo>
                          <a:pt x="304" y="147"/>
                          <a:pt x="296" y="216"/>
                          <a:pt x="253" y="257"/>
                        </a:cubicBezTo>
                        <a:cubicBezTo>
                          <a:pt x="209" y="298"/>
                          <a:pt x="141" y="302"/>
                          <a:pt x="95" y="263"/>
                        </a:cubicBezTo>
                        <a:cubicBezTo>
                          <a:pt x="64" y="236"/>
                          <a:pt x="35" y="205"/>
                          <a:pt x="5" y="175"/>
                        </a:cubicBezTo>
                        <a:cubicBezTo>
                          <a:pt x="3" y="173"/>
                          <a:pt x="1" y="170"/>
                          <a:pt x="0"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175" name="Freeform 62">
                    <a:extLst>
                      <a:ext uri="{FF2B5EF4-FFF2-40B4-BE49-F238E27FC236}">
                        <a16:creationId xmlns:a16="http://schemas.microsoft.com/office/drawing/2014/main" id="{F37798AB-B072-B0D8-0F05-F003D334D519}"/>
                      </a:ext>
                    </a:extLst>
                  </p:cNvPr>
                  <p:cNvSpPr>
                    <a:spLocks/>
                  </p:cNvSpPr>
                  <p:nvPr/>
                </p:nvSpPr>
                <p:spPr bwMode="auto">
                  <a:xfrm>
                    <a:off x="2206" y="3046"/>
                    <a:ext cx="629" cy="615"/>
                  </a:xfrm>
                  <a:custGeom>
                    <a:avLst/>
                    <a:gdLst>
                      <a:gd name="T0" fmla="*/ 265 w 265"/>
                      <a:gd name="T1" fmla="*/ 239 h 259"/>
                      <a:gd name="T2" fmla="*/ 82 w 265"/>
                      <a:gd name="T3" fmla="*/ 202 h 259"/>
                      <a:gd name="T4" fmla="*/ 26 w 265"/>
                      <a:gd name="T5" fmla="*/ 0 h 259"/>
                      <a:gd name="T6" fmla="*/ 265 w 265"/>
                      <a:gd name="T7" fmla="*/ 239 h 259"/>
                    </a:gdLst>
                    <a:ahLst/>
                    <a:cxnLst>
                      <a:cxn ang="0">
                        <a:pos x="T0" y="T1"/>
                      </a:cxn>
                      <a:cxn ang="0">
                        <a:pos x="T2" y="T3"/>
                      </a:cxn>
                      <a:cxn ang="0">
                        <a:pos x="T4" y="T5"/>
                      </a:cxn>
                      <a:cxn ang="0">
                        <a:pos x="T6" y="T7"/>
                      </a:cxn>
                    </a:cxnLst>
                    <a:rect l="0" t="0" r="r" b="b"/>
                    <a:pathLst>
                      <a:path w="265" h="259">
                        <a:moveTo>
                          <a:pt x="265" y="239"/>
                        </a:moveTo>
                        <a:cubicBezTo>
                          <a:pt x="224" y="259"/>
                          <a:pt x="140" y="254"/>
                          <a:pt x="82" y="202"/>
                        </a:cubicBezTo>
                        <a:cubicBezTo>
                          <a:pt x="23" y="149"/>
                          <a:pt x="0" y="64"/>
                          <a:pt x="26" y="0"/>
                        </a:cubicBezTo>
                        <a:cubicBezTo>
                          <a:pt x="97" y="88"/>
                          <a:pt x="177" y="168"/>
                          <a:pt x="265" y="2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176" name="Freeform 63">
                    <a:extLst>
                      <a:ext uri="{FF2B5EF4-FFF2-40B4-BE49-F238E27FC236}">
                        <a16:creationId xmlns:a16="http://schemas.microsoft.com/office/drawing/2014/main" id="{28632C2A-2F20-071D-97F2-9101CACA7D02}"/>
                      </a:ext>
                    </a:extLst>
                  </p:cNvPr>
                  <p:cNvSpPr>
                    <a:spLocks/>
                  </p:cNvSpPr>
                  <p:nvPr/>
                </p:nvSpPr>
                <p:spPr bwMode="auto">
                  <a:xfrm>
                    <a:off x="4626" y="783"/>
                    <a:ext cx="468" cy="477"/>
                  </a:xfrm>
                  <a:custGeom>
                    <a:avLst/>
                    <a:gdLst>
                      <a:gd name="T0" fmla="*/ 197 w 197"/>
                      <a:gd name="T1" fmla="*/ 59 h 201"/>
                      <a:gd name="T2" fmla="*/ 183 w 197"/>
                      <a:gd name="T3" fmla="*/ 85 h 201"/>
                      <a:gd name="T4" fmla="*/ 86 w 197"/>
                      <a:gd name="T5" fmla="*/ 182 h 201"/>
                      <a:gd name="T6" fmla="*/ 19 w 197"/>
                      <a:gd name="T7" fmla="*/ 182 h 201"/>
                      <a:gd name="T8" fmla="*/ 19 w 197"/>
                      <a:gd name="T9" fmla="*/ 114 h 201"/>
                      <a:gd name="T10" fmla="*/ 116 w 197"/>
                      <a:gd name="T11" fmla="*/ 18 h 201"/>
                      <a:gd name="T12" fmla="*/ 168 w 197"/>
                      <a:gd name="T13" fmla="*/ 8 h 201"/>
                      <a:gd name="T14" fmla="*/ 197 w 197"/>
                      <a:gd name="T15" fmla="*/ 59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 h="201">
                        <a:moveTo>
                          <a:pt x="197" y="59"/>
                        </a:moveTo>
                        <a:cubicBezTo>
                          <a:pt x="194" y="64"/>
                          <a:pt x="191" y="77"/>
                          <a:pt x="183" y="85"/>
                        </a:cubicBezTo>
                        <a:cubicBezTo>
                          <a:pt x="151" y="118"/>
                          <a:pt x="119" y="150"/>
                          <a:pt x="86" y="182"/>
                        </a:cubicBezTo>
                        <a:cubicBezTo>
                          <a:pt x="67" y="201"/>
                          <a:pt x="38" y="200"/>
                          <a:pt x="19" y="182"/>
                        </a:cubicBezTo>
                        <a:cubicBezTo>
                          <a:pt x="0" y="163"/>
                          <a:pt x="0" y="134"/>
                          <a:pt x="19" y="114"/>
                        </a:cubicBezTo>
                        <a:cubicBezTo>
                          <a:pt x="51" y="82"/>
                          <a:pt x="83" y="50"/>
                          <a:pt x="116" y="18"/>
                        </a:cubicBezTo>
                        <a:cubicBezTo>
                          <a:pt x="131" y="3"/>
                          <a:pt x="149" y="0"/>
                          <a:pt x="168" y="8"/>
                        </a:cubicBezTo>
                        <a:cubicBezTo>
                          <a:pt x="187" y="16"/>
                          <a:pt x="196" y="32"/>
                          <a:pt x="197"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177" name="Freeform 64">
                    <a:extLst>
                      <a:ext uri="{FF2B5EF4-FFF2-40B4-BE49-F238E27FC236}">
                        <a16:creationId xmlns:a16="http://schemas.microsoft.com/office/drawing/2014/main" id="{374DA596-48A6-D504-E014-B1B82BA4205F}"/>
                      </a:ext>
                    </a:extLst>
                  </p:cNvPr>
                  <p:cNvSpPr>
                    <a:spLocks/>
                  </p:cNvSpPr>
                  <p:nvPr/>
                </p:nvSpPr>
                <p:spPr bwMode="auto">
                  <a:xfrm>
                    <a:off x="4182" y="450"/>
                    <a:ext cx="228" cy="456"/>
                  </a:xfrm>
                  <a:custGeom>
                    <a:avLst/>
                    <a:gdLst>
                      <a:gd name="T0" fmla="*/ 0 w 96"/>
                      <a:gd name="T1" fmla="*/ 95 h 192"/>
                      <a:gd name="T2" fmla="*/ 0 w 96"/>
                      <a:gd name="T3" fmla="*/ 47 h 192"/>
                      <a:gd name="T4" fmla="*/ 48 w 96"/>
                      <a:gd name="T5" fmla="*/ 0 h 192"/>
                      <a:gd name="T6" fmla="*/ 96 w 96"/>
                      <a:gd name="T7" fmla="*/ 48 h 192"/>
                      <a:gd name="T8" fmla="*/ 96 w 96"/>
                      <a:gd name="T9" fmla="*/ 144 h 192"/>
                      <a:gd name="T10" fmla="*/ 49 w 96"/>
                      <a:gd name="T11" fmla="*/ 192 h 192"/>
                      <a:gd name="T12" fmla="*/ 0 w 96"/>
                      <a:gd name="T13" fmla="*/ 143 h 192"/>
                      <a:gd name="T14" fmla="*/ 0 w 96"/>
                      <a:gd name="T15" fmla="*/ 95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92">
                        <a:moveTo>
                          <a:pt x="0" y="95"/>
                        </a:moveTo>
                        <a:cubicBezTo>
                          <a:pt x="0" y="79"/>
                          <a:pt x="0" y="63"/>
                          <a:pt x="0" y="47"/>
                        </a:cubicBezTo>
                        <a:cubicBezTo>
                          <a:pt x="1" y="20"/>
                          <a:pt x="22" y="0"/>
                          <a:pt x="48" y="0"/>
                        </a:cubicBezTo>
                        <a:cubicBezTo>
                          <a:pt x="74" y="0"/>
                          <a:pt x="95" y="21"/>
                          <a:pt x="96" y="48"/>
                        </a:cubicBezTo>
                        <a:cubicBezTo>
                          <a:pt x="96" y="80"/>
                          <a:pt x="96" y="112"/>
                          <a:pt x="96" y="144"/>
                        </a:cubicBezTo>
                        <a:cubicBezTo>
                          <a:pt x="95" y="171"/>
                          <a:pt x="75" y="192"/>
                          <a:pt x="49" y="192"/>
                        </a:cubicBezTo>
                        <a:cubicBezTo>
                          <a:pt x="22" y="192"/>
                          <a:pt x="1" y="171"/>
                          <a:pt x="0" y="143"/>
                        </a:cubicBezTo>
                        <a:cubicBezTo>
                          <a:pt x="0" y="127"/>
                          <a:pt x="0" y="111"/>
                          <a:pt x="0"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sp>
                <p:nvSpPr>
                  <p:cNvPr id="178" name="Freeform 65">
                    <a:extLst>
                      <a:ext uri="{FF2B5EF4-FFF2-40B4-BE49-F238E27FC236}">
                        <a16:creationId xmlns:a16="http://schemas.microsoft.com/office/drawing/2014/main" id="{40A0163D-58E5-E7B8-8121-6F1DC0310B4D}"/>
                      </a:ext>
                    </a:extLst>
                  </p:cNvPr>
                  <p:cNvSpPr>
                    <a:spLocks/>
                  </p:cNvSpPr>
                  <p:nvPr/>
                </p:nvSpPr>
                <p:spPr bwMode="auto">
                  <a:xfrm>
                    <a:off x="4980" y="1476"/>
                    <a:ext cx="456" cy="228"/>
                  </a:xfrm>
                  <a:custGeom>
                    <a:avLst/>
                    <a:gdLst>
                      <a:gd name="T0" fmla="*/ 96 w 192"/>
                      <a:gd name="T1" fmla="*/ 0 h 96"/>
                      <a:gd name="T2" fmla="*/ 144 w 192"/>
                      <a:gd name="T3" fmla="*/ 0 h 96"/>
                      <a:gd name="T4" fmla="*/ 192 w 192"/>
                      <a:gd name="T5" fmla="*/ 48 h 96"/>
                      <a:gd name="T6" fmla="*/ 145 w 192"/>
                      <a:gd name="T7" fmla="*/ 96 h 96"/>
                      <a:gd name="T8" fmla="*/ 47 w 192"/>
                      <a:gd name="T9" fmla="*/ 96 h 96"/>
                      <a:gd name="T10" fmla="*/ 0 w 192"/>
                      <a:gd name="T11" fmla="*/ 48 h 96"/>
                      <a:gd name="T12" fmla="*/ 48 w 192"/>
                      <a:gd name="T13" fmla="*/ 0 h 96"/>
                      <a:gd name="T14" fmla="*/ 96 w 192"/>
                      <a:gd name="T15" fmla="*/ 0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96">
                        <a:moveTo>
                          <a:pt x="96" y="0"/>
                        </a:moveTo>
                        <a:cubicBezTo>
                          <a:pt x="112" y="0"/>
                          <a:pt x="128" y="0"/>
                          <a:pt x="144" y="0"/>
                        </a:cubicBezTo>
                        <a:cubicBezTo>
                          <a:pt x="171" y="1"/>
                          <a:pt x="192" y="22"/>
                          <a:pt x="192" y="48"/>
                        </a:cubicBezTo>
                        <a:cubicBezTo>
                          <a:pt x="192" y="74"/>
                          <a:pt x="172" y="95"/>
                          <a:pt x="145" y="96"/>
                        </a:cubicBezTo>
                        <a:cubicBezTo>
                          <a:pt x="112" y="96"/>
                          <a:pt x="80" y="96"/>
                          <a:pt x="47" y="96"/>
                        </a:cubicBezTo>
                        <a:cubicBezTo>
                          <a:pt x="20" y="95"/>
                          <a:pt x="0" y="74"/>
                          <a:pt x="0" y="48"/>
                        </a:cubicBezTo>
                        <a:cubicBezTo>
                          <a:pt x="0" y="21"/>
                          <a:pt x="21" y="1"/>
                          <a:pt x="48" y="0"/>
                        </a:cubicBezTo>
                        <a:cubicBezTo>
                          <a:pt x="64" y="0"/>
                          <a:pt x="80" y="0"/>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grpSp>
          </p:grpSp>
        </p:grpSp>
        <p:grpSp>
          <p:nvGrpSpPr>
            <p:cNvPr id="179" name="Group 178">
              <a:extLst>
                <a:ext uri="{FF2B5EF4-FFF2-40B4-BE49-F238E27FC236}">
                  <a16:creationId xmlns:a16="http://schemas.microsoft.com/office/drawing/2014/main" id="{BF8F7451-797B-1271-8523-0BDF4AADF81B}"/>
                </a:ext>
              </a:extLst>
            </p:cNvPr>
            <p:cNvGrpSpPr/>
            <p:nvPr/>
          </p:nvGrpSpPr>
          <p:grpSpPr>
            <a:xfrm>
              <a:off x="7145794" y="4720727"/>
              <a:ext cx="814211" cy="994520"/>
              <a:chOff x="7135516" y="4910666"/>
              <a:chExt cx="814211" cy="994520"/>
            </a:xfrm>
          </p:grpSpPr>
          <p:sp>
            <p:nvSpPr>
              <p:cNvPr id="180" name="Text Placeholder 4">
                <a:extLst>
                  <a:ext uri="{FF2B5EF4-FFF2-40B4-BE49-F238E27FC236}">
                    <a16:creationId xmlns:a16="http://schemas.microsoft.com/office/drawing/2014/main" id="{510C0B92-E852-B64B-9776-7B494019BD7A}"/>
                  </a:ext>
                </a:extLst>
              </p:cNvPr>
              <p:cNvSpPr txBox="1">
                <a:spLocks/>
              </p:cNvSpPr>
              <p:nvPr/>
            </p:nvSpPr>
            <p:spPr bwMode="gray">
              <a:xfrm>
                <a:off x="7135516" y="5474300"/>
                <a:ext cx="814211" cy="430886"/>
              </a:xfrm>
              <a:prstGeom prst="rect">
                <a:avLst/>
              </a:prstGeom>
              <a:noFill/>
              <a:ln w="28575" cap="flat" cmpd="sng" algn="ctr">
                <a:noFill/>
                <a:prstDash val="solid"/>
                <a:miter lim="800000"/>
                <a:headEnd type="none" w="med" len="med"/>
                <a:tailEnd type="none" w="med" len="med"/>
              </a:ln>
              <a:effectLst/>
            </p:spPr>
            <p:txBody>
              <a:bodyPr vert="horz" wrap="square" lIns="0" tIns="0" rIns="0" bIns="0" numCol="1" rtlCol="0" anchor="t" anchorCtr="0" compatLnSpc="1">
                <a:prstTxWarp prst="textNoShape">
                  <a:avLst/>
                </a:prstTxWarp>
                <a:sp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defTabSz="685800">
                  <a:lnSpc>
                    <a:spcPct val="100000"/>
                  </a:lnSpc>
                  <a:spcBef>
                    <a:spcPts val="0"/>
                  </a:spcBef>
                  <a:buClr>
                    <a:srgbClr val="F69322"/>
                  </a:buClr>
                  <a:defRPr/>
                </a:pPr>
                <a:r>
                  <a:rPr lang="en-US" sz="1050" b="0" dirty="0">
                    <a:solidFill>
                      <a:prstClr val="white"/>
                    </a:solidFill>
                    <a:latin typeface="Calibri"/>
                    <a:cs typeface="Arial" panose="020B0604020202020204" pitchFamily="34" charset="0"/>
                  </a:rPr>
                  <a:t>Litigation Financing</a:t>
                </a:r>
              </a:p>
            </p:txBody>
          </p:sp>
          <p:grpSp>
            <p:nvGrpSpPr>
              <p:cNvPr id="181" name="Group 180">
                <a:extLst>
                  <a:ext uri="{FF2B5EF4-FFF2-40B4-BE49-F238E27FC236}">
                    <a16:creationId xmlns:a16="http://schemas.microsoft.com/office/drawing/2014/main" id="{90D439B6-2A70-17DE-853A-46112314DCBA}"/>
                  </a:ext>
                </a:extLst>
              </p:cNvPr>
              <p:cNvGrpSpPr/>
              <p:nvPr/>
            </p:nvGrpSpPr>
            <p:grpSpPr>
              <a:xfrm>
                <a:off x="7135516" y="4910666"/>
                <a:ext cx="414866" cy="414866"/>
                <a:chOff x="7135516" y="4910666"/>
                <a:chExt cx="414866" cy="414866"/>
              </a:xfrm>
            </p:grpSpPr>
            <p:sp>
              <p:nvSpPr>
                <p:cNvPr id="182" name="Oval 181">
                  <a:extLst>
                    <a:ext uri="{FF2B5EF4-FFF2-40B4-BE49-F238E27FC236}">
                      <a16:creationId xmlns:a16="http://schemas.microsoft.com/office/drawing/2014/main" id="{03814CF6-1975-84D9-61AE-717EDE11E24B}"/>
                    </a:ext>
                  </a:extLst>
                </p:cNvPr>
                <p:cNvSpPr/>
                <p:nvPr/>
              </p:nvSpPr>
              <p:spPr>
                <a:xfrm>
                  <a:off x="7135516" y="4910666"/>
                  <a:ext cx="414866" cy="414866"/>
                </a:xfrm>
                <a:prstGeom prst="ellipse">
                  <a:avLst/>
                </a:prstGeom>
                <a:no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grpSp>
              <p:nvGrpSpPr>
                <p:cNvPr id="183" name="Group 182">
                  <a:extLst>
                    <a:ext uri="{FF2B5EF4-FFF2-40B4-BE49-F238E27FC236}">
                      <a16:creationId xmlns:a16="http://schemas.microsoft.com/office/drawing/2014/main" id="{F55268D2-C4F9-3AA6-E83D-7C82EC747B18}"/>
                    </a:ext>
                  </a:extLst>
                </p:cNvPr>
                <p:cNvGrpSpPr/>
                <p:nvPr/>
              </p:nvGrpSpPr>
              <p:grpSpPr>
                <a:xfrm>
                  <a:off x="7249961" y="5019691"/>
                  <a:ext cx="185976" cy="196816"/>
                  <a:chOff x="2304828" y="5103846"/>
                  <a:chExt cx="325469" cy="344442"/>
                </a:xfrm>
                <a:solidFill>
                  <a:schemeClr val="bg1"/>
                </a:solidFill>
              </p:grpSpPr>
              <p:sp>
                <p:nvSpPr>
                  <p:cNvPr id="184" name="Freeform 102">
                    <a:extLst>
                      <a:ext uri="{FF2B5EF4-FFF2-40B4-BE49-F238E27FC236}">
                        <a16:creationId xmlns:a16="http://schemas.microsoft.com/office/drawing/2014/main" id="{F20C0A26-126A-817B-27BA-5C76DF1F60B4}"/>
                      </a:ext>
                    </a:extLst>
                  </p:cNvPr>
                  <p:cNvSpPr>
                    <a:spLocks/>
                  </p:cNvSpPr>
                  <p:nvPr/>
                </p:nvSpPr>
                <p:spPr bwMode="auto">
                  <a:xfrm>
                    <a:off x="2380722" y="5103846"/>
                    <a:ext cx="207249" cy="89030"/>
                  </a:xfrm>
                  <a:custGeom>
                    <a:avLst/>
                    <a:gdLst>
                      <a:gd name="T0" fmla="*/ 168 w 175"/>
                      <a:gd name="T1" fmla="*/ 55 h 75"/>
                      <a:gd name="T2" fmla="*/ 131 w 175"/>
                      <a:gd name="T3" fmla="*/ 68 h 75"/>
                      <a:gd name="T4" fmla="*/ 168 w 175"/>
                      <a:gd name="T5" fmla="*/ 33 h 75"/>
                      <a:gd name="T6" fmla="*/ 162 w 175"/>
                      <a:gd name="T7" fmla="*/ 28 h 75"/>
                      <a:gd name="T8" fmla="*/ 157 w 175"/>
                      <a:gd name="T9" fmla="*/ 30 h 75"/>
                      <a:gd name="T10" fmla="*/ 132 w 175"/>
                      <a:gd name="T11" fmla="*/ 60 h 75"/>
                      <a:gd name="T12" fmla="*/ 148 w 175"/>
                      <a:gd name="T13" fmla="*/ 0 h 75"/>
                      <a:gd name="T14" fmla="*/ 75 w 175"/>
                      <a:gd name="T15" fmla="*/ 0 h 75"/>
                      <a:gd name="T16" fmla="*/ 0 w 175"/>
                      <a:gd name="T17" fmla="*/ 0 h 75"/>
                      <a:gd name="T18" fmla="*/ 24 w 175"/>
                      <a:gd name="T19" fmla="*/ 73 h 75"/>
                      <a:gd name="T20" fmla="*/ 123 w 175"/>
                      <a:gd name="T21" fmla="*/ 73 h 75"/>
                      <a:gd name="T22" fmla="*/ 123 w 175"/>
                      <a:gd name="T23" fmla="*/ 73 h 75"/>
                      <a:gd name="T24" fmla="*/ 138 w 175"/>
                      <a:gd name="T25" fmla="*/ 75 h 75"/>
                      <a:gd name="T26" fmla="*/ 173 w 175"/>
                      <a:gd name="T27" fmla="*/ 65 h 75"/>
                      <a:gd name="T28" fmla="*/ 173 w 175"/>
                      <a:gd name="T29" fmla="*/ 56 h 75"/>
                      <a:gd name="T30" fmla="*/ 168 w 175"/>
                      <a:gd name="T31" fmla="*/ 5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5" h="75">
                        <a:moveTo>
                          <a:pt x="168" y="55"/>
                        </a:moveTo>
                        <a:cubicBezTo>
                          <a:pt x="152" y="64"/>
                          <a:pt x="140" y="70"/>
                          <a:pt x="131" y="68"/>
                        </a:cubicBezTo>
                        <a:cubicBezTo>
                          <a:pt x="141" y="64"/>
                          <a:pt x="158" y="55"/>
                          <a:pt x="168" y="33"/>
                        </a:cubicBezTo>
                        <a:cubicBezTo>
                          <a:pt x="168" y="31"/>
                          <a:pt x="163" y="29"/>
                          <a:pt x="162" y="28"/>
                        </a:cubicBezTo>
                        <a:cubicBezTo>
                          <a:pt x="160" y="28"/>
                          <a:pt x="158" y="28"/>
                          <a:pt x="157" y="30"/>
                        </a:cubicBezTo>
                        <a:cubicBezTo>
                          <a:pt x="150" y="47"/>
                          <a:pt x="141" y="56"/>
                          <a:pt x="132" y="60"/>
                        </a:cubicBezTo>
                        <a:cubicBezTo>
                          <a:pt x="142" y="43"/>
                          <a:pt x="148" y="18"/>
                          <a:pt x="148" y="0"/>
                        </a:cubicBezTo>
                        <a:cubicBezTo>
                          <a:pt x="75" y="0"/>
                          <a:pt x="75" y="0"/>
                          <a:pt x="75" y="0"/>
                        </a:cubicBezTo>
                        <a:cubicBezTo>
                          <a:pt x="0" y="0"/>
                          <a:pt x="0" y="0"/>
                          <a:pt x="0" y="0"/>
                        </a:cubicBezTo>
                        <a:cubicBezTo>
                          <a:pt x="0" y="24"/>
                          <a:pt x="9" y="57"/>
                          <a:pt x="24" y="73"/>
                        </a:cubicBezTo>
                        <a:cubicBezTo>
                          <a:pt x="123" y="73"/>
                          <a:pt x="123" y="73"/>
                          <a:pt x="123" y="73"/>
                        </a:cubicBezTo>
                        <a:cubicBezTo>
                          <a:pt x="123" y="73"/>
                          <a:pt x="123" y="73"/>
                          <a:pt x="123" y="73"/>
                        </a:cubicBezTo>
                        <a:cubicBezTo>
                          <a:pt x="127" y="74"/>
                          <a:pt x="132" y="75"/>
                          <a:pt x="138" y="75"/>
                        </a:cubicBezTo>
                        <a:cubicBezTo>
                          <a:pt x="148" y="75"/>
                          <a:pt x="160" y="73"/>
                          <a:pt x="173" y="65"/>
                        </a:cubicBezTo>
                        <a:cubicBezTo>
                          <a:pt x="175" y="64"/>
                          <a:pt x="174" y="57"/>
                          <a:pt x="173" y="56"/>
                        </a:cubicBezTo>
                        <a:cubicBezTo>
                          <a:pt x="172" y="54"/>
                          <a:pt x="170" y="54"/>
                          <a:pt x="168" y="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anchor="t" anchorCtr="0" compatLnSpc="1">
                    <a:prstTxWarp prst="textNoShape">
                      <a:avLst/>
                    </a:prstTxWarp>
                  </a:bodyPr>
                  <a:lstStyle/>
                  <a:p>
                    <a:pPr defTabSz="685800">
                      <a:defRPr/>
                    </a:pPr>
                    <a:endParaRPr lang="en-US" sz="1350" dirty="0">
                      <a:solidFill>
                        <a:prstClr val="white"/>
                      </a:solidFill>
                      <a:latin typeface="Calibri"/>
                    </a:endParaRPr>
                  </a:p>
                </p:txBody>
              </p:sp>
              <p:sp>
                <p:nvSpPr>
                  <p:cNvPr id="185" name="Freeform 103">
                    <a:extLst>
                      <a:ext uri="{FF2B5EF4-FFF2-40B4-BE49-F238E27FC236}">
                        <a16:creationId xmlns:a16="http://schemas.microsoft.com/office/drawing/2014/main" id="{9F210E08-1DAC-4C1A-67F4-5D53F7F3CCF1}"/>
                      </a:ext>
                    </a:extLst>
                  </p:cNvPr>
                  <p:cNvSpPr>
                    <a:spLocks noEditPoints="1"/>
                  </p:cNvSpPr>
                  <p:nvPr/>
                </p:nvSpPr>
                <p:spPr bwMode="auto">
                  <a:xfrm>
                    <a:off x="2304828" y="5200173"/>
                    <a:ext cx="325469" cy="248115"/>
                  </a:xfrm>
                  <a:custGeom>
                    <a:avLst/>
                    <a:gdLst>
                      <a:gd name="T0" fmla="*/ 188 w 275"/>
                      <a:gd name="T1" fmla="*/ 0 h 210"/>
                      <a:gd name="T2" fmla="*/ 188 w 275"/>
                      <a:gd name="T3" fmla="*/ 0 h 210"/>
                      <a:gd name="T4" fmla="*/ 87 w 275"/>
                      <a:gd name="T5" fmla="*/ 0 h 210"/>
                      <a:gd name="T6" fmla="*/ 87 w 275"/>
                      <a:gd name="T7" fmla="*/ 0 h 210"/>
                      <a:gd name="T8" fmla="*/ 0 w 275"/>
                      <a:gd name="T9" fmla="*/ 128 h 210"/>
                      <a:gd name="T10" fmla="*/ 138 w 275"/>
                      <a:gd name="T11" fmla="*/ 210 h 210"/>
                      <a:gd name="T12" fmla="*/ 275 w 275"/>
                      <a:gd name="T13" fmla="*/ 128 h 210"/>
                      <a:gd name="T14" fmla="*/ 188 w 275"/>
                      <a:gd name="T15" fmla="*/ 0 h 210"/>
                      <a:gd name="T16" fmla="*/ 175 w 275"/>
                      <a:gd name="T17" fmla="*/ 125 h 210"/>
                      <a:gd name="T18" fmla="*/ 147 w 275"/>
                      <a:gd name="T19" fmla="*/ 152 h 210"/>
                      <a:gd name="T20" fmla="*/ 147 w 275"/>
                      <a:gd name="T21" fmla="*/ 170 h 210"/>
                      <a:gd name="T22" fmla="*/ 130 w 275"/>
                      <a:gd name="T23" fmla="*/ 170 h 210"/>
                      <a:gd name="T24" fmla="*/ 130 w 275"/>
                      <a:gd name="T25" fmla="*/ 154 h 210"/>
                      <a:gd name="T26" fmla="*/ 100 w 275"/>
                      <a:gd name="T27" fmla="*/ 146 h 210"/>
                      <a:gd name="T28" fmla="*/ 106 w 275"/>
                      <a:gd name="T29" fmla="*/ 126 h 210"/>
                      <a:gd name="T30" fmla="*/ 123 w 275"/>
                      <a:gd name="T31" fmla="*/ 132 h 210"/>
                      <a:gd name="T32" fmla="*/ 149 w 275"/>
                      <a:gd name="T33" fmla="*/ 125 h 210"/>
                      <a:gd name="T34" fmla="*/ 134 w 275"/>
                      <a:gd name="T35" fmla="*/ 111 h 210"/>
                      <a:gd name="T36" fmla="*/ 103 w 275"/>
                      <a:gd name="T37" fmla="*/ 84 h 210"/>
                      <a:gd name="T38" fmla="*/ 130 w 275"/>
                      <a:gd name="T39" fmla="*/ 50 h 210"/>
                      <a:gd name="T40" fmla="*/ 130 w 275"/>
                      <a:gd name="T41" fmla="*/ 33 h 210"/>
                      <a:gd name="T42" fmla="*/ 147 w 275"/>
                      <a:gd name="T43" fmla="*/ 33 h 210"/>
                      <a:gd name="T44" fmla="*/ 147 w 275"/>
                      <a:gd name="T45" fmla="*/ 48 h 210"/>
                      <a:gd name="T46" fmla="*/ 171 w 275"/>
                      <a:gd name="T47" fmla="*/ 54 h 210"/>
                      <a:gd name="T48" fmla="*/ 167 w 275"/>
                      <a:gd name="T49" fmla="*/ 72 h 210"/>
                      <a:gd name="T50" fmla="*/ 139 w 275"/>
                      <a:gd name="T51" fmla="*/ 67 h 210"/>
                      <a:gd name="T52" fmla="*/ 135 w 275"/>
                      <a:gd name="T53" fmla="*/ 85 h 210"/>
                      <a:gd name="T54" fmla="*/ 163 w 275"/>
                      <a:gd name="T55" fmla="*/ 98 h 210"/>
                      <a:gd name="T56" fmla="*/ 175 w 275"/>
                      <a:gd name="T57" fmla="*/ 12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210">
                        <a:moveTo>
                          <a:pt x="188" y="0"/>
                        </a:moveTo>
                        <a:cubicBezTo>
                          <a:pt x="188" y="0"/>
                          <a:pt x="188" y="0"/>
                          <a:pt x="188" y="0"/>
                        </a:cubicBezTo>
                        <a:cubicBezTo>
                          <a:pt x="87" y="0"/>
                          <a:pt x="87" y="0"/>
                          <a:pt x="87" y="0"/>
                        </a:cubicBezTo>
                        <a:cubicBezTo>
                          <a:pt x="87" y="0"/>
                          <a:pt x="87" y="0"/>
                          <a:pt x="87" y="0"/>
                        </a:cubicBezTo>
                        <a:cubicBezTo>
                          <a:pt x="36" y="20"/>
                          <a:pt x="0" y="70"/>
                          <a:pt x="0" y="128"/>
                        </a:cubicBezTo>
                        <a:cubicBezTo>
                          <a:pt x="0" y="204"/>
                          <a:pt x="61" y="210"/>
                          <a:pt x="138" y="210"/>
                        </a:cubicBezTo>
                        <a:cubicBezTo>
                          <a:pt x="214" y="210"/>
                          <a:pt x="275" y="204"/>
                          <a:pt x="275" y="128"/>
                        </a:cubicBezTo>
                        <a:cubicBezTo>
                          <a:pt x="275" y="70"/>
                          <a:pt x="239" y="20"/>
                          <a:pt x="188" y="0"/>
                        </a:cubicBezTo>
                        <a:close/>
                        <a:moveTo>
                          <a:pt x="175" y="125"/>
                        </a:moveTo>
                        <a:cubicBezTo>
                          <a:pt x="174" y="141"/>
                          <a:pt x="160" y="151"/>
                          <a:pt x="147" y="152"/>
                        </a:cubicBezTo>
                        <a:cubicBezTo>
                          <a:pt x="147" y="170"/>
                          <a:pt x="147" y="170"/>
                          <a:pt x="147" y="170"/>
                        </a:cubicBezTo>
                        <a:cubicBezTo>
                          <a:pt x="130" y="170"/>
                          <a:pt x="130" y="170"/>
                          <a:pt x="130" y="170"/>
                        </a:cubicBezTo>
                        <a:cubicBezTo>
                          <a:pt x="130" y="154"/>
                          <a:pt x="130" y="154"/>
                          <a:pt x="130" y="154"/>
                        </a:cubicBezTo>
                        <a:cubicBezTo>
                          <a:pt x="130" y="154"/>
                          <a:pt x="111" y="153"/>
                          <a:pt x="100" y="146"/>
                        </a:cubicBezTo>
                        <a:cubicBezTo>
                          <a:pt x="106" y="126"/>
                          <a:pt x="106" y="126"/>
                          <a:pt x="106" y="126"/>
                        </a:cubicBezTo>
                        <a:cubicBezTo>
                          <a:pt x="106" y="126"/>
                          <a:pt x="114" y="130"/>
                          <a:pt x="123" y="132"/>
                        </a:cubicBezTo>
                        <a:cubicBezTo>
                          <a:pt x="132" y="134"/>
                          <a:pt x="147" y="133"/>
                          <a:pt x="149" y="125"/>
                        </a:cubicBezTo>
                        <a:cubicBezTo>
                          <a:pt x="151" y="117"/>
                          <a:pt x="145" y="114"/>
                          <a:pt x="134" y="111"/>
                        </a:cubicBezTo>
                        <a:cubicBezTo>
                          <a:pt x="123" y="108"/>
                          <a:pt x="104" y="99"/>
                          <a:pt x="103" y="84"/>
                        </a:cubicBezTo>
                        <a:cubicBezTo>
                          <a:pt x="101" y="68"/>
                          <a:pt x="108" y="55"/>
                          <a:pt x="130" y="50"/>
                        </a:cubicBezTo>
                        <a:cubicBezTo>
                          <a:pt x="130" y="33"/>
                          <a:pt x="130" y="33"/>
                          <a:pt x="130" y="33"/>
                        </a:cubicBezTo>
                        <a:cubicBezTo>
                          <a:pt x="147" y="33"/>
                          <a:pt x="147" y="33"/>
                          <a:pt x="147" y="33"/>
                        </a:cubicBezTo>
                        <a:cubicBezTo>
                          <a:pt x="147" y="48"/>
                          <a:pt x="147" y="48"/>
                          <a:pt x="147" y="48"/>
                        </a:cubicBezTo>
                        <a:cubicBezTo>
                          <a:pt x="147" y="48"/>
                          <a:pt x="164" y="50"/>
                          <a:pt x="171" y="54"/>
                        </a:cubicBezTo>
                        <a:cubicBezTo>
                          <a:pt x="167" y="72"/>
                          <a:pt x="167" y="72"/>
                          <a:pt x="167" y="72"/>
                        </a:cubicBezTo>
                        <a:cubicBezTo>
                          <a:pt x="167" y="72"/>
                          <a:pt x="150" y="67"/>
                          <a:pt x="139" y="67"/>
                        </a:cubicBezTo>
                        <a:cubicBezTo>
                          <a:pt x="128" y="68"/>
                          <a:pt x="127" y="80"/>
                          <a:pt x="135" y="85"/>
                        </a:cubicBezTo>
                        <a:cubicBezTo>
                          <a:pt x="144" y="91"/>
                          <a:pt x="158" y="95"/>
                          <a:pt x="163" y="98"/>
                        </a:cubicBezTo>
                        <a:cubicBezTo>
                          <a:pt x="167" y="100"/>
                          <a:pt x="177" y="108"/>
                          <a:pt x="175" y="1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anchor="t" anchorCtr="0" compatLnSpc="1">
                    <a:prstTxWarp prst="textNoShape">
                      <a:avLst/>
                    </a:prstTxWarp>
                  </a:bodyPr>
                  <a:lstStyle/>
                  <a:p>
                    <a:pPr defTabSz="685800">
                      <a:defRPr/>
                    </a:pPr>
                    <a:endParaRPr lang="en-US" sz="1350" dirty="0">
                      <a:solidFill>
                        <a:prstClr val="white"/>
                      </a:solidFill>
                      <a:latin typeface="Calibri"/>
                    </a:endParaRPr>
                  </a:p>
                </p:txBody>
              </p:sp>
            </p:grpSp>
          </p:grpSp>
        </p:grpSp>
        <p:grpSp>
          <p:nvGrpSpPr>
            <p:cNvPr id="186" name="Group 185">
              <a:extLst>
                <a:ext uri="{FF2B5EF4-FFF2-40B4-BE49-F238E27FC236}">
                  <a16:creationId xmlns:a16="http://schemas.microsoft.com/office/drawing/2014/main" id="{A62F1BEA-09C9-F42B-6847-B9B24CAB7C1F}"/>
                </a:ext>
              </a:extLst>
            </p:cNvPr>
            <p:cNvGrpSpPr/>
            <p:nvPr/>
          </p:nvGrpSpPr>
          <p:grpSpPr>
            <a:xfrm>
              <a:off x="5394379" y="4720727"/>
              <a:ext cx="1303867" cy="994520"/>
              <a:chOff x="5378448" y="4910666"/>
              <a:chExt cx="1303867" cy="994520"/>
            </a:xfrm>
          </p:grpSpPr>
          <p:sp>
            <p:nvSpPr>
              <p:cNvPr id="187" name="Text Placeholder 4">
                <a:extLst>
                  <a:ext uri="{FF2B5EF4-FFF2-40B4-BE49-F238E27FC236}">
                    <a16:creationId xmlns:a16="http://schemas.microsoft.com/office/drawing/2014/main" id="{8345B372-AA03-C8AE-EF5C-0267F213FD38}"/>
                  </a:ext>
                </a:extLst>
              </p:cNvPr>
              <p:cNvSpPr txBox="1">
                <a:spLocks/>
              </p:cNvSpPr>
              <p:nvPr/>
            </p:nvSpPr>
            <p:spPr bwMode="gray">
              <a:xfrm>
                <a:off x="5378448" y="5474300"/>
                <a:ext cx="1303867" cy="430886"/>
              </a:xfrm>
              <a:prstGeom prst="rect">
                <a:avLst/>
              </a:prstGeom>
              <a:noFill/>
              <a:ln w="28575" cap="flat" cmpd="sng" algn="ctr">
                <a:noFill/>
                <a:prstDash val="solid"/>
                <a:miter lim="800000"/>
                <a:headEnd type="none" w="med" len="med"/>
                <a:tailEnd type="none" w="med" len="med"/>
              </a:ln>
              <a:effectLst/>
            </p:spPr>
            <p:txBody>
              <a:bodyPr vert="horz" wrap="square" lIns="0" tIns="0" rIns="0" bIns="0" numCol="1" rtlCol="0" anchor="t" anchorCtr="0" compatLnSpc="1">
                <a:prstTxWarp prst="textNoShape">
                  <a:avLst/>
                </a:prstTxWarp>
                <a:sp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defTabSz="685800">
                  <a:lnSpc>
                    <a:spcPct val="100000"/>
                  </a:lnSpc>
                  <a:spcBef>
                    <a:spcPts val="0"/>
                  </a:spcBef>
                  <a:buClr>
                    <a:srgbClr val="F69322"/>
                  </a:buClr>
                  <a:defRPr/>
                </a:pPr>
                <a:r>
                  <a:rPr lang="en-US" sz="1050" b="0" dirty="0">
                    <a:solidFill>
                      <a:prstClr val="white"/>
                    </a:solidFill>
                    <a:latin typeface="Calibri"/>
                    <a:cs typeface="Arial" panose="020B0604020202020204" pitchFamily="34" charset="0"/>
                  </a:rPr>
                  <a:t>Growing Distrust of Large Corps.</a:t>
                </a:r>
              </a:p>
            </p:txBody>
          </p:sp>
          <p:grpSp>
            <p:nvGrpSpPr>
              <p:cNvPr id="188" name="Group 187">
                <a:extLst>
                  <a:ext uri="{FF2B5EF4-FFF2-40B4-BE49-F238E27FC236}">
                    <a16:creationId xmlns:a16="http://schemas.microsoft.com/office/drawing/2014/main" id="{91C41227-3329-4856-A991-7055E5D75AE4}"/>
                  </a:ext>
                </a:extLst>
              </p:cNvPr>
              <p:cNvGrpSpPr/>
              <p:nvPr/>
            </p:nvGrpSpPr>
            <p:grpSpPr>
              <a:xfrm>
                <a:off x="5378448" y="4910666"/>
                <a:ext cx="414866" cy="414866"/>
                <a:chOff x="5378448" y="4910666"/>
                <a:chExt cx="414866" cy="414866"/>
              </a:xfrm>
            </p:grpSpPr>
            <p:sp>
              <p:nvSpPr>
                <p:cNvPr id="189" name="Oval 188">
                  <a:extLst>
                    <a:ext uri="{FF2B5EF4-FFF2-40B4-BE49-F238E27FC236}">
                      <a16:creationId xmlns:a16="http://schemas.microsoft.com/office/drawing/2014/main" id="{79910DB3-7A78-73BD-D9EC-AE740FF54497}"/>
                    </a:ext>
                  </a:extLst>
                </p:cNvPr>
                <p:cNvSpPr/>
                <p:nvPr/>
              </p:nvSpPr>
              <p:spPr>
                <a:xfrm>
                  <a:off x="5378448" y="4910666"/>
                  <a:ext cx="414866" cy="414866"/>
                </a:xfrm>
                <a:prstGeom prst="ellipse">
                  <a:avLst/>
                </a:prstGeom>
                <a:no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grpSp>
              <p:nvGrpSpPr>
                <p:cNvPr id="190" name="Group 189">
                  <a:extLst>
                    <a:ext uri="{FF2B5EF4-FFF2-40B4-BE49-F238E27FC236}">
                      <a16:creationId xmlns:a16="http://schemas.microsoft.com/office/drawing/2014/main" id="{601A1869-42FE-5A50-4234-68AA821C76A5}"/>
                    </a:ext>
                  </a:extLst>
                </p:cNvPr>
                <p:cNvGrpSpPr/>
                <p:nvPr/>
              </p:nvGrpSpPr>
              <p:grpSpPr>
                <a:xfrm>
                  <a:off x="5488901" y="5006425"/>
                  <a:ext cx="193961" cy="223348"/>
                  <a:chOff x="4183203" y="5115522"/>
                  <a:chExt cx="288981" cy="332766"/>
                </a:xfrm>
                <a:solidFill>
                  <a:schemeClr val="bg1"/>
                </a:solidFill>
              </p:grpSpPr>
              <p:sp>
                <p:nvSpPr>
                  <p:cNvPr id="191" name="Rectangle 92">
                    <a:extLst>
                      <a:ext uri="{FF2B5EF4-FFF2-40B4-BE49-F238E27FC236}">
                        <a16:creationId xmlns:a16="http://schemas.microsoft.com/office/drawing/2014/main" id="{D423E82E-80D7-A9AB-06EC-EED62C33A914}"/>
                      </a:ext>
                    </a:extLst>
                  </p:cNvPr>
                  <p:cNvSpPr>
                    <a:spLocks noChangeArrowheads="1"/>
                  </p:cNvSpPr>
                  <p:nvPr/>
                </p:nvSpPr>
                <p:spPr bwMode="auto">
                  <a:xfrm>
                    <a:off x="4378776" y="5248336"/>
                    <a:ext cx="75894" cy="1751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anchor="t" anchorCtr="0" compatLnSpc="1">
                    <a:prstTxWarp prst="textNoShape">
                      <a:avLst/>
                    </a:prstTxWarp>
                  </a:bodyPr>
                  <a:lstStyle/>
                  <a:p>
                    <a:pPr defTabSz="685800">
                      <a:defRPr/>
                    </a:pPr>
                    <a:endParaRPr lang="en-US" sz="1350" dirty="0">
                      <a:solidFill>
                        <a:prstClr val="white"/>
                      </a:solidFill>
                      <a:latin typeface="Calibri"/>
                    </a:endParaRPr>
                  </a:p>
                </p:txBody>
              </p:sp>
              <p:sp>
                <p:nvSpPr>
                  <p:cNvPr id="192" name="Rectangle 93">
                    <a:extLst>
                      <a:ext uri="{FF2B5EF4-FFF2-40B4-BE49-F238E27FC236}">
                        <a16:creationId xmlns:a16="http://schemas.microsoft.com/office/drawing/2014/main" id="{743657A3-AA13-9FB0-AC21-7DE8DE7D2158}"/>
                      </a:ext>
                    </a:extLst>
                  </p:cNvPr>
                  <p:cNvSpPr>
                    <a:spLocks noChangeArrowheads="1"/>
                  </p:cNvSpPr>
                  <p:nvPr/>
                </p:nvSpPr>
                <p:spPr bwMode="auto">
                  <a:xfrm>
                    <a:off x="4288287" y="5297959"/>
                    <a:ext cx="77354" cy="1255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anchor="t" anchorCtr="0" compatLnSpc="1">
                    <a:prstTxWarp prst="textNoShape">
                      <a:avLst/>
                    </a:prstTxWarp>
                  </a:bodyPr>
                  <a:lstStyle/>
                  <a:p>
                    <a:pPr defTabSz="685800">
                      <a:defRPr/>
                    </a:pPr>
                    <a:endParaRPr lang="en-US" sz="1350" dirty="0">
                      <a:solidFill>
                        <a:prstClr val="white"/>
                      </a:solidFill>
                      <a:latin typeface="Calibri"/>
                    </a:endParaRPr>
                  </a:p>
                </p:txBody>
              </p:sp>
              <p:sp>
                <p:nvSpPr>
                  <p:cNvPr id="193" name="Rectangle 94">
                    <a:extLst>
                      <a:ext uri="{FF2B5EF4-FFF2-40B4-BE49-F238E27FC236}">
                        <a16:creationId xmlns:a16="http://schemas.microsoft.com/office/drawing/2014/main" id="{AE495C95-F11D-B362-0600-A848C89D51B1}"/>
                      </a:ext>
                    </a:extLst>
                  </p:cNvPr>
                  <p:cNvSpPr>
                    <a:spLocks noChangeArrowheads="1"/>
                  </p:cNvSpPr>
                  <p:nvPr/>
                </p:nvSpPr>
                <p:spPr bwMode="auto">
                  <a:xfrm>
                    <a:off x="4199258" y="5338825"/>
                    <a:ext cx="75894" cy="8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anchor="t" anchorCtr="0" compatLnSpc="1">
                    <a:prstTxWarp prst="textNoShape">
                      <a:avLst/>
                    </a:prstTxWarp>
                  </a:bodyPr>
                  <a:lstStyle/>
                  <a:p>
                    <a:pPr defTabSz="685800">
                      <a:defRPr/>
                    </a:pPr>
                    <a:endParaRPr lang="en-US" sz="1350" dirty="0">
                      <a:solidFill>
                        <a:prstClr val="white"/>
                      </a:solidFill>
                      <a:latin typeface="Calibri"/>
                    </a:endParaRPr>
                  </a:p>
                </p:txBody>
              </p:sp>
              <p:sp>
                <p:nvSpPr>
                  <p:cNvPr id="194" name="Freeform 95">
                    <a:extLst>
                      <a:ext uri="{FF2B5EF4-FFF2-40B4-BE49-F238E27FC236}">
                        <a16:creationId xmlns:a16="http://schemas.microsoft.com/office/drawing/2014/main" id="{4A01A8F4-04D4-352C-CB20-73CF3F1EB16F}"/>
                      </a:ext>
                    </a:extLst>
                  </p:cNvPr>
                  <p:cNvSpPr>
                    <a:spLocks/>
                  </p:cNvSpPr>
                  <p:nvPr/>
                </p:nvSpPr>
                <p:spPr bwMode="auto">
                  <a:xfrm>
                    <a:off x="4200717" y="5115522"/>
                    <a:ext cx="242277" cy="182438"/>
                  </a:xfrm>
                  <a:custGeom>
                    <a:avLst/>
                    <a:gdLst>
                      <a:gd name="T0" fmla="*/ 139 w 204"/>
                      <a:gd name="T1" fmla="*/ 23 h 154"/>
                      <a:gd name="T2" fmla="*/ 160 w 204"/>
                      <a:gd name="T3" fmla="*/ 33 h 154"/>
                      <a:gd name="T4" fmla="*/ 0 w 204"/>
                      <a:gd name="T5" fmla="*/ 130 h 154"/>
                      <a:gd name="T6" fmla="*/ 184 w 204"/>
                      <a:gd name="T7" fmla="*/ 48 h 154"/>
                      <a:gd name="T8" fmla="*/ 204 w 204"/>
                      <a:gd name="T9" fmla="*/ 61 h 154"/>
                      <a:gd name="T10" fmla="*/ 194 w 204"/>
                      <a:gd name="T11" fmla="*/ 0 h 154"/>
                      <a:gd name="T12" fmla="*/ 139 w 204"/>
                      <a:gd name="T13" fmla="*/ 23 h 154"/>
                    </a:gdLst>
                    <a:ahLst/>
                    <a:cxnLst>
                      <a:cxn ang="0">
                        <a:pos x="T0" y="T1"/>
                      </a:cxn>
                      <a:cxn ang="0">
                        <a:pos x="T2" y="T3"/>
                      </a:cxn>
                      <a:cxn ang="0">
                        <a:pos x="T4" y="T5"/>
                      </a:cxn>
                      <a:cxn ang="0">
                        <a:pos x="T6" y="T7"/>
                      </a:cxn>
                      <a:cxn ang="0">
                        <a:pos x="T8" y="T9"/>
                      </a:cxn>
                      <a:cxn ang="0">
                        <a:pos x="T10" y="T11"/>
                      </a:cxn>
                      <a:cxn ang="0">
                        <a:pos x="T12" y="T13"/>
                      </a:cxn>
                    </a:cxnLst>
                    <a:rect l="0" t="0" r="r" b="b"/>
                    <a:pathLst>
                      <a:path w="204" h="154">
                        <a:moveTo>
                          <a:pt x="139" y="23"/>
                        </a:moveTo>
                        <a:cubicBezTo>
                          <a:pt x="160" y="33"/>
                          <a:pt x="160" y="33"/>
                          <a:pt x="160" y="33"/>
                        </a:cubicBezTo>
                        <a:cubicBezTo>
                          <a:pt x="115" y="139"/>
                          <a:pt x="0" y="130"/>
                          <a:pt x="0" y="130"/>
                        </a:cubicBezTo>
                        <a:cubicBezTo>
                          <a:pt x="112" y="154"/>
                          <a:pt x="156" y="96"/>
                          <a:pt x="184" y="48"/>
                        </a:cubicBezTo>
                        <a:cubicBezTo>
                          <a:pt x="204" y="61"/>
                          <a:pt x="204" y="61"/>
                          <a:pt x="204" y="61"/>
                        </a:cubicBezTo>
                        <a:cubicBezTo>
                          <a:pt x="194" y="0"/>
                          <a:pt x="194" y="0"/>
                          <a:pt x="194" y="0"/>
                        </a:cubicBezTo>
                        <a:lnTo>
                          <a:pt x="139" y="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anchor="t" anchorCtr="0" compatLnSpc="1">
                    <a:prstTxWarp prst="textNoShape">
                      <a:avLst/>
                    </a:prstTxWarp>
                  </a:bodyPr>
                  <a:lstStyle/>
                  <a:p>
                    <a:pPr defTabSz="685800">
                      <a:defRPr/>
                    </a:pPr>
                    <a:endParaRPr lang="en-US" sz="1350" dirty="0">
                      <a:solidFill>
                        <a:prstClr val="white"/>
                      </a:solidFill>
                      <a:latin typeface="Calibri"/>
                    </a:endParaRPr>
                  </a:p>
                </p:txBody>
              </p:sp>
              <p:sp>
                <p:nvSpPr>
                  <p:cNvPr id="195" name="Rectangle 96">
                    <a:extLst>
                      <a:ext uri="{FF2B5EF4-FFF2-40B4-BE49-F238E27FC236}">
                        <a16:creationId xmlns:a16="http://schemas.microsoft.com/office/drawing/2014/main" id="{92AA9641-298F-48B6-76D1-B12DF998EFE8}"/>
                      </a:ext>
                    </a:extLst>
                  </p:cNvPr>
                  <p:cNvSpPr>
                    <a:spLocks noChangeArrowheads="1"/>
                  </p:cNvSpPr>
                  <p:nvPr/>
                </p:nvSpPr>
                <p:spPr bwMode="auto">
                  <a:xfrm>
                    <a:off x="4183203" y="5435152"/>
                    <a:ext cx="288981" cy="131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anchor="t" anchorCtr="0" compatLnSpc="1">
                    <a:prstTxWarp prst="textNoShape">
                      <a:avLst/>
                    </a:prstTxWarp>
                  </a:bodyPr>
                  <a:lstStyle/>
                  <a:p>
                    <a:pPr defTabSz="685800">
                      <a:defRPr/>
                    </a:pPr>
                    <a:endParaRPr lang="en-US" sz="1350" dirty="0">
                      <a:solidFill>
                        <a:prstClr val="white"/>
                      </a:solidFill>
                      <a:latin typeface="Calibri"/>
                    </a:endParaRPr>
                  </a:p>
                </p:txBody>
              </p:sp>
            </p:grpSp>
          </p:grpSp>
        </p:grpSp>
        <p:grpSp>
          <p:nvGrpSpPr>
            <p:cNvPr id="196" name="Group 195">
              <a:extLst>
                <a:ext uri="{FF2B5EF4-FFF2-40B4-BE49-F238E27FC236}">
                  <a16:creationId xmlns:a16="http://schemas.microsoft.com/office/drawing/2014/main" id="{E067B47C-2602-C5D7-769C-7EFC8FFC4CA5}"/>
                </a:ext>
              </a:extLst>
            </p:cNvPr>
            <p:cNvGrpSpPr/>
            <p:nvPr/>
          </p:nvGrpSpPr>
          <p:grpSpPr>
            <a:xfrm>
              <a:off x="10061326" y="4720727"/>
              <a:ext cx="1790700" cy="994520"/>
              <a:chOff x="10159999" y="4910666"/>
              <a:chExt cx="1790700" cy="994520"/>
            </a:xfrm>
          </p:grpSpPr>
          <p:sp>
            <p:nvSpPr>
              <p:cNvPr id="197" name="Text Placeholder 4">
                <a:extLst>
                  <a:ext uri="{FF2B5EF4-FFF2-40B4-BE49-F238E27FC236}">
                    <a16:creationId xmlns:a16="http://schemas.microsoft.com/office/drawing/2014/main" id="{9B4AAD49-4433-B471-8EC9-9E0B5A4BE12C}"/>
                  </a:ext>
                </a:extLst>
              </p:cNvPr>
              <p:cNvSpPr txBox="1">
                <a:spLocks/>
              </p:cNvSpPr>
              <p:nvPr/>
            </p:nvSpPr>
            <p:spPr bwMode="gray">
              <a:xfrm>
                <a:off x="10159999" y="5474300"/>
                <a:ext cx="1790700" cy="430886"/>
              </a:xfrm>
              <a:prstGeom prst="rect">
                <a:avLst/>
              </a:prstGeom>
              <a:noFill/>
              <a:ln w="28575" cap="flat" cmpd="sng" algn="ctr">
                <a:noFill/>
                <a:prstDash val="solid"/>
                <a:miter lim="800000"/>
                <a:headEnd type="none" w="med" len="med"/>
                <a:tailEnd type="none" w="med" len="med"/>
              </a:ln>
              <a:effectLst/>
            </p:spPr>
            <p:txBody>
              <a:bodyPr vert="horz" wrap="square" lIns="0" tIns="0" rIns="0" bIns="0" numCol="1" rtlCol="0" anchor="t" anchorCtr="0" compatLnSpc="1">
                <a:prstTxWarp prst="textNoShape">
                  <a:avLst/>
                </a:prstTxWarp>
                <a:sp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defTabSz="685800">
                  <a:lnSpc>
                    <a:spcPct val="100000"/>
                  </a:lnSpc>
                  <a:spcBef>
                    <a:spcPts val="0"/>
                  </a:spcBef>
                  <a:buClr>
                    <a:srgbClr val="F69322"/>
                  </a:buClr>
                  <a:defRPr/>
                </a:pPr>
                <a:r>
                  <a:rPr lang="en-US" sz="1050" b="0" dirty="0">
                    <a:solidFill>
                      <a:prstClr val="white"/>
                    </a:solidFill>
                    <a:latin typeface="Calibri"/>
                    <a:cs typeface="Arial" panose="020B0604020202020204" pitchFamily="34" charset="0"/>
                  </a:rPr>
                  <a:t>Changes in Regulatory and Legal Environment</a:t>
                </a:r>
              </a:p>
            </p:txBody>
          </p:sp>
          <p:grpSp>
            <p:nvGrpSpPr>
              <p:cNvPr id="198" name="Group 197">
                <a:extLst>
                  <a:ext uri="{FF2B5EF4-FFF2-40B4-BE49-F238E27FC236}">
                    <a16:creationId xmlns:a16="http://schemas.microsoft.com/office/drawing/2014/main" id="{E44365DC-C4DE-2AD8-61E7-A930590E9BCE}"/>
                  </a:ext>
                </a:extLst>
              </p:cNvPr>
              <p:cNvGrpSpPr/>
              <p:nvPr/>
            </p:nvGrpSpPr>
            <p:grpSpPr>
              <a:xfrm>
                <a:off x="10159999" y="4910666"/>
                <a:ext cx="414866" cy="414866"/>
                <a:chOff x="10159999" y="4910666"/>
                <a:chExt cx="414866" cy="414866"/>
              </a:xfrm>
            </p:grpSpPr>
            <p:sp>
              <p:nvSpPr>
                <p:cNvPr id="199" name="Oval 198">
                  <a:extLst>
                    <a:ext uri="{FF2B5EF4-FFF2-40B4-BE49-F238E27FC236}">
                      <a16:creationId xmlns:a16="http://schemas.microsoft.com/office/drawing/2014/main" id="{1C9E1E89-565D-6C35-4730-B10D7AA03AF9}"/>
                    </a:ext>
                  </a:extLst>
                </p:cNvPr>
                <p:cNvSpPr/>
                <p:nvPr/>
              </p:nvSpPr>
              <p:spPr>
                <a:xfrm>
                  <a:off x="10159999" y="4910666"/>
                  <a:ext cx="414866" cy="414866"/>
                </a:xfrm>
                <a:prstGeom prst="ellipse">
                  <a:avLst/>
                </a:prstGeom>
                <a:no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sp>
              <p:nvSpPr>
                <p:cNvPr id="200" name="Freeform 230">
                  <a:extLst>
                    <a:ext uri="{FF2B5EF4-FFF2-40B4-BE49-F238E27FC236}">
                      <a16:creationId xmlns:a16="http://schemas.microsoft.com/office/drawing/2014/main" id="{FC14B6E6-F29C-0411-6B3F-FC093E36A1F3}"/>
                    </a:ext>
                  </a:extLst>
                </p:cNvPr>
                <p:cNvSpPr>
                  <a:spLocks noEditPoints="1"/>
                </p:cNvSpPr>
                <p:nvPr/>
              </p:nvSpPr>
              <p:spPr bwMode="auto">
                <a:xfrm>
                  <a:off x="10231697" y="4993999"/>
                  <a:ext cx="271470" cy="248201"/>
                </a:xfrm>
                <a:custGeom>
                  <a:avLst/>
                  <a:gdLst>
                    <a:gd name="T0" fmla="*/ 136 w 140"/>
                    <a:gd name="T1" fmla="*/ 44 h 128"/>
                    <a:gd name="T2" fmla="*/ 136 w 140"/>
                    <a:gd name="T3" fmla="*/ 44 h 128"/>
                    <a:gd name="T4" fmla="*/ 116 w 140"/>
                    <a:gd name="T5" fmla="*/ 10 h 128"/>
                    <a:gd name="T6" fmla="*/ 116 w 140"/>
                    <a:gd name="T7" fmla="*/ 10 h 128"/>
                    <a:gd name="T8" fmla="*/ 119 w 140"/>
                    <a:gd name="T9" fmla="*/ 6 h 128"/>
                    <a:gd name="T10" fmla="*/ 119 w 140"/>
                    <a:gd name="T11" fmla="*/ 4 h 128"/>
                    <a:gd name="T12" fmla="*/ 115 w 140"/>
                    <a:gd name="T13" fmla="*/ 0 h 128"/>
                    <a:gd name="T14" fmla="*/ 24 w 140"/>
                    <a:gd name="T15" fmla="*/ 20 h 128"/>
                    <a:gd name="T16" fmla="*/ 21 w 140"/>
                    <a:gd name="T17" fmla="*/ 24 h 128"/>
                    <a:gd name="T18" fmla="*/ 21 w 140"/>
                    <a:gd name="T19" fmla="*/ 25 h 128"/>
                    <a:gd name="T20" fmla="*/ 26 w 140"/>
                    <a:gd name="T21" fmla="*/ 29 h 128"/>
                    <a:gd name="T22" fmla="*/ 5 w 140"/>
                    <a:gd name="T23" fmla="*/ 65 h 128"/>
                    <a:gd name="T24" fmla="*/ 5 w 140"/>
                    <a:gd name="T25" fmla="*/ 65 h 128"/>
                    <a:gd name="T26" fmla="*/ 0 w 140"/>
                    <a:gd name="T27" fmla="*/ 65 h 128"/>
                    <a:gd name="T28" fmla="*/ 29 w 140"/>
                    <a:gd name="T29" fmla="*/ 87 h 128"/>
                    <a:gd name="T30" fmla="*/ 58 w 140"/>
                    <a:gd name="T31" fmla="*/ 65 h 128"/>
                    <a:gd name="T32" fmla="*/ 54 w 140"/>
                    <a:gd name="T33" fmla="*/ 65 h 128"/>
                    <a:gd name="T34" fmla="*/ 54 w 140"/>
                    <a:gd name="T35" fmla="*/ 65 h 128"/>
                    <a:gd name="T36" fmla="*/ 32 w 140"/>
                    <a:gd name="T37" fmla="*/ 28 h 128"/>
                    <a:gd name="T38" fmla="*/ 66 w 140"/>
                    <a:gd name="T39" fmla="*/ 21 h 128"/>
                    <a:gd name="T40" fmla="*/ 66 w 140"/>
                    <a:gd name="T41" fmla="*/ 120 h 128"/>
                    <a:gd name="T42" fmla="*/ 45 w 140"/>
                    <a:gd name="T43" fmla="*/ 128 h 128"/>
                    <a:gd name="T44" fmla="*/ 95 w 140"/>
                    <a:gd name="T45" fmla="*/ 128 h 128"/>
                    <a:gd name="T46" fmla="*/ 75 w 140"/>
                    <a:gd name="T47" fmla="*/ 120 h 128"/>
                    <a:gd name="T48" fmla="*/ 75 w 140"/>
                    <a:gd name="T49" fmla="*/ 19 h 128"/>
                    <a:gd name="T50" fmla="*/ 105 w 140"/>
                    <a:gd name="T51" fmla="*/ 12 h 128"/>
                    <a:gd name="T52" fmla="*/ 87 w 140"/>
                    <a:gd name="T53" fmla="*/ 44 h 128"/>
                    <a:gd name="T54" fmla="*/ 87 w 140"/>
                    <a:gd name="T55" fmla="*/ 44 h 128"/>
                    <a:gd name="T56" fmla="*/ 83 w 140"/>
                    <a:gd name="T57" fmla="*/ 44 h 128"/>
                    <a:gd name="T58" fmla="*/ 112 w 140"/>
                    <a:gd name="T59" fmla="*/ 66 h 128"/>
                    <a:gd name="T60" fmla="*/ 140 w 140"/>
                    <a:gd name="T61" fmla="*/ 44 h 128"/>
                    <a:gd name="T62" fmla="*/ 136 w 140"/>
                    <a:gd name="T63" fmla="*/ 44 h 128"/>
                    <a:gd name="T64" fmla="*/ 12 w 140"/>
                    <a:gd name="T65" fmla="*/ 65 h 128"/>
                    <a:gd name="T66" fmla="*/ 29 w 140"/>
                    <a:gd name="T67" fmla="*/ 34 h 128"/>
                    <a:gd name="T68" fmla="*/ 47 w 140"/>
                    <a:gd name="T69" fmla="*/ 65 h 128"/>
                    <a:gd name="T70" fmla="*/ 12 w 140"/>
                    <a:gd name="T71" fmla="*/ 65 h 128"/>
                    <a:gd name="T72" fmla="*/ 93 w 140"/>
                    <a:gd name="T73" fmla="*/ 44 h 128"/>
                    <a:gd name="T74" fmla="*/ 111 w 140"/>
                    <a:gd name="T75" fmla="*/ 13 h 128"/>
                    <a:gd name="T76" fmla="*/ 129 w 140"/>
                    <a:gd name="T77" fmla="*/ 44 h 128"/>
                    <a:gd name="T78" fmla="*/ 93 w 140"/>
                    <a:gd name="T79"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 h="128">
                      <a:moveTo>
                        <a:pt x="136" y="44"/>
                      </a:moveTo>
                      <a:cubicBezTo>
                        <a:pt x="136" y="44"/>
                        <a:pt x="136" y="44"/>
                        <a:pt x="136" y="44"/>
                      </a:cubicBezTo>
                      <a:cubicBezTo>
                        <a:pt x="116" y="10"/>
                        <a:pt x="116" y="10"/>
                        <a:pt x="116" y="10"/>
                      </a:cubicBezTo>
                      <a:cubicBezTo>
                        <a:pt x="116" y="10"/>
                        <a:pt x="116" y="10"/>
                        <a:pt x="116" y="10"/>
                      </a:cubicBezTo>
                      <a:cubicBezTo>
                        <a:pt x="118" y="9"/>
                        <a:pt x="119" y="8"/>
                        <a:pt x="119" y="6"/>
                      </a:cubicBezTo>
                      <a:cubicBezTo>
                        <a:pt x="119" y="4"/>
                        <a:pt x="119" y="4"/>
                        <a:pt x="119" y="4"/>
                      </a:cubicBezTo>
                      <a:cubicBezTo>
                        <a:pt x="119" y="2"/>
                        <a:pt x="117" y="0"/>
                        <a:pt x="115" y="0"/>
                      </a:cubicBezTo>
                      <a:cubicBezTo>
                        <a:pt x="24" y="20"/>
                        <a:pt x="24" y="20"/>
                        <a:pt x="24" y="20"/>
                      </a:cubicBezTo>
                      <a:cubicBezTo>
                        <a:pt x="22" y="20"/>
                        <a:pt x="21" y="22"/>
                        <a:pt x="21" y="24"/>
                      </a:cubicBezTo>
                      <a:cubicBezTo>
                        <a:pt x="21" y="25"/>
                        <a:pt x="21" y="25"/>
                        <a:pt x="21" y="25"/>
                      </a:cubicBezTo>
                      <a:cubicBezTo>
                        <a:pt x="21" y="28"/>
                        <a:pt x="23" y="30"/>
                        <a:pt x="26" y="29"/>
                      </a:cubicBezTo>
                      <a:cubicBezTo>
                        <a:pt x="5" y="65"/>
                        <a:pt x="5" y="65"/>
                        <a:pt x="5" y="65"/>
                      </a:cubicBezTo>
                      <a:cubicBezTo>
                        <a:pt x="5" y="65"/>
                        <a:pt x="5" y="65"/>
                        <a:pt x="5" y="65"/>
                      </a:cubicBezTo>
                      <a:cubicBezTo>
                        <a:pt x="0" y="65"/>
                        <a:pt x="0" y="65"/>
                        <a:pt x="0" y="65"/>
                      </a:cubicBezTo>
                      <a:cubicBezTo>
                        <a:pt x="0" y="77"/>
                        <a:pt x="13" y="87"/>
                        <a:pt x="29" y="87"/>
                      </a:cubicBezTo>
                      <a:cubicBezTo>
                        <a:pt x="45" y="87"/>
                        <a:pt x="58" y="77"/>
                        <a:pt x="58" y="65"/>
                      </a:cubicBezTo>
                      <a:cubicBezTo>
                        <a:pt x="54" y="65"/>
                        <a:pt x="54" y="65"/>
                        <a:pt x="54" y="65"/>
                      </a:cubicBezTo>
                      <a:cubicBezTo>
                        <a:pt x="54" y="65"/>
                        <a:pt x="54" y="65"/>
                        <a:pt x="54" y="65"/>
                      </a:cubicBezTo>
                      <a:cubicBezTo>
                        <a:pt x="32" y="28"/>
                        <a:pt x="32" y="28"/>
                        <a:pt x="32" y="28"/>
                      </a:cubicBezTo>
                      <a:cubicBezTo>
                        <a:pt x="66" y="21"/>
                        <a:pt x="66" y="21"/>
                        <a:pt x="66" y="21"/>
                      </a:cubicBezTo>
                      <a:cubicBezTo>
                        <a:pt x="66" y="120"/>
                        <a:pt x="66" y="120"/>
                        <a:pt x="66" y="120"/>
                      </a:cubicBezTo>
                      <a:cubicBezTo>
                        <a:pt x="49" y="121"/>
                        <a:pt x="45" y="128"/>
                        <a:pt x="45" y="128"/>
                      </a:cubicBezTo>
                      <a:cubicBezTo>
                        <a:pt x="95" y="128"/>
                        <a:pt x="95" y="128"/>
                        <a:pt x="95" y="128"/>
                      </a:cubicBezTo>
                      <a:cubicBezTo>
                        <a:pt x="95" y="128"/>
                        <a:pt x="91" y="121"/>
                        <a:pt x="75" y="120"/>
                      </a:cubicBezTo>
                      <a:cubicBezTo>
                        <a:pt x="75" y="19"/>
                        <a:pt x="75" y="19"/>
                        <a:pt x="75" y="19"/>
                      </a:cubicBezTo>
                      <a:cubicBezTo>
                        <a:pt x="105" y="12"/>
                        <a:pt x="105" y="12"/>
                        <a:pt x="105" y="12"/>
                      </a:cubicBezTo>
                      <a:cubicBezTo>
                        <a:pt x="87" y="44"/>
                        <a:pt x="87" y="44"/>
                        <a:pt x="87" y="44"/>
                      </a:cubicBezTo>
                      <a:cubicBezTo>
                        <a:pt x="87" y="44"/>
                        <a:pt x="87" y="44"/>
                        <a:pt x="87" y="44"/>
                      </a:cubicBezTo>
                      <a:cubicBezTo>
                        <a:pt x="83" y="44"/>
                        <a:pt x="83" y="44"/>
                        <a:pt x="83" y="44"/>
                      </a:cubicBezTo>
                      <a:cubicBezTo>
                        <a:pt x="83" y="56"/>
                        <a:pt x="96" y="66"/>
                        <a:pt x="112" y="66"/>
                      </a:cubicBezTo>
                      <a:cubicBezTo>
                        <a:pt x="127" y="66"/>
                        <a:pt x="140" y="56"/>
                        <a:pt x="140" y="44"/>
                      </a:cubicBezTo>
                      <a:lnTo>
                        <a:pt x="136" y="44"/>
                      </a:lnTo>
                      <a:close/>
                      <a:moveTo>
                        <a:pt x="12" y="65"/>
                      </a:moveTo>
                      <a:cubicBezTo>
                        <a:pt x="29" y="34"/>
                        <a:pt x="29" y="34"/>
                        <a:pt x="29" y="34"/>
                      </a:cubicBezTo>
                      <a:cubicBezTo>
                        <a:pt x="47" y="65"/>
                        <a:pt x="47" y="65"/>
                        <a:pt x="47" y="65"/>
                      </a:cubicBezTo>
                      <a:lnTo>
                        <a:pt x="12" y="65"/>
                      </a:lnTo>
                      <a:close/>
                      <a:moveTo>
                        <a:pt x="93" y="44"/>
                      </a:moveTo>
                      <a:cubicBezTo>
                        <a:pt x="111" y="13"/>
                        <a:pt x="111" y="13"/>
                        <a:pt x="111" y="13"/>
                      </a:cubicBezTo>
                      <a:cubicBezTo>
                        <a:pt x="129" y="44"/>
                        <a:pt x="129" y="44"/>
                        <a:pt x="129" y="44"/>
                      </a:cubicBezTo>
                      <a:lnTo>
                        <a:pt x="93" y="4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Calibri"/>
                  </a:endParaRPr>
                </a:p>
              </p:txBody>
            </p:sp>
          </p:grpSp>
        </p:grpSp>
        <p:grpSp>
          <p:nvGrpSpPr>
            <p:cNvPr id="201" name="Group 200">
              <a:extLst>
                <a:ext uri="{FF2B5EF4-FFF2-40B4-BE49-F238E27FC236}">
                  <a16:creationId xmlns:a16="http://schemas.microsoft.com/office/drawing/2014/main" id="{356D1F4F-72EA-0C0E-E07D-F02B39EDD861}"/>
                </a:ext>
              </a:extLst>
            </p:cNvPr>
            <p:cNvGrpSpPr/>
            <p:nvPr/>
          </p:nvGrpSpPr>
          <p:grpSpPr>
            <a:xfrm>
              <a:off x="3642964" y="4720727"/>
              <a:ext cx="1303867" cy="994520"/>
              <a:chOff x="3621380" y="4978556"/>
              <a:chExt cx="1303867" cy="994520"/>
            </a:xfrm>
          </p:grpSpPr>
          <p:sp>
            <p:nvSpPr>
              <p:cNvPr id="202" name="Text Placeholder 4">
                <a:extLst>
                  <a:ext uri="{FF2B5EF4-FFF2-40B4-BE49-F238E27FC236}">
                    <a16:creationId xmlns:a16="http://schemas.microsoft.com/office/drawing/2014/main" id="{1F5847B2-C6F8-2741-C91D-9DCC96DA88F0}"/>
                  </a:ext>
                </a:extLst>
              </p:cNvPr>
              <p:cNvSpPr txBox="1">
                <a:spLocks/>
              </p:cNvSpPr>
              <p:nvPr/>
            </p:nvSpPr>
            <p:spPr bwMode="gray">
              <a:xfrm>
                <a:off x="3621380" y="5542190"/>
                <a:ext cx="1303867" cy="430886"/>
              </a:xfrm>
              <a:prstGeom prst="rect">
                <a:avLst/>
              </a:prstGeom>
              <a:noFill/>
              <a:ln w="28575" cap="flat" cmpd="sng" algn="ctr">
                <a:noFill/>
                <a:prstDash val="solid"/>
                <a:miter lim="800000"/>
                <a:headEnd type="none" w="med" len="med"/>
                <a:tailEnd type="none" w="med" len="med"/>
              </a:ln>
              <a:effectLst/>
            </p:spPr>
            <p:txBody>
              <a:bodyPr vert="horz" wrap="square" lIns="0" tIns="0" rIns="0" bIns="0" numCol="1" rtlCol="0" anchor="t" anchorCtr="0" compatLnSpc="1">
                <a:prstTxWarp prst="textNoShape">
                  <a:avLst/>
                </a:prstTxWarp>
                <a:sp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defTabSz="685800">
                  <a:lnSpc>
                    <a:spcPct val="100000"/>
                  </a:lnSpc>
                  <a:spcBef>
                    <a:spcPts val="0"/>
                  </a:spcBef>
                  <a:buClr>
                    <a:srgbClr val="F69322"/>
                  </a:buClr>
                  <a:defRPr/>
                </a:pPr>
                <a:r>
                  <a:rPr lang="en-US" sz="1050" b="0" dirty="0">
                    <a:solidFill>
                      <a:prstClr val="white"/>
                    </a:solidFill>
                    <a:latin typeface="Calibri"/>
                    <a:cs typeface="Arial" panose="020B0604020202020204" pitchFamily="34" charset="0"/>
                  </a:rPr>
                  <a:t>Courts/Juries Favoring Plaintiffs</a:t>
                </a:r>
              </a:p>
            </p:txBody>
          </p:sp>
          <p:grpSp>
            <p:nvGrpSpPr>
              <p:cNvPr id="203" name="Group 202">
                <a:extLst>
                  <a:ext uri="{FF2B5EF4-FFF2-40B4-BE49-F238E27FC236}">
                    <a16:creationId xmlns:a16="http://schemas.microsoft.com/office/drawing/2014/main" id="{2135ED03-1B29-8B45-34FB-98C7DC25500A}"/>
                  </a:ext>
                </a:extLst>
              </p:cNvPr>
              <p:cNvGrpSpPr/>
              <p:nvPr/>
            </p:nvGrpSpPr>
            <p:grpSpPr>
              <a:xfrm>
                <a:off x="3621380" y="4978556"/>
                <a:ext cx="414866" cy="414866"/>
                <a:chOff x="3621380" y="4910666"/>
                <a:chExt cx="414866" cy="414866"/>
              </a:xfrm>
            </p:grpSpPr>
            <p:sp>
              <p:nvSpPr>
                <p:cNvPr id="204" name="Oval 203">
                  <a:extLst>
                    <a:ext uri="{FF2B5EF4-FFF2-40B4-BE49-F238E27FC236}">
                      <a16:creationId xmlns:a16="http://schemas.microsoft.com/office/drawing/2014/main" id="{A6320915-2E48-8C1F-C36F-CE7D0939ECDA}"/>
                    </a:ext>
                  </a:extLst>
                </p:cNvPr>
                <p:cNvSpPr/>
                <p:nvPr/>
              </p:nvSpPr>
              <p:spPr>
                <a:xfrm>
                  <a:off x="3621380" y="4910666"/>
                  <a:ext cx="414866" cy="414866"/>
                </a:xfrm>
                <a:prstGeom prst="ellipse">
                  <a:avLst/>
                </a:prstGeom>
                <a:no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grpSp>
              <p:nvGrpSpPr>
                <p:cNvPr id="205" name="Group 204">
                  <a:extLst>
                    <a:ext uri="{FF2B5EF4-FFF2-40B4-BE49-F238E27FC236}">
                      <a16:creationId xmlns:a16="http://schemas.microsoft.com/office/drawing/2014/main" id="{75A6F16B-D343-5B32-3CB9-2E7EC2FA12E5}"/>
                    </a:ext>
                  </a:extLst>
                </p:cNvPr>
                <p:cNvGrpSpPr/>
                <p:nvPr/>
              </p:nvGrpSpPr>
              <p:grpSpPr>
                <a:xfrm>
                  <a:off x="3717325" y="5012698"/>
                  <a:ext cx="222976" cy="210803"/>
                  <a:chOff x="1526258" y="511227"/>
                  <a:chExt cx="728328" cy="688572"/>
                </a:xfrm>
                <a:solidFill>
                  <a:schemeClr val="bg1"/>
                </a:solidFill>
              </p:grpSpPr>
              <p:sp>
                <p:nvSpPr>
                  <p:cNvPr id="206" name="Freeform 44">
                    <a:extLst>
                      <a:ext uri="{FF2B5EF4-FFF2-40B4-BE49-F238E27FC236}">
                        <a16:creationId xmlns:a16="http://schemas.microsoft.com/office/drawing/2014/main" id="{16B31266-8C27-34C3-3431-89AB417FAEED}"/>
                      </a:ext>
                    </a:extLst>
                  </p:cNvPr>
                  <p:cNvSpPr>
                    <a:spLocks noEditPoints="1"/>
                  </p:cNvSpPr>
                  <p:nvPr/>
                </p:nvSpPr>
                <p:spPr bwMode="auto">
                  <a:xfrm>
                    <a:off x="1558063" y="511227"/>
                    <a:ext cx="669489" cy="229789"/>
                  </a:xfrm>
                  <a:custGeom>
                    <a:avLst/>
                    <a:gdLst>
                      <a:gd name="T0" fmla="*/ 356 w 356"/>
                      <a:gd name="T1" fmla="*/ 107 h 122"/>
                      <a:gd name="T2" fmla="*/ 176 w 356"/>
                      <a:gd name="T3" fmla="*/ 0 h 122"/>
                      <a:gd name="T4" fmla="*/ 0 w 356"/>
                      <a:gd name="T5" fmla="*/ 104 h 122"/>
                      <a:gd name="T6" fmla="*/ 0 w 356"/>
                      <a:gd name="T7" fmla="*/ 122 h 122"/>
                      <a:gd name="T8" fmla="*/ 356 w 356"/>
                      <a:gd name="T9" fmla="*/ 122 h 122"/>
                      <a:gd name="T10" fmla="*/ 356 w 356"/>
                      <a:gd name="T11" fmla="*/ 107 h 122"/>
                      <a:gd name="T12" fmla="*/ 176 w 356"/>
                      <a:gd name="T13" fmla="*/ 92 h 122"/>
                      <a:gd name="T14" fmla="*/ 152 w 356"/>
                      <a:gd name="T15" fmla="*/ 68 h 122"/>
                      <a:gd name="T16" fmla="*/ 176 w 356"/>
                      <a:gd name="T17" fmla="*/ 44 h 122"/>
                      <a:gd name="T18" fmla="*/ 200 w 356"/>
                      <a:gd name="T19" fmla="*/ 68 h 122"/>
                      <a:gd name="T20" fmla="*/ 176 w 356"/>
                      <a:gd name="T21" fmla="*/ 9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6" h="122">
                        <a:moveTo>
                          <a:pt x="356" y="107"/>
                        </a:moveTo>
                        <a:cubicBezTo>
                          <a:pt x="176" y="0"/>
                          <a:pt x="176" y="0"/>
                          <a:pt x="176" y="0"/>
                        </a:cubicBezTo>
                        <a:cubicBezTo>
                          <a:pt x="0" y="104"/>
                          <a:pt x="0" y="104"/>
                          <a:pt x="0" y="104"/>
                        </a:cubicBezTo>
                        <a:cubicBezTo>
                          <a:pt x="0" y="122"/>
                          <a:pt x="0" y="122"/>
                          <a:pt x="0" y="122"/>
                        </a:cubicBezTo>
                        <a:cubicBezTo>
                          <a:pt x="356" y="122"/>
                          <a:pt x="356" y="122"/>
                          <a:pt x="356" y="122"/>
                        </a:cubicBezTo>
                        <a:lnTo>
                          <a:pt x="356" y="107"/>
                        </a:lnTo>
                        <a:close/>
                        <a:moveTo>
                          <a:pt x="176" y="92"/>
                        </a:moveTo>
                        <a:cubicBezTo>
                          <a:pt x="163" y="92"/>
                          <a:pt x="152" y="82"/>
                          <a:pt x="152" y="68"/>
                        </a:cubicBezTo>
                        <a:cubicBezTo>
                          <a:pt x="152" y="55"/>
                          <a:pt x="163" y="44"/>
                          <a:pt x="176" y="44"/>
                        </a:cubicBezTo>
                        <a:cubicBezTo>
                          <a:pt x="190" y="44"/>
                          <a:pt x="200" y="55"/>
                          <a:pt x="200" y="68"/>
                        </a:cubicBezTo>
                        <a:cubicBezTo>
                          <a:pt x="200" y="82"/>
                          <a:pt x="190" y="92"/>
                          <a:pt x="176"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73" tIns="34987" rIns="69973" bIns="34987" numCol="1" anchor="t" anchorCtr="0" compatLnSpc="1">
                    <a:prstTxWarp prst="textNoShape">
                      <a:avLst/>
                    </a:prstTxWarp>
                  </a:bodyPr>
                  <a:lstStyle/>
                  <a:p>
                    <a:pPr defTabSz="685800">
                      <a:defRPr/>
                    </a:pPr>
                    <a:endParaRPr lang="de-DE" sz="1378" dirty="0">
                      <a:solidFill>
                        <a:prstClr val="black"/>
                      </a:solidFill>
                      <a:latin typeface="Calibri"/>
                    </a:endParaRPr>
                  </a:p>
                </p:txBody>
              </p:sp>
              <p:sp>
                <p:nvSpPr>
                  <p:cNvPr id="207" name="Rectangle 45">
                    <a:extLst>
                      <a:ext uri="{FF2B5EF4-FFF2-40B4-BE49-F238E27FC236}">
                        <a16:creationId xmlns:a16="http://schemas.microsoft.com/office/drawing/2014/main" id="{4009C18C-172C-CC5C-47C9-1BBC6B86C0A0}"/>
                      </a:ext>
                    </a:extLst>
                  </p:cNvPr>
                  <p:cNvSpPr>
                    <a:spLocks noChangeArrowheads="1"/>
                  </p:cNvSpPr>
                  <p:nvPr/>
                </p:nvSpPr>
                <p:spPr bwMode="auto">
                  <a:xfrm>
                    <a:off x="1526258" y="1154477"/>
                    <a:ext cx="728328" cy="453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73" tIns="34987" rIns="69973" bIns="34987" numCol="1" anchor="t" anchorCtr="0" compatLnSpc="1">
                    <a:prstTxWarp prst="textNoShape">
                      <a:avLst/>
                    </a:prstTxWarp>
                  </a:bodyPr>
                  <a:lstStyle/>
                  <a:p>
                    <a:pPr defTabSz="685800">
                      <a:defRPr/>
                    </a:pPr>
                    <a:endParaRPr lang="de-DE" sz="1378" dirty="0">
                      <a:solidFill>
                        <a:prstClr val="black"/>
                      </a:solidFill>
                      <a:latin typeface="Calibri"/>
                    </a:endParaRPr>
                  </a:p>
                </p:txBody>
              </p:sp>
              <p:sp>
                <p:nvSpPr>
                  <p:cNvPr id="208" name="Rectangle 46">
                    <a:extLst>
                      <a:ext uri="{FF2B5EF4-FFF2-40B4-BE49-F238E27FC236}">
                        <a16:creationId xmlns:a16="http://schemas.microsoft.com/office/drawing/2014/main" id="{725A752C-5512-E049-8B16-50DE2502CE07}"/>
                      </a:ext>
                    </a:extLst>
                  </p:cNvPr>
                  <p:cNvSpPr>
                    <a:spLocks noChangeArrowheads="1"/>
                  </p:cNvSpPr>
                  <p:nvPr/>
                </p:nvSpPr>
                <p:spPr bwMode="auto">
                  <a:xfrm>
                    <a:off x="1567604" y="1081326"/>
                    <a:ext cx="645636" cy="453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73" tIns="34987" rIns="69973" bIns="34987" numCol="1" anchor="t" anchorCtr="0" compatLnSpc="1">
                    <a:prstTxWarp prst="textNoShape">
                      <a:avLst/>
                    </a:prstTxWarp>
                  </a:bodyPr>
                  <a:lstStyle/>
                  <a:p>
                    <a:pPr defTabSz="685800">
                      <a:defRPr/>
                    </a:pPr>
                    <a:endParaRPr lang="de-DE" sz="1378" dirty="0">
                      <a:solidFill>
                        <a:prstClr val="black"/>
                      </a:solidFill>
                      <a:latin typeface="Calibri"/>
                    </a:endParaRPr>
                  </a:p>
                </p:txBody>
              </p:sp>
              <p:sp>
                <p:nvSpPr>
                  <p:cNvPr id="209" name="Freeform 47">
                    <a:extLst>
                      <a:ext uri="{FF2B5EF4-FFF2-40B4-BE49-F238E27FC236}">
                        <a16:creationId xmlns:a16="http://schemas.microsoft.com/office/drawing/2014/main" id="{283640C6-BD2F-A8E8-6792-54F078A6C3F2}"/>
                      </a:ext>
                    </a:extLst>
                  </p:cNvPr>
                  <p:cNvSpPr>
                    <a:spLocks/>
                  </p:cNvSpPr>
                  <p:nvPr/>
                </p:nvSpPr>
                <p:spPr bwMode="auto">
                  <a:xfrm>
                    <a:off x="1804550" y="768845"/>
                    <a:ext cx="169360" cy="282267"/>
                  </a:xfrm>
                  <a:custGeom>
                    <a:avLst/>
                    <a:gdLst>
                      <a:gd name="T0" fmla="*/ 0 w 213"/>
                      <a:gd name="T1" fmla="*/ 355 h 355"/>
                      <a:gd name="T2" fmla="*/ 213 w 213"/>
                      <a:gd name="T3" fmla="*/ 355 h 355"/>
                      <a:gd name="T4" fmla="*/ 163 w 213"/>
                      <a:gd name="T5" fmla="*/ 303 h 355"/>
                      <a:gd name="T6" fmla="*/ 163 w 213"/>
                      <a:gd name="T7" fmla="*/ 50 h 355"/>
                      <a:gd name="T8" fmla="*/ 213 w 213"/>
                      <a:gd name="T9" fmla="*/ 0 h 355"/>
                      <a:gd name="T10" fmla="*/ 163 w 213"/>
                      <a:gd name="T11" fmla="*/ 0 h 355"/>
                      <a:gd name="T12" fmla="*/ 52 w 213"/>
                      <a:gd name="T13" fmla="*/ 0 h 355"/>
                      <a:gd name="T14" fmla="*/ 0 w 213"/>
                      <a:gd name="T15" fmla="*/ 0 h 355"/>
                      <a:gd name="T16" fmla="*/ 52 w 213"/>
                      <a:gd name="T17" fmla="*/ 50 h 355"/>
                      <a:gd name="T18" fmla="*/ 52 w 213"/>
                      <a:gd name="T19" fmla="*/ 303 h 355"/>
                      <a:gd name="T20" fmla="*/ 0 w 213"/>
                      <a:gd name="T21"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3" h="355">
                        <a:moveTo>
                          <a:pt x="0" y="355"/>
                        </a:moveTo>
                        <a:lnTo>
                          <a:pt x="213" y="355"/>
                        </a:lnTo>
                        <a:lnTo>
                          <a:pt x="163" y="303"/>
                        </a:lnTo>
                        <a:lnTo>
                          <a:pt x="163" y="50"/>
                        </a:lnTo>
                        <a:lnTo>
                          <a:pt x="213" y="0"/>
                        </a:lnTo>
                        <a:lnTo>
                          <a:pt x="163" y="0"/>
                        </a:lnTo>
                        <a:lnTo>
                          <a:pt x="52" y="0"/>
                        </a:lnTo>
                        <a:lnTo>
                          <a:pt x="0" y="0"/>
                        </a:lnTo>
                        <a:lnTo>
                          <a:pt x="52" y="50"/>
                        </a:lnTo>
                        <a:lnTo>
                          <a:pt x="52" y="303"/>
                        </a:lnTo>
                        <a:lnTo>
                          <a:pt x="0"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73" tIns="34987" rIns="69973" bIns="34987" numCol="1" anchor="t" anchorCtr="0" compatLnSpc="1">
                    <a:prstTxWarp prst="textNoShape">
                      <a:avLst/>
                    </a:prstTxWarp>
                  </a:bodyPr>
                  <a:lstStyle/>
                  <a:p>
                    <a:pPr defTabSz="685800">
                      <a:defRPr/>
                    </a:pPr>
                    <a:endParaRPr lang="de-DE" sz="1378" dirty="0">
                      <a:solidFill>
                        <a:prstClr val="black"/>
                      </a:solidFill>
                      <a:latin typeface="Calibri"/>
                    </a:endParaRPr>
                  </a:p>
                </p:txBody>
              </p:sp>
              <p:sp>
                <p:nvSpPr>
                  <p:cNvPr id="210" name="Freeform 48">
                    <a:extLst>
                      <a:ext uri="{FF2B5EF4-FFF2-40B4-BE49-F238E27FC236}">
                        <a16:creationId xmlns:a16="http://schemas.microsoft.com/office/drawing/2014/main" id="{B666E827-503B-4192-7DAC-4FAC1D86D5F5}"/>
                      </a:ext>
                    </a:extLst>
                  </p:cNvPr>
                  <p:cNvSpPr>
                    <a:spLocks/>
                  </p:cNvSpPr>
                  <p:nvPr/>
                </p:nvSpPr>
                <p:spPr bwMode="auto">
                  <a:xfrm>
                    <a:off x="1611336" y="768845"/>
                    <a:ext cx="168565" cy="282267"/>
                  </a:xfrm>
                  <a:custGeom>
                    <a:avLst/>
                    <a:gdLst>
                      <a:gd name="T0" fmla="*/ 0 w 212"/>
                      <a:gd name="T1" fmla="*/ 355 h 355"/>
                      <a:gd name="T2" fmla="*/ 212 w 212"/>
                      <a:gd name="T3" fmla="*/ 355 h 355"/>
                      <a:gd name="T4" fmla="*/ 160 w 212"/>
                      <a:gd name="T5" fmla="*/ 303 h 355"/>
                      <a:gd name="T6" fmla="*/ 160 w 212"/>
                      <a:gd name="T7" fmla="*/ 50 h 355"/>
                      <a:gd name="T8" fmla="*/ 212 w 212"/>
                      <a:gd name="T9" fmla="*/ 0 h 355"/>
                      <a:gd name="T10" fmla="*/ 160 w 212"/>
                      <a:gd name="T11" fmla="*/ 0 h 355"/>
                      <a:gd name="T12" fmla="*/ 49 w 212"/>
                      <a:gd name="T13" fmla="*/ 0 h 355"/>
                      <a:gd name="T14" fmla="*/ 0 w 212"/>
                      <a:gd name="T15" fmla="*/ 0 h 355"/>
                      <a:gd name="T16" fmla="*/ 49 w 212"/>
                      <a:gd name="T17" fmla="*/ 50 h 355"/>
                      <a:gd name="T18" fmla="*/ 49 w 212"/>
                      <a:gd name="T19" fmla="*/ 303 h 355"/>
                      <a:gd name="T20" fmla="*/ 0 w 212"/>
                      <a:gd name="T21"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2" h="355">
                        <a:moveTo>
                          <a:pt x="0" y="355"/>
                        </a:moveTo>
                        <a:lnTo>
                          <a:pt x="212" y="355"/>
                        </a:lnTo>
                        <a:lnTo>
                          <a:pt x="160" y="303"/>
                        </a:lnTo>
                        <a:lnTo>
                          <a:pt x="160" y="50"/>
                        </a:lnTo>
                        <a:lnTo>
                          <a:pt x="212" y="0"/>
                        </a:lnTo>
                        <a:lnTo>
                          <a:pt x="160" y="0"/>
                        </a:lnTo>
                        <a:lnTo>
                          <a:pt x="49" y="0"/>
                        </a:lnTo>
                        <a:lnTo>
                          <a:pt x="0" y="0"/>
                        </a:lnTo>
                        <a:lnTo>
                          <a:pt x="49" y="50"/>
                        </a:lnTo>
                        <a:lnTo>
                          <a:pt x="49" y="303"/>
                        </a:lnTo>
                        <a:lnTo>
                          <a:pt x="0"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73" tIns="34987" rIns="69973" bIns="34987" numCol="1" anchor="t" anchorCtr="0" compatLnSpc="1">
                    <a:prstTxWarp prst="textNoShape">
                      <a:avLst/>
                    </a:prstTxWarp>
                  </a:bodyPr>
                  <a:lstStyle/>
                  <a:p>
                    <a:pPr defTabSz="685800">
                      <a:defRPr/>
                    </a:pPr>
                    <a:endParaRPr lang="de-DE" sz="1378" dirty="0">
                      <a:solidFill>
                        <a:prstClr val="black"/>
                      </a:solidFill>
                      <a:latin typeface="Calibri"/>
                    </a:endParaRPr>
                  </a:p>
                </p:txBody>
              </p:sp>
              <p:sp>
                <p:nvSpPr>
                  <p:cNvPr id="211" name="Freeform 49">
                    <a:extLst>
                      <a:ext uri="{FF2B5EF4-FFF2-40B4-BE49-F238E27FC236}">
                        <a16:creationId xmlns:a16="http://schemas.microsoft.com/office/drawing/2014/main" id="{35256E54-E1DB-B467-A995-EC3C33EC90B1}"/>
                      </a:ext>
                    </a:extLst>
                  </p:cNvPr>
                  <p:cNvSpPr>
                    <a:spLocks/>
                  </p:cNvSpPr>
                  <p:nvPr/>
                </p:nvSpPr>
                <p:spPr bwMode="auto">
                  <a:xfrm>
                    <a:off x="2000149" y="768845"/>
                    <a:ext cx="167770" cy="282267"/>
                  </a:xfrm>
                  <a:custGeom>
                    <a:avLst/>
                    <a:gdLst>
                      <a:gd name="T0" fmla="*/ 0 w 211"/>
                      <a:gd name="T1" fmla="*/ 355 h 355"/>
                      <a:gd name="T2" fmla="*/ 211 w 211"/>
                      <a:gd name="T3" fmla="*/ 355 h 355"/>
                      <a:gd name="T4" fmla="*/ 161 w 211"/>
                      <a:gd name="T5" fmla="*/ 303 h 355"/>
                      <a:gd name="T6" fmla="*/ 161 w 211"/>
                      <a:gd name="T7" fmla="*/ 50 h 355"/>
                      <a:gd name="T8" fmla="*/ 211 w 211"/>
                      <a:gd name="T9" fmla="*/ 0 h 355"/>
                      <a:gd name="T10" fmla="*/ 161 w 211"/>
                      <a:gd name="T11" fmla="*/ 0 h 355"/>
                      <a:gd name="T12" fmla="*/ 50 w 211"/>
                      <a:gd name="T13" fmla="*/ 0 h 355"/>
                      <a:gd name="T14" fmla="*/ 0 w 211"/>
                      <a:gd name="T15" fmla="*/ 0 h 355"/>
                      <a:gd name="T16" fmla="*/ 50 w 211"/>
                      <a:gd name="T17" fmla="*/ 50 h 355"/>
                      <a:gd name="T18" fmla="*/ 50 w 211"/>
                      <a:gd name="T19" fmla="*/ 303 h 355"/>
                      <a:gd name="T20" fmla="*/ 0 w 211"/>
                      <a:gd name="T21"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355">
                        <a:moveTo>
                          <a:pt x="0" y="355"/>
                        </a:moveTo>
                        <a:lnTo>
                          <a:pt x="211" y="355"/>
                        </a:lnTo>
                        <a:lnTo>
                          <a:pt x="161" y="303"/>
                        </a:lnTo>
                        <a:lnTo>
                          <a:pt x="161" y="50"/>
                        </a:lnTo>
                        <a:lnTo>
                          <a:pt x="211" y="0"/>
                        </a:lnTo>
                        <a:lnTo>
                          <a:pt x="161" y="0"/>
                        </a:lnTo>
                        <a:lnTo>
                          <a:pt x="50" y="0"/>
                        </a:lnTo>
                        <a:lnTo>
                          <a:pt x="0" y="0"/>
                        </a:lnTo>
                        <a:lnTo>
                          <a:pt x="50" y="50"/>
                        </a:lnTo>
                        <a:lnTo>
                          <a:pt x="50" y="303"/>
                        </a:lnTo>
                        <a:lnTo>
                          <a:pt x="0"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73" tIns="34987" rIns="69973" bIns="34987" numCol="1" anchor="t" anchorCtr="0" compatLnSpc="1">
                    <a:prstTxWarp prst="textNoShape">
                      <a:avLst/>
                    </a:prstTxWarp>
                  </a:bodyPr>
                  <a:lstStyle/>
                  <a:p>
                    <a:pPr defTabSz="685800">
                      <a:defRPr/>
                    </a:pPr>
                    <a:endParaRPr lang="de-DE" sz="1378" dirty="0">
                      <a:solidFill>
                        <a:prstClr val="black"/>
                      </a:solidFill>
                      <a:latin typeface="Calibri"/>
                    </a:endParaRPr>
                  </a:p>
                </p:txBody>
              </p:sp>
            </p:grpSp>
          </p:grpSp>
        </p:grpSp>
        <p:cxnSp>
          <p:nvCxnSpPr>
            <p:cNvPr id="212" name="Straight Connector 211">
              <a:extLst>
                <a:ext uri="{FF2B5EF4-FFF2-40B4-BE49-F238E27FC236}">
                  <a16:creationId xmlns:a16="http://schemas.microsoft.com/office/drawing/2014/main" id="{B6FC0693-9B74-EE16-95B3-7BCA30C11F13}"/>
                </a:ext>
              </a:extLst>
            </p:cNvPr>
            <p:cNvCxnSpPr/>
            <p:nvPr/>
          </p:nvCxnSpPr>
          <p:spPr>
            <a:xfrm>
              <a:off x="2017731" y="4665537"/>
              <a:ext cx="0" cy="11049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D9DF9876-CD92-6B9F-9927-0B1C4D706F6D}"/>
                </a:ext>
              </a:extLst>
            </p:cNvPr>
            <p:cNvCxnSpPr/>
            <p:nvPr/>
          </p:nvCxnSpPr>
          <p:spPr>
            <a:xfrm>
              <a:off x="3419190" y="4665537"/>
              <a:ext cx="0" cy="11049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401D6690-9C46-3E2C-52FA-1DEC45F3FF8D}"/>
                </a:ext>
              </a:extLst>
            </p:cNvPr>
            <p:cNvCxnSpPr/>
            <p:nvPr/>
          </p:nvCxnSpPr>
          <p:spPr>
            <a:xfrm>
              <a:off x="5170605" y="4665537"/>
              <a:ext cx="0" cy="11049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E3729D04-CABD-26A8-F5DB-686325E3DCC9}"/>
                </a:ext>
              </a:extLst>
            </p:cNvPr>
            <p:cNvCxnSpPr/>
            <p:nvPr/>
          </p:nvCxnSpPr>
          <p:spPr>
            <a:xfrm>
              <a:off x="6922020" y="4665537"/>
              <a:ext cx="0" cy="11049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C30481A1-9F71-B07B-2B8B-82D65BCCD8DA}"/>
                </a:ext>
              </a:extLst>
            </p:cNvPr>
            <p:cNvCxnSpPr/>
            <p:nvPr/>
          </p:nvCxnSpPr>
          <p:spPr>
            <a:xfrm>
              <a:off x="8183779" y="4665537"/>
              <a:ext cx="0" cy="11049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112A3EF5-CF96-F5A3-A559-FCC1EED4CBFB}"/>
                </a:ext>
              </a:extLst>
            </p:cNvPr>
            <p:cNvCxnSpPr/>
            <p:nvPr/>
          </p:nvCxnSpPr>
          <p:spPr>
            <a:xfrm>
              <a:off x="9837550" y="4665537"/>
              <a:ext cx="0" cy="11049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9794C880-397D-569C-8BA0-DBA0A8A89123}"/>
              </a:ext>
            </a:extLst>
          </p:cNvPr>
          <p:cNvSpPr txBox="1"/>
          <p:nvPr/>
        </p:nvSpPr>
        <p:spPr>
          <a:xfrm>
            <a:off x="1886634" y="2719033"/>
            <a:ext cx="1501448" cy="969496"/>
          </a:xfrm>
          <a:prstGeom prst="rect">
            <a:avLst/>
          </a:prstGeom>
          <a:noFill/>
        </p:spPr>
        <p:txBody>
          <a:bodyPr wrap="square" lIns="0" tIns="0" rIns="0" bIns="0" rtlCol="0">
            <a:spAutoFit/>
          </a:bodyPr>
          <a:lstStyle/>
          <a:p>
            <a:pPr defTabSz="514350">
              <a:lnSpc>
                <a:spcPct val="90000"/>
              </a:lnSpc>
              <a:spcBef>
                <a:spcPct val="0"/>
              </a:spcBef>
              <a:spcAft>
                <a:spcPts val="150"/>
              </a:spcAft>
              <a:defRPr/>
            </a:pPr>
            <a:r>
              <a:rPr lang="en-US" sz="1400" b="1" dirty="0">
                <a:solidFill>
                  <a:schemeClr val="bg1"/>
                </a:solidFill>
                <a:latin typeface="Calibri"/>
              </a:rPr>
              <a:t>Number of reported thermonuclear verdicts over </a:t>
            </a:r>
            <a:r>
              <a:rPr lang="en-US" sz="1400" b="1" dirty="0">
                <a:solidFill>
                  <a:schemeClr val="tx2"/>
                </a:solidFill>
                <a:latin typeface="Calibri"/>
              </a:rPr>
              <a:t>$100 </a:t>
            </a:r>
            <a:r>
              <a:rPr lang="en-US" sz="1400" b="1" dirty="0">
                <a:solidFill>
                  <a:schemeClr val="bg1"/>
                </a:solidFill>
                <a:latin typeface="Calibri"/>
              </a:rPr>
              <a:t>million increased to 49 in 2024</a:t>
            </a:r>
          </a:p>
        </p:txBody>
      </p:sp>
      <p:sp>
        <p:nvSpPr>
          <p:cNvPr id="47" name="Text Placeholder 4">
            <a:extLst>
              <a:ext uri="{FF2B5EF4-FFF2-40B4-BE49-F238E27FC236}">
                <a16:creationId xmlns:a16="http://schemas.microsoft.com/office/drawing/2014/main" id="{3C73BF2F-E835-4A77-7555-896AB472190F}"/>
              </a:ext>
            </a:extLst>
          </p:cNvPr>
          <p:cNvSpPr txBox="1">
            <a:spLocks/>
          </p:cNvSpPr>
          <p:nvPr/>
        </p:nvSpPr>
        <p:spPr bwMode="gray">
          <a:xfrm>
            <a:off x="1886633" y="2478618"/>
            <a:ext cx="1300038" cy="215444"/>
          </a:xfrm>
          <a:prstGeom prst="rect">
            <a:avLst/>
          </a:prstGeom>
          <a:noFill/>
          <a:ln w="28575" cap="flat" cmpd="sng" algn="ctr">
            <a:noFill/>
            <a:prstDash val="solid"/>
            <a:miter lim="800000"/>
            <a:headEnd type="none" w="med" len="med"/>
            <a:tailEnd type="none" w="med" len="med"/>
          </a:ln>
          <a:effectLst/>
        </p:spPr>
        <p:txBody>
          <a:bodyPr vert="horz" wrap="square" lIns="0" tIns="0" rIns="0" bIns="0" numCol="1" rtlCol="0" anchor="t" anchorCtr="0" compatLnSpc="1">
            <a:prstTxWarp prst="textNoShape">
              <a:avLst/>
            </a:prstTxWarp>
            <a:sp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defTabSz="685800">
              <a:lnSpc>
                <a:spcPct val="100000"/>
              </a:lnSpc>
              <a:spcBef>
                <a:spcPts val="0"/>
              </a:spcBef>
              <a:buClr>
                <a:srgbClr val="F69322"/>
              </a:buClr>
              <a:defRPr/>
            </a:pPr>
            <a:r>
              <a:rPr lang="en-US" sz="1400" dirty="0">
                <a:solidFill>
                  <a:schemeClr val="tx2"/>
                </a:solidFill>
                <a:latin typeface="Calibri"/>
                <a:cs typeface="Arial" panose="020B0604020202020204" pitchFamily="34" charset="0"/>
              </a:rPr>
              <a:t>Nuclear verdicts</a:t>
            </a:r>
          </a:p>
        </p:txBody>
      </p:sp>
      <p:grpSp>
        <p:nvGrpSpPr>
          <p:cNvPr id="48" name="Group 15">
            <a:extLst>
              <a:ext uri="{FF2B5EF4-FFF2-40B4-BE49-F238E27FC236}">
                <a16:creationId xmlns:a16="http://schemas.microsoft.com/office/drawing/2014/main" id="{1B6536D8-F595-65EF-6577-51E44C3A9C7A}"/>
              </a:ext>
            </a:extLst>
          </p:cNvPr>
          <p:cNvGrpSpPr>
            <a:grpSpLocks noChangeAspect="1"/>
          </p:cNvGrpSpPr>
          <p:nvPr/>
        </p:nvGrpSpPr>
        <p:grpSpPr bwMode="auto">
          <a:xfrm>
            <a:off x="1886634" y="2084263"/>
            <a:ext cx="313082" cy="313079"/>
            <a:chOff x="1410" y="-270"/>
            <a:chExt cx="4860" cy="4860"/>
          </a:xfrm>
          <a:solidFill>
            <a:schemeClr val="bg1"/>
          </a:solidFill>
        </p:grpSpPr>
        <p:sp>
          <p:nvSpPr>
            <p:cNvPr id="49" name="Freeform 16">
              <a:extLst>
                <a:ext uri="{FF2B5EF4-FFF2-40B4-BE49-F238E27FC236}">
                  <a16:creationId xmlns:a16="http://schemas.microsoft.com/office/drawing/2014/main" id="{C76A6542-B649-B0A4-7331-E0B3292AAD44}"/>
                </a:ext>
              </a:extLst>
            </p:cNvPr>
            <p:cNvSpPr>
              <a:spLocks/>
            </p:cNvSpPr>
            <p:nvPr/>
          </p:nvSpPr>
          <p:spPr bwMode="auto">
            <a:xfrm>
              <a:off x="1410" y="3430"/>
              <a:ext cx="2867" cy="1160"/>
            </a:xfrm>
            <a:custGeom>
              <a:avLst/>
              <a:gdLst>
                <a:gd name="T0" fmla="*/ 0 w 1208"/>
                <a:gd name="T1" fmla="*/ 345 h 489"/>
                <a:gd name="T2" fmla="*/ 67 w 1208"/>
                <a:gd name="T3" fmla="*/ 258 h 489"/>
                <a:gd name="T4" fmla="*/ 120 w 1208"/>
                <a:gd name="T5" fmla="*/ 242 h 489"/>
                <a:gd name="T6" fmla="*/ 120 w 1208"/>
                <a:gd name="T7" fmla="*/ 176 h 489"/>
                <a:gd name="T8" fmla="*/ 293 w 1208"/>
                <a:gd name="T9" fmla="*/ 1 h 489"/>
                <a:gd name="T10" fmla="*/ 915 w 1208"/>
                <a:gd name="T11" fmla="*/ 2 h 489"/>
                <a:gd name="T12" fmla="*/ 1088 w 1208"/>
                <a:gd name="T13" fmla="*/ 174 h 489"/>
                <a:gd name="T14" fmla="*/ 1088 w 1208"/>
                <a:gd name="T15" fmla="*/ 238 h 489"/>
                <a:gd name="T16" fmla="*/ 1161 w 1208"/>
                <a:gd name="T17" fmla="*/ 272 h 489"/>
                <a:gd name="T18" fmla="*/ 1202 w 1208"/>
                <a:gd name="T19" fmla="*/ 333 h 489"/>
                <a:gd name="T20" fmla="*/ 1206 w 1208"/>
                <a:gd name="T21" fmla="*/ 440 h 489"/>
                <a:gd name="T22" fmla="*/ 1164 w 1208"/>
                <a:gd name="T23" fmla="*/ 489 h 489"/>
                <a:gd name="T24" fmla="*/ 44 w 1208"/>
                <a:gd name="T25" fmla="*/ 489 h 489"/>
                <a:gd name="T26" fmla="*/ 0 w 1208"/>
                <a:gd name="T27" fmla="*/ 445 h 489"/>
                <a:gd name="T28" fmla="*/ 0 w 1208"/>
                <a:gd name="T29" fmla="*/ 345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8" h="489">
                  <a:moveTo>
                    <a:pt x="0" y="345"/>
                  </a:moveTo>
                  <a:cubicBezTo>
                    <a:pt x="11" y="307"/>
                    <a:pt x="30" y="275"/>
                    <a:pt x="67" y="258"/>
                  </a:cubicBezTo>
                  <a:cubicBezTo>
                    <a:pt x="83" y="251"/>
                    <a:pt x="101" y="247"/>
                    <a:pt x="120" y="242"/>
                  </a:cubicBezTo>
                  <a:cubicBezTo>
                    <a:pt x="120" y="221"/>
                    <a:pt x="120" y="198"/>
                    <a:pt x="120" y="176"/>
                  </a:cubicBezTo>
                  <a:cubicBezTo>
                    <a:pt x="122" y="76"/>
                    <a:pt x="194" y="2"/>
                    <a:pt x="293" y="1"/>
                  </a:cubicBezTo>
                  <a:cubicBezTo>
                    <a:pt x="501" y="0"/>
                    <a:pt x="708" y="0"/>
                    <a:pt x="915" y="2"/>
                  </a:cubicBezTo>
                  <a:cubicBezTo>
                    <a:pt x="1014" y="2"/>
                    <a:pt x="1085" y="76"/>
                    <a:pt x="1088" y="174"/>
                  </a:cubicBezTo>
                  <a:cubicBezTo>
                    <a:pt x="1088" y="197"/>
                    <a:pt x="1088" y="220"/>
                    <a:pt x="1088" y="238"/>
                  </a:cubicBezTo>
                  <a:cubicBezTo>
                    <a:pt x="1114" y="250"/>
                    <a:pt x="1139" y="258"/>
                    <a:pt x="1161" y="272"/>
                  </a:cubicBezTo>
                  <a:cubicBezTo>
                    <a:pt x="1184" y="285"/>
                    <a:pt x="1199" y="307"/>
                    <a:pt x="1202" y="333"/>
                  </a:cubicBezTo>
                  <a:cubicBezTo>
                    <a:pt x="1207" y="368"/>
                    <a:pt x="1208" y="405"/>
                    <a:pt x="1206" y="440"/>
                  </a:cubicBezTo>
                  <a:cubicBezTo>
                    <a:pt x="1205" y="465"/>
                    <a:pt x="1184" y="478"/>
                    <a:pt x="1164" y="489"/>
                  </a:cubicBezTo>
                  <a:cubicBezTo>
                    <a:pt x="791" y="489"/>
                    <a:pt x="417" y="489"/>
                    <a:pt x="44" y="489"/>
                  </a:cubicBezTo>
                  <a:cubicBezTo>
                    <a:pt x="29" y="474"/>
                    <a:pt x="15" y="460"/>
                    <a:pt x="0" y="445"/>
                  </a:cubicBezTo>
                  <a:cubicBezTo>
                    <a:pt x="0" y="412"/>
                    <a:pt x="0" y="378"/>
                    <a:pt x="0" y="3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white"/>
                </a:solidFill>
                <a:latin typeface="Calibri"/>
              </a:endParaRPr>
            </a:p>
          </p:txBody>
        </p:sp>
        <p:sp>
          <p:nvSpPr>
            <p:cNvPr id="50" name="Freeform 17">
              <a:extLst>
                <a:ext uri="{FF2B5EF4-FFF2-40B4-BE49-F238E27FC236}">
                  <a16:creationId xmlns:a16="http://schemas.microsoft.com/office/drawing/2014/main" id="{2DB01F2F-AE9E-E463-0632-A96258F1BC00}"/>
                </a:ext>
              </a:extLst>
            </p:cNvPr>
            <p:cNvSpPr>
              <a:spLocks/>
            </p:cNvSpPr>
            <p:nvPr/>
          </p:nvSpPr>
          <p:spPr bwMode="auto">
            <a:xfrm>
              <a:off x="4289" y="-270"/>
              <a:ext cx="1495" cy="1735"/>
            </a:xfrm>
            <a:custGeom>
              <a:avLst/>
              <a:gdLst>
                <a:gd name="T0" fmla="*/ 155 w 630"/>
                <a:gd name="T1" fmla="*/ 0 h 731"/>
                <a:gd name="T2" fmla="*/ 252 w 630"/>
                <a:gd name="T3" fmla="*/ 75 h 731"/>
                <a:gd name="T4" fmla="*/ 586 w 630"/>
                <a:gd name="T5" fmla="*/ 519 h 731"/>
                <a:gd name="T6" fmla="*/ 575 w 630"/>
                <a:gd name="T7" fmla="*/ 689 h 731"/>
                <a:gd name="T8" fmla="*/ 411 w 630"/>
                <a:gd name="T9" fmla="*/ 682 h 731"/>
                <a:gd name="T10" fmla="*/ 390 w 630"/>
                <a:gd name="T11" fmla="*/ 658 h 731"/>
                <a:gd name="T12" fmla="*/ 45 w 630"/>
                <a:gd name="T13" fmla="*/ 200 h 731"/>
                <a:gd name="T14" fmla="*/ 61 w 630"/>
                <a:gd name="T15" fmla="*/ 27 h 731"/>
                <a:gd name="T16" fmla="*/ 115 w 630"/>
                <a:gd name="T17" fmla="*/ 0 h 731"/>
                <a:gd name="T18" fmla="*/ 155 w 630"/>
                <a:gd name="T19" fmla="*/ 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0" h="731">
                  <a:moveTo>
                    <a:pt x="155" y="0"/>
                  </a:moveTo>
                  <a:cubicBezTo>
                    <a:pt x="198" y="11"/>
                    <a:pt x="226" y="40"/>
                    <a:pt x="252" y="75"/>
                  </a:cubicBezTo>
                  <a:cubicBezTo>
                    <a:pt x="363" y="223"/>
                    <a:pt x="475" y="371"/>
                    <a:pt x="586" y="519"/>
                  </a:cubicBezTo>
                  <a:cubicBezTo>
                    <a:pt x="630" y="577"/>
                    <a:pt x="625" y="645"/>
                    <a:pt x="575" y="689"/>
                  </a:cubicBezTo>
                  <a:cubicBezTo>
                    <a:pt x="527" y="731"/>
                    <a:pt x="454" y="728"/>
                    <a:pt x="411" y="682"/>
                  </a:cubicBezTo>
                  <a:cubicBezTo>
                    <a:pt x="403" y="675"/>
                    <a:pt x="397" y="666"/>
                    <a:pt x="390" y="658"/>
                  </a:cubicBezTo>
                  <a:cubicBezTo>
                    <a:pt x="275" y="505"/>
                    <a:pt x="160" y="353"/>
                    <a:pt x="45" y="200"/>
                  </a:cubicBezTo>
                  <a:cubicBezTo>
                    <a:pt x="0" y="140"/>
                    <a:pt x="6" y="69"/>
                    <a:pt x="61" y="27"/>
                  </a:cubicBezTo>
                  <a:cubicBezTo>
                    <a:pt x="76" y="15"/>
                    <a:pt x="97" y="9"/>
                    <a:pt x="115" y="0"/>
                  </a:cubicBezTo>
                  <a:cubicBezTo>
                    <a:pt x="128" y="0"/>
                    <a:pt x="142" y="0"/>
                    <a:pt x="15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white"/>
                </a:solidFill>
                <a:latin typeface="Calibri"/>
              </a:endParaRPr>
            </a:p>
          </p:txBody>
        </p:sp>
        <p:sp>
          <p:nvSpPr>
            <p:cNvPr id="51" name="Freeform 18">
              <a:extLst>
                <a:ext uri="{FF2B5EF4-FFF2-40B4-BE49-F238E27FC236}">
                  <a16:creationId xmlns:a16="http://schemas.microsoft.com/office/drawing/2014/main" id="{C0B549B7-A80E-7F07-2779-ED966378B0AF}"/>
                </a:ext>
              </a:extLst>
            </p:cNvPr>
            <p:cNvSpPr>
              <a:spLocks/>
            </p:cNvSpPr>
            <p:nvPr/>
          </p:nvSpPr>
          <p:spPr bwMode="auto">
            <a:xfrm>
              <a:off x="4901" y="2663"/>
              <a:ext cx="1369" cy="1619"/>
            </a:xfrm>
            <a:custGeom>
              <a:avLst/>
              <a:gdLst>
                <a:gd name="T0" fmla="*/ 577 w 577"/>
                <a:gd name="T1" fmla="*/ 572 h 682"/>
                <a:gd name="T2" fmla="*/ 518 w 577"/>
                <a:gd name="T3" fmla="*/ 654 h 682"/>
                <a:gd name="T4" fmla="*/ 370 w 577"/>
                <a:gd name="T5" fmla="*/ 632 h 682"/>
                <a:gd name="T6" fmla="*/ 335 w 577"/>
                <a:gd name="T7" fmla="*/ 589 h 682"/>
                <a:gd name="T8" fmla="*/ 13 w 577"/>
                <a:gd name="T9" fmla="*/ 161 h 682"/>
                <a:gd name="T10" fmla="*/ 0 w 577"/>
                <a:gd name="T11" fmla="*/ 144 h 682"/>
                <a:gd name="T12" fmla="*/ 191 w 577"/>
                <a:gd name="T13" fmla="*/ 0 h 682"/>
                <a:gd name="T14" fmla="*/ 205 w 577"/>
                <a:gd name="T15" fmla="*/ 17 h 682"/>
                <a:gd name="T16" fmla="*/ 541 w 577"/>
                <a:gd name="T17" fmla="*/ 464 h 682"/>
                <a:gd name="T18" fmla="*/ 577 w 577"/>
                <a:gd name="T19" fmla="*/ 532 h 682"/>
                <a:gd name="T20" fmla="*/ 577 w 577"/>
                <a:gd name="T21" fmla="*/ 572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7" h="682">
                  <a:moveTo>
                    <a:pt x="577" y="572"/>
                  </a:moveTo>
                  <a:cubicBezTo>
                    <a:pt x="566" y="605"/>
                    <a:pt x="550" y="635"/>
                    <a:pt x="518" y="654"/>
                  </a:cubicBezTo>
                  <a:cubicBezTo>
                    <a:pt x="469" y="682"/>
                    <a:pt x="408" y="674"/>
                    <a:pt x="370" y="632"/>
                  </a:cubicBezTo>
                  <a:cubicBezTo>
                    <a:pt x="358" y="619"/>
                    <a:pt x="347" y="603"/>
                    <a:pt x="335" y="589"/>
                  </a:cubicBezTo>
                  <a:cubicBezTo>
                    <a:pt x="228" y="446"/>
                    <a:pt x="120" y="304"/>
                    <a:pt x="13" y="161"/>
                  </a:cubicBezTo>
                  <a:cubicBezTo>
                    <a:pt x="9" y="156"/>
                    <a:pt x="5" y="151"/>
                    <a:pt x="0" y="144"/>
                  </a:cubicBezTo>
                  <a:cubicBezTo>
                    <a:pt x="64" y="96"/>
                    <a:pt x="127" y="48"/>
                    <a:pt x="191" y="0"/>
                  </a:cubicBezTo>
                  <a:cubicBezTo>
                    <a:pt x="196" y="6"/>
                    <a:pt x="201" y="11"/>
                    <a:pt x="205" y="17"/>
                  </a:cubicBezTo>
                  <a:cubicBezTo>
                    <a:pt x="317" y="166"/>
                    <a:pt x="430" y="315"/>
                    <a:pt x="541" y="464"/>
                  </a:cubicBezTo>
                  <a:cubicBezTo>
                    <a:pt x="556" y="484"/>
                    <a:pt x="565" y="509"/>
                    <a:pt x="577" y="532"/>
                  </a:cubicBezTo>
                  <a:cubicBezTo>
                    <a:pt x="577" y="545"/>
                    <a:pt x="577" y="559"/>
                    <a:pt x="577" y="5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white"/>
                </a:solidFill>
                <a:latin typeface="Calibri"/>
              </a:endParaRPr>
            </a:p>
          </p:txBody>
        </p:sp>
        <p:sp>
          <p:nvSpPr>
            <p:cNvPr id="52" name="Freeform 19">
              <a:extLst>
                <a:ext uri="{FF2B5EF4-FFF2-40B4-BE49-F238E27FC236}">
                  <a16:creationId xmlns:a16="http://schemas.microsoft.com/office/drawing/2014/main" id="{8211B993-58A2-E930-C066-C442335A8131}"/>
                </a:ext>
              </a:extLst>
            </p:cNvPr>
            <p:cNvSpPr>
              <a:spLocks/>
            </p:cNvSpPr>
            <p:nvPr/>
          </p:nvSpPr>
          <p:spPr bwMode="auto">
            <a:xfrm>
              <a:off x="2948" y="266"/>
              <a:ext cx="2131" cy="2179"/>
            </a:xfrm>
            <a:custGeom>
              <a:avLst/>
              <a:gdLst>
                <a:gd name="T0" fmla="*/ 423 w 898"/>
                <a:gd name="T1" fmla="*/ 918 h 918"/>
                <a:gd name="T2" fmla="*/ 409 w 898"/>
                <a:gd name="T3" fmla="*/ 903 h 918"/>
                <a:gd name="T4" fmla="*/ 90 w 898"/>
                <a:gd name="T5" fmla="*/ 480 h 918"/>
                <a:gd name="T6" fmla="*/ 9 w 898"/>
                <a:gd name="T7" fmla="*/ 373 h 918"/>
                <a:gd name="T8" fmla="*/ 6 w 898"/>
                <a:gd name="T9" fmla="*/ 347 h 918"/>
                <a:gd name="T10" fmla="*/ 461 w 898"/>
                <a:gd name="T11" fmla="*/ 2 h 918"/>
                <a:gd name="T12" fmla="*/ 490 w 898"/>
                <a:gd name="T13" fmla="*/ 13 h 918"/>
                <a:gd name="T14" fmla="*/ 889 w 898"/>
                <a:gd name="T15" fmla="*/ 543 h 918"/>
                <a:gd name="T16" fmla="*/ 892 w 898"/>
                <a:gd name="T17" fmla="*/ 571 h 918"/>
                <a:gd name="T18" fmla="*/ 435 w 898"/>
                <a:gd name="T19" fmla="*/ 915 h 918"/>
                <a:gd name="T20" fmla="*/ 423 w 898"/>
                <a:gd name="T21" fmla="*/ 918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8" h="918">
                  <a:moveTo>
                    <a:pt x="423" y="918"/>
                  </a:moveTo>
                  <a:cubicBezTo>
                    <a:pt x="419" y="914"/>
                    <a:pt x="414" y="909"/>
                    <a:pt x="409" y="903"/>
                  </a:cubicBezTo>
                  <a:cubicBezTo>
                    <a:pt x="303" y="762"/>
                    <a:pt x="197" y="621"/>
                    <a:pt x="90" y="480"/>
                  </a:cubicBezTo>
                  <a:cubicBezTo>
                    <a:pt x="63" y="445"/>
                    <a:pt x="37" y="409"/>
                    <a:pt x="9" y="373"/>
                  </a:cubicBezTo>
                  <a:cubicBezTo>
                    <a:pt x="3" y="365"/>
                    <a:pt x="0" y="358"/>
                    <a:pt x="6" y="347"/>
                  </a:cubicBezTo>
                  <a:cubicBezTo>
                    <a:pt x="106" y="164"/>
                    <a:pt x="258" y="50"/>
                    <a:pt x="461" y="2"/>
                  </a:cubicBezTo>
                  <a:cubicBezTo>
                    <a:pt x="473" y="0"/>
                    <a:pt x="481" y="2"/>
                    <a:pt x="490" y="13"/>
                  </a:cubicBezTo>
                  <a:cubicBezTo>
                    <a:pt x="622" y="190"/>
                    <a:pt x="755" y="366"/>
                    <a:pt x="889" y="543"/>
                  </a:cubicBezTo>
                  <a:cubicBezTo>
                    <a:pt x="896" y="552"/>
                    <a:pt x="898" y="560"/>
                    <a:pt x="892" y="571"/>
                  </a:cubicBezTo>
                  <a:cubicBezTo>
                    <a:pt x="791" y="754"/>
                    <a:pt x="639" y="870"/>
                    <a:pt x="435" y="915"/>
                  </a:cubicBezTo>
                  <a:cubicBezTo>
                    <a:pt x="432" y="915"/>
                    <a:pt x="429" y="916"/>
                    <a:pt x="423" y="9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white"/>
                </a:solidFill>
                <a:latin typeface="Calibri"/>
              </a:endParaRPr>
            </a:p>
          </p:txBody>
        </p:sp>
        <p:sp>
          <p:nvSpPr>
            <p:cNvPr id="55" name="Freeform 20">
              <a:extLst>
                <a:ext uri="{FF2B5EF4-FFF2-40B4-BE49-F238E27FC236}">
                  <a16:creationId xmlns:a16="http://schemas.microsoft.com/office/drawing/2014/main" id="{1B70C6A8-BC59-384E-8349-39D1EF501B26}"/>
                </a:ext>
              </a:extLst>
            </p:cNvPr>
            <p:cNvSpPr>
              <a:spLocks/>
            </p:cNvSpPr>
            <p:nvPr/>
          </p:nvSpPr>
          <p:spPr bwMode="auto">
            <a:xfrm>
              <a:off x="2250" y="1244"/>
              <a:ext cx="1486" cy="1735"/>
            </a:xfrm>
            <a:custGeom>
              <a:avLst/>
              <a:gdLst>
                <a:gd name="T0" fmla="*/ 496 w 626"/>
                <a:gd name="T1" fmla="*/ 731 h 731"/>
                <a:gd name="T2" fmla="*/ 394 w 626"/>
                <a:gd name="T3" fmla="*/ 680 h 731"/>
                <a:gd name="T4" fmla="*/ 38 w 626"/>
                <a:gd name="T5" fmla="*/ 207 h 731"/>
                <a:gd name="T6" fmla="*/ 48 w 626"/>
                <a:gd name="T7" fmla="*/ 47 h 731"/>
                <a:gd name="T8" fmla="*/ 206 w 626"/>
                <a:gd name="T9" fmla="*/ 39 h 731"/>
                <a:gd name="T10" fmla="*/ 234 w 626"/>
                <a:gd name="T11" fmla="*/ 69 h 731"/>
                <a:gd name="T12" fmla="*/ 583 w 626"/>
                <a:gd name="T13" fmla="*/ 532 h 731"/>
                <a:gd name="T14" fmla="*/ 570 w 626"/>
                <a:gd name="T15" fmla="*/ 702 h 731"/>
                <a:gd name="T16" fmla="*/ 496 w 626"/>
                <a:gd name="T17" fmla="*/ 731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6" h="731">
                  <a:moveTo>
                    <a:pt x="496" y="731"/>
                  </a:moveTo>
                  <a:cubicBezTo>
                    <a:pt x="450" y="730"/>
                    <a:pt x="418" y="712"/>
                    <a:pt x="394" y="680"/>
                  </a:cubicBezTo>
                  <a:cubicBezTo>
                    <a:pt x="275" y="522"/>
                    <a:pt x="157" y="365"/>
                    <a:pt x="38" y="207"/>
                  </a:cubicBezTo>
                  <a:cubicBezTo>
                    <a:pt x="0" y="155"/>
                    <a:pt x="4" y="89"/>
                    <a:pt x="48" y="47"/>
                  </a:cubicBezTo>
                  <a:cubicBezTo>
                    <a:pt x="92" y="4"/>
                    <a:pt x="158" y="0"/>
                    <a:pt x="206" y="39"/>
                  </a:cubicBezTo>
                  <a:cubicBezTo>
                    <a:pt x="217" y="47"/>
                    <a:pt x="226" y="58"/>
                    <a:pt x="234" y="69"/>
                  </a:cubicBezTo>
                  <a:cubicBezTo>
                    <a:pt x="351" y="223"/>
                    <a:pt x="467" y="377"/>
                    <a:pt x="583" y="532"/>
                  </a:cubicBezTo>
                  <a:cubicBezTo>
                    <a:pt x="626" y="590"/>
                    <a:pt x="621" y="659"/>
                    <a:pt x="570" y="702"/>
                  </a:cubicBezTo>
                  <a:cubicBezTo>
                    <a:pt x="548" y="721"/>
                    <a:pt x="521" y="731"/>
                    <a:pt x="496" y="7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white"/>
                </a:solidFill>
                <a:latin typeface="Calibri"/>
              </a:endParaRPr>
            </a:p>
          </p:txBody>
        </p:sp>
        <p:sp>
          <p:nvSpPr>
            <p:cNvPr id="58" name="Freeform 21">
              <a:extLst>
                <a:ext uri="{FF2B5EF4-FFF2-40B4-BE49-F238E27FC236}">
                  <a16:creationId xmlns:a16="http://schemas.microsoft.com/office/drawing/2014/main" id="{26253D9E-750D-F5E9-E89B-A1042C4D87D2}"/>
                </a:ext>
              </a:extLst>
            </p:cNvPr>
            <p:cNvSpPr>
              <a:spLocks/>
            </p:cNvSpPr>
            <p:nvPr/>
          </p:nvSpPr>
          <p:spPr bwMode="auto">
            <a:xfrm>
              <a:off x="4552" y="2200"/>
              <a:ext cx="631" cy="577"/>
            </a:xfrm>
            <a:custGeom>
              <a:avLst/>
              <a:gdLst>
                <a:gd name="T0" fmla="*/ 75 w 266"/>
                <a:gd name="T1" fmla="*/ 243 h 243"/>
                <a:gd name="T2" fmla="*/ 0 w 266"/>
                <a:gd name="T3" fmla="*/ 144 h 243"/>
                <a:gd name="T4" fmla="*/ 192 w 266"/>
                <a:gd name="T5" fmla="*/ 0 h 243"/>
                <a:gd name="T6" fmla="*/ 266 w 266"/>
                <a:gd name="T7" fmla="*/ 98 h 243"/>
                <a:gd name="T8" fmla="*/ 75 w 266"/>
                <a:gd name="T9" fmla="*/ 243 h 243"/>
              </a:gdLst>
              <a:ahLst/>
              <a:cxnLst>
                <a:cxn ang="0">
                  <a:pos x="T0" y="T1"/>
                </a:cxn>
                <a:cxn ang="0">
                  <a:pos x="T2" y="T3"/>
                </a:cxn>
                <a:cxn ang="0">
                  <a:pos x="T4" y="T5"/>
                </a:cxn>
                <a:cxn ang="0">
                  <a:pos x="T6" y="T7"/>
                </a:cxn>
                <a:cxn ang="0">
                  <a:pos x="T8" y="T9"/>
                </a:cxn>
              </a:cxnLst>
              <a:rect l="0" t="0" r="r" b="b"/>
              <a:pathLst>
                <a:path w="266" h="243">
                  <a:moveTo>
                    <a:pt x="75" y="243"/>
                  </a:moveTo>
                  <a:cubicBezTo>
                    <a:pt x="49" y="208"/>
                    <a:pt x="24" y="175"/>
                    <a:pt x="0" y="144"/>
                  </a:cubicBezTo>
                  <a:cubicBezTo>
                    <a:pt x="64" y="96"/>
                    <a:pt x="127" y="49"/>
                    <a:pt x="192" y="0"/>
                  </a:cubicBezTo>
                  <a:cubicBezTo>
                    <a:pt x="214" y="30"/>
                    <a:pt x="240" y="63"/>
                    <a:pt x="266" y="98"/>
                  </a:cubicBezTo>
                  <a:cubicBezTo>
                    <a:pt x="202" y="147"/>
                    <a:pt x="139" y="194"/>
                    <a:pt x="75" y="2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white"/>
                </a:solidFill>
                <a:latin typeface="Calibri"/>
              </a:endParaRPr>
            </a:p>
          </p:txBody>
        </p:sp>
      </p:grpSp>
      <p:sp>
        <p:nvSpPr>
          <p:cNvPr id="14" name="Text Placeholder 4">
            <a:extLst>
              <a:ext uri="{FF2B5EF4-FFF2-40B4-BE49-F238E27FC236}">
                <a16:creationId xmlns:a16="http://schemas.microsoft.com/office/drawing/2014/main" id="{A402D855-D65E-837E-2271-3B23196F0772}"/>
              </a:ext>
            </a:extLst>
          </p:cNvPr>
          <p:cNvSpPr txBox="1">
            <a:spLocks/>
          </p:cNvSpPr>
          <p:nvPr/>
        </p:nvSpPr>
        <p:spPr bwMode="gray">
          <a:xfrm>
            <a:off x="3982674" y="2478618"/>
            <a:ext cx="1300038" cy="215444"/>
          </a:xfrm>
          <a:prstGeom prst="rect">
            <a:avLst/>
          </a:prstGeom>
          <a:noFill/>
          <a:ln w="28575" cap="flat" cmpd="sng" algn="ctr">
            <a:noFill/>
            <a:prstDash val="solid"/>
            <a:miter lim="800000"/>
            <a:headEnd type="none" w="med" len="med"/>
            <a:tailEnd type="none" w="med" len="med"/>
          </a:ln>
          <a:effectLst/>
        </p:spPr>
        <p:txBody>
          <a:bodyPr vert="horz" wrap="square" lIns="0" tIns="0" rIns="0" bIns="0" numCol="1" rtlCol="0" anchor="t" anchorCtr="0" compatLnSpc="1">
            <a:prstTxWarp prst="textNoShape">
              <a:avLst/>
            </a:prstTxWarp>
            <a:sp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defTabSz="685800">
              <a:lnSpc>
                <a:spcPct val="100000"/>
              </a:lnSpc>
              <a:spcBef>
                <a:spcPts val="0"/>
              </a:spcBef>
              <a:buClr>
                <a:srgbClr val="F69322"/>
              </a:buClr>
              <a:defRPr/>
            </a:pPr>
            <a:r>
              <a:rPr lang="en-US" sz="1400" dirty="0">
                <a:solidFill>
                  <a:schemeClr val="tx2"/>
                </a:solidFill>
                <a:latin typeface="Calibri"/>
                <a:cs typeface="Arial" panose="020B0604020202020204" pitchFamily="34" charset="0"/>
              </a:rPr>
              <a:t>2024</a:t>
            </a:r>
          </a:p>
        </p:txBody>
      </p:sp>
      <p:grpSp>
        <p:nvGrpSpPr>
          <p:cNvPr id="220" name="Group 219">
            <a:extLst>
              <a:ext uri="{FF2B5EF4-FFF2-40B4-BE49-F238E27FC236}">
                <a16:creationId xmlns:a16="http://schemas.microsoft.com/office/drawing/2014/main" id="{7F6D96BC-605C-AF96-F52D-EEF154A53CCD}"/>
              </a:ext>
            </a:extLst>
          </p:cNvPr>
          <p:cNvGrpSpPr/>
          <p:nvPr/>
        </p:nvGrpSpPr>
        <p:grpSpPr>
          <a:xfrm>
            <a:off x="3377792" y="2680900"/>
            <a:ext cx="272819" cy="272819"/>
            <a:chOff x="2471722" y="2496996"/>
            <a:chExt cx="363758" cy="363758"/>
          </a:xfrm>
        </p:grpSpPr>
        <p:sp>
          <p:nvSpPr>
            <p:cNvPr id="218" name="Oval 217">
              <a:extLst>
                <a:ext uri="{FF2B5EF4-FFF2-40B4-BE49-F238E27FC236}">
                  <a16:creationId xmlns:a16="http://schemas.microsoft.com/office/drawing/2014/main" id="{18554266-3A33-F6B4-880E-D28C18EA3812}"/>
                </a:ext>
              </a:extLst>
            </p:cNvPr>
            <p:cNvSpPr/>
            <p:nvPr/>
          </p:nvSpPr>
          <p:spPr>
            <a:xfrm>
              <a:off x="2471722" y="2496996"/>
              <a:ext cx="363758" cy="3637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Arrow: Chevron 12">
              <a:extLst>
                <a:ext uri="{FF2B5EF4-FFF2-40B4-BE49-F238E27FC236}">
                  <a16:creationId xmlns:a16="http://schemas.microsoft.com/office/drawing/2014/main" id="{8DCDC91C-9D30-E5FC-FCDB-518D5929C759}"/>
                </a:ext>
              </a:extLst>
            </p:cNvPr>
            <p:cNvSpPr/>
            <p:nvPr/>
          </p:nvSpPr>
          <p:spPr>
            <a:xfrm>
              <a:off x="2589991" y="2615265"/>
              <a:ext cx="127221" cy="127221"/>
            </a:xfrm>
            <a:prstGeom prst="chevron">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a:endParaRPr>
            </a:p>
          </p:txBody>
        </p:sp>
      </p:grpSp>
      <p:grpSp>
        <p:nvGrpSpPr>
          <p:cNvPr id="222" name="Group 221">
            <a:extLst>
              <a:ext uri="{FF2B5EF4-FFF2-40B4-BE49-F238E27FC236}">
                <a16:creationId xmlns:a16="http://schemas.microsoft.com/office/drawing/2014/main" id="{841046BF-1304-178A-7D71-010DB34D52C8}"/>
              </a:ext>
            </a:extLst>
          </p:cNvPr>
          <p:cNvGrpSpPr/>
          <p:nvPr/>
        </p:nvGrpSpPr>
        <p:grpSpPr>
          <a:xfrm>
            <a:off x="3982674" y="2111854"/>
            <a:ext cx="262710" cy="273657"/>
            <a:chOff x="432289" y="4360960"/>
            <a:chExt cx="350280" cy="364876"/>
          </a:xfrm>
          <a:solidFill>
            <a:schemeClr val="tx2"/>
          </a:solidFill>
        </p:grpSpPr>
        <p:sp>
          <p:nvSpPr>
            <p:cNvPr id="223" name="Freeform 56">
              <a:extLst>
                <a:ext uri="{FF2B5EF4-FFF2-40B4-BE49-F238E27FC236}">
                  <a16:creationId xmlns:a16="http://schemas.microsoft.com/office/drawing/2014/main" id="{36BAA800-7D2D-1417-10F4-C19EA1F574C6}"/>
                </a:ext>
              </a:extLst>
            </p:cNvPr>
            <p:cNvSpPr>
              <a:spLocks noEditPoints="1"/>
            </p:cNvSpPr>
            <p:nvPr/>
          </p:nvSpPr>
          <p:spPr bwMode="auto">
            <a:xfrm>
              <a:off x="432289" y="4403286"/>
              <a:ext cx="350280" cy="322550"/>
            </a:xfrm>
            <a:custGeom>
              <a:avLst/>
              <a:gdLst>
                <a:gd name="T0" fmla="*/ 28 w 296"/>
                <a:gd name="T1" fmla="*/ 0 h 272"/>
                <a:gd name="T2" fmla="*/ 0 w 296"/>
                <a:gd name="T3" fmla="*/ 28 h 272"/>
                <a:gd name="T4" fmla="*/ 0 w 296"/>
                <a:gd name="T5" fmla="*/ 244 h 272"/>
                <a:gd name="T6" fmla="*/ 28 w 296"/>
                <a:gd name="T7" fmla="*/ 272 h 272"/>
                <a:gd name="T8" fmla="*/ 268 w 296"/>
                <a:gd name="T9" fmla="*/ 272 h 272"/>
                <a:gd name="T10" fmla="*/ 296 w 296"/>
                <a:gd name="T11" fmla="*/ 244 h 272"/>
                <a:gd name="T12" fmla="*/ 296 w 296"/>
                <a:gd name="T13" fmla="*/ 28 h 272"/>
                <a:gd name="T14" fmla="*/ 268 w 296"/>
                <a:gd name="T15" fmla="*/ 0 h 272"/>
                <a:gd name="T16" fmla="*/ 259 w 296"/>
                <a:gd name="T17" fmla="*/ 0 h 272"/>
                <a:gd name="T18" fmla="*/ 259 w 296"/>
                <a:gd name="T19" fmla="*/ 18 h 272"/>
                <a:gd name="T20" fmla="*/ 237 w 296"/>
                <a:gd name="T21" fmla="*/ 39 h 272"/>
                <a:gd name="T22" fmla="*/ 216 w 296"/>
                <a:gd name="T23" fmla="*/ 18 h 272"/>
                <a:gd name="T24" fmla="*/ 216 w 296"/>
                <a:gd name="T25" fmla="*/ 0 h 272"/>
                <a:gd name="T26" fmla="*/ 81 w 296"/>
                <a:gd name="T27" fmla="*/ 0 h 272"/>
                <a:gd name="T28" fmla="*/ 81 w 296"/>
                <a:gd name="T29" fmla="*/ 18 h 272"/>
                <a:gd name="T30" fmla="*/ 59 w 296"/>
                <a:gd name="T31" fmla="*/ 39 h 272"/>
                <a:gd name="T32" fmla="*/ 38 w 296"/>
                <a:gd name="T33" fmla="*/ 18 h 272"/>
                <a:gd name="T34" fmla="*/ 38 w 296"/>
                <a:gd name="T35" fmla="*/ 0 h 272"/>
                <a:gd name="T36" fmla="*/ 28 w 296"/>
                <a:gd name="T37" fmla="*/ 0 h 272"/>
                <a:gd name="T38" fmla="*/ 46 w 296"/>
                <a:gd name="T39" fmla="*/ 78 h 272"/>
                <a:gd name="T40" fmla="*/ 251 w 296"/>
                <a:gd name="T41" fmla="*/ 78 h 272"/>
                <a:gd name="T42" fmla="*/ 262 w 296"/>
                <a:gd name="T43" fmla="*/ 88 h 272"/>
                <a:gd name="T44" fmla="*/ 262 w 296"/>
                <a:gd name="T45" fmla="*/ 228 h 272"/>
                <a:gd name="T46" fmla="*/ 251 w 296"/>
                <a:gd name="T47" fmla="*/ 239 h 272"/>
                <a:gd name="T48" fmla="*/ 46 w 296"/>
                <a:gd name="T49" fmla="*/ 239 h 272"/>
                <a:gd name="T50" fmla="*/ 34 w 296"/>
                <a:gd name="T51" fmla="*/ 228 h 272"/>
                <a:gd name="T52" fmla="*/ 34 w 296"/>
                <a:gd name="T53" fmla="*/ 88 h 272"/>
                <a:gd name="T54" fmla="*/ 46 w 296"/>
                <a:gd name="T55" fmla="*/ 7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6" h="272">
                  <a:moveTo>
                    <a:pt x="28" y="0"/>
                  </a:moveTo>
                  <a:cubicBezTo>
                    <a:pt x="12" y="0"/>
                    <a:pt x="0" y="12"/>
                    <a:pt x="0" y="28"/>
                  </a:cubicBezTo>
                  <a:cubicBezTo>
                    <a:pt x="0" y="244"/>
                    <a:pt x="0" y="244"/>
                    <a:pt x="0" y="244"/>
                  </a:cubicBezTo>
                  <a:cubicBezTo>
                    <a:pt x="0" y="260"/>
                    <a:pt x="12" y="272"/>
                    <a:pt x="28" y="272"/>
                  </a:cubicBezTo>
                  <a:cubicBezTo>
                    <a:pt x="268" y="272"/>
                    <a:pt x="268" y="272"/>
                    <a:pt x="268" y="272"/>
                  </a:cubicBezTo>
                  <a:cubicBezTo>
                    <a:pt x="284" y="272"/>
                    <a:pt x="296" y="260"/>
                    <a:pt x="296" y="244"/>
                  </a:cubicBezTo>
                  <a:cubicBezTo>
                    <a:pt x="296" y="28"/>
                    <a:pt x="296" y="28"/>
                    <a:pt x="296" y="28"/>
                  </a:cubicBezTo>
                  <a:cubicBezTo>
                    <a:pt x="296" y="12"/>
                    <a:pt x="284" y="0"/>
                    <a:pt x="268" y="0"/>
                  </a:cubicBezTo>
                  <a:cubicBezTo>
                    <a:pt x="259" y="0"/>
                    <a:pt x="259" y="0"/>
                    <a:pt x="259" y="0"/>
                  </a:cubicBezTo>
                  <a:cubicBezTo>
                    <a:pt x="259" y="18"/>
                    <a:pt x="259" y="18"/>
                    <a:pt x="259" y="18"/>
                  </a:cubicBezTo>
                  <a:cubicBezTo>
                    <a:pt x="259" y="29"/>
                    <a:pt x="249" y="39"/>
                    <a:pt x="237" y="39"/>
                  </a:cubicBezTo>
                  <a:cubicBezTo>
                    <a:pt x="225" y="39"/>
                    <a:pt x="216" y="29"/>
                    <a:pt x="216" y="18"/>
                  </a:cubicBezTo>
                  <a:cubicBezTo>
                    <a:pt x="216" y="0"/>
                    <a:pt x="216" y="0"/>
                    <a:pt x="216" y="0"/>
                  </a:cubicBezTo>
                  <a:cubicBezTo>
                    <a:pt x="81" y="0"/>
                    <a:pt x="81" y="0"/>
                    <a:pt x="81" y="0"/>
                  </a:cubicBezTo>
                  <a:cubicBezTo>
                    <a:pt x="81" y="18"/>
                    <a:pt x="81" y="18"/>
                    <a:pt x="81" y="18"/>
                  </a:cubicBezTo>
                  <a:cubicBezTo>
                    <a:pt x="81" y="29"/>
                    <a:pt x="71" y="39"/>
                    <a:pt x="59" y="39"/>
                  </a:cubicBezTo>
                  <a:cubicBezTo>
                    <a:pt x="47" y="39"/>
                    <a:pt x="38" y="29"/>
                    <a:pt x="38" y="18"/>
                  </a:cubicBezTo>
                  <a:cubicBezTo>
                    <a:pt x="38" y="0"/>
                    <a:pt x="38" y="0"/>
                    <a:pt x="38" y="0"/>
                  </a:cubicBezTo>
                  <a:lnTo>
                    <a:pt x="28" y="0"/>
                  </a:lnTo>
                  <a:close/>
                  <a:moveTo>
                    <a:pt x="46" y="78"/>
                  </a:moveTo>
                  <a:cubicBezTo>
                    <a:pt x="251" y="78"/>
                    <a:pt x="251" y="78"/>
                    <a:pt x="251" y="78"/>
                  </a:cubicBezTo>
                  <a:cubicBezTo>
                    <a:pt x="257" y="78"/>
                    <a:pt x="262" y="83"/>
                    <a:pt x="262" y="88"/>
                  </a:cubicBezTo>
                  <a:cubicBezTo>
                    <a:pt x="262" y="228"/>
                    <a:pt x="262" y="228"/>
                    <a:pt x="262" y="228"/>
                  </a:cubicBezTo>
                  <a:cubicBezTo>
                    <a:pt x="262" y="234"/>
                    <a:pt x="257" y="239"/>
                    <a:pt x="251" y="239"/>
                  </a:cubicBezTo>
                  <a:cubicBezTo>
                    <a:pt x="46" y="239"/>
                    <a:pt x="46" y="239"/>
                    <a:pt x="46" y="239"/>
                  </a:cubicBezTo>
                  <a:cubicBezTo>
                    <a:pt x="39" y="239"/>
                    <a:pt x="34" y="234"/>
                    <a:pt x="34" y="228"/>
                  </a:cubicBezTo>
                  <a:cubicBezTo>
                    <a:pt x="34" y="88"/>
                    <a:pt x="34" y="88"/>
                    <a:pt x="34" y="88"/>
                  </a:cubicBezTo>
                  <a:cubicBezTo>
                    <a:pt x="34" y="83"/>
                    <a:pt x="39" y="78"/>
                    <a:pt x="46"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24" name="Freeform 57">
              <a:extLst>
                <a:ext uri="{FF2B5EF4-FFF2-40B4-BE49-F238E27FC236}">
                  <a16:creationId xmlns:a16="http://schemas.microsoft.com/office/drawing/2014/main" id="{1C841370-C761-392C-A2A0-8E49A7A82F2E}"/>
                </a:ext>
              </a:extLst>
            </p:cNvPr>
            <p:cNvSpPr>
              <a:spLocks/>
            </p:cNvSpPr>
            <p:nvPr/>
          </p:nvSpPr>
          <p:spPr bwMode="auto">
            <a:xfrm>
              <a:off x="490669" y="4360960"/>
              <a:ext cx="23352" cy="75894"/>
            </a:xfrm>
            <a:custGeom>
              <a:avLst/>
              <a:gdLst>
                <a:gd name="T0" fmla="*/ 0 w 20"/>
                <a:gd name="T1" fmla="*/ 11 h 64"/>
                <a:gd name="T2" fmla="*/ 0 w 20"/>
                <a:gd name="T3" fmla="*/ 36 h 64"/>
                <a:gd name="T4" fmla="*/ 0 w 20"/>
                <a:gd name="T5" fmla="*/ 54 h 64"/>
                <a:gd name="T6" fmla="*/ 10 w 20"/>
                <a:gd name="T7" fmla="*/ 64 h 64"/>
                <a:gd name="T8" fmla="*/ 20 w 20"/>
                <a:gd name="T9" fmla="*/ 54 h 64"/>
                <a:gd name="T10" fmla="*/ 20 w 20"/>
                <a:gd name="T11" fmla="*/ 36 h 64"/>
                <a:gd name="T12" fmla="*/ 20 w 20"/>
                <a:gd name="T13" fmla="*/ 11 h 64"/>
                <a:gd name="T14" fmla="*/ 10 w 20"/>
                <a:gd name="T15" fmla="*/ 0 h 64"/>
                <a:gd name="T16" fmla="*/ 0 w 20"/>
                <a:gd name="T17"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64">
                  <a:moveTo>
                    <a:pt x="0" y="11"/>
                  </a:moveTo>
                  <a:cubicBezTo>
                    <a:pt x="0" y="36"/>
                    <a:pt x="0" y="36"/>
                    <a:pt x="0" y="36"/>
                  </a:cubicBezTo>
                  <a:cubicBezTo>
                    <a:pt x="0" y="54"/>
                    <a:pt x="0" y="54"/>
                    <a:pt x="0" y="54"/>
                  </a:cubicBezTo>
                  <a:cubicBezTo>
                    <a:pt x="0" y="59"/>
                    <a:pt x="4" y="64"/>
                    <a:pt x="10" y="64"/>
                  </a:cubicBezTo>
                  <a:cubicBezTo>
                    <a:pt x="16" y="64"/>
                    <a:pt x="20" y="59"/>
                    <a:pt x="20" y="54"/>
                  </a:cubicBezTo>
                  <a:cubicBezTo>
                    <a:pt x="20" y="36"/>
                    <a:pt x="20" y="36"/>
                    <a:pt x="20" y="36"/>
                  </a:cubicBezTo>
                  <a:cubicBezTo>
                    <a:pt x="20" y="11"/>
                    <a:pt x="20" y="11"/>
                    <a:pt x="20" y="11"/>
                  </a:cubicBezTo>
                  <a:cubicBezTo>
                    <a:pt x="20" y="5"/>
                    <a:pt x="16" y="0"/>
                    <a:pt x="10" y="0"/>
                  </a:cubicBezTo>
                  <a:cubicBezTo>
                    <a:pt x="4" y="0"/>
                    <a:pt x="0" y="5"/>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25" name="Freeform 58">
              <a:extLst>
                <a:ext uri="{FF2B5EF4-FFF2-40B4-BE49-F238E27FC236}">
                  <a16:creationId xmlns:a16="http://schemas.microsoft.com/office/drawing/2014/main" id="{1E2D1C01-BF9D-BD4B-4A46-E3EA77759C58}"/>
                </a:ext>
              </a:extLst>
            </p:cNvPr>
            <p:cNvSpPr>
              <a:spLocks/>
            </p:cNvSpPr>
            <p:nvPr/>
          </p:nvSpPr>
          <p:spPr bwMode="auto">
            <a:xfrm>
              <a:off x="700837" y="4360960"/>
              <a:ext cx="23352" cy="75894"/>
            </a:xfrm>
            <a:custGeom>
              <a:avLst/>
              <a:gdLst>
                <a:gd name="T0" fmla="*/ 0 w 20"/>
                <a:gd name="T1" fmla="*/ 11 h 64"/>
                <a:gd name="T2" fmla="*/ 0 w 20"/>
                <a:gd name="T3" fmla="*/ 36 h 64"/>
                <a:gd name="T4" fmla="*/ 0 w 20"/>
                <a:gd name="T5" fmla="*/ 54 h 64"/>
                <a:gd name="T6" fmla="*/ 10 w 20"/>
                <a:gd name="T7" fmla="*/ 64 h 64"/>
                <a:gd name="T8" fmla="*/ 20 w 20"/>
                <a:gd name="T9" fmla="*/ 54 h 64"/>
                <a:gd name="T10" fmla="*/ 20 w 20"/>
                <a:gd name="T11" fmla="*/ 36 h 64"/>
                <a:gd name="T12" fmla="*/ 20 w 20"/>
                <a:gd name="T13" fmla="*/ 11 h 64"/>
                <a:gd name="T14" fmla="*/ 10 w 20"/>
                <a:gd name="T15" fmla="*/ 0 h 64"/>
                <a:gd name="T16" fmla="*/ 0 w 20"/>
                <a:gd name="T17"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64">
                  <a:moveTo>
                    <a:pt x="0" y="11"/>
                  </a:moveTo>
                  <a:cubicBezTo>
                    <a:pt x="0" y="36"/>
                    <a:pt x="0" y="36"/>
                    <a:pt x="0" y="36"/>
                  </a:cubicBezTo>
                  <a:cubicBezTo>
                    <a:pt x="0" y="54"/>
                    <a:pt x="0" y="54"/>
                    <a:pt x="0" y="54"/>
                  </a:cubicBezTo>
                  <a:cubicBezTo>
                    <a:pt x="0" y="59"/>
                    <a:pt x="5" y="64"/>
                    <a:pt x="10" y="64"/>
                  </a:cubicBezTo>
                  <a:cubicBezTo>
                    <a:pt x="16" y="64"/>
                    <a:pt x="20" y="59"/>
                    <a:pt x="20" y="54"/>
                  </a:cubicBezTo>
                  <a:cubicBezTo>
                    <a:pt x="20" y="36"/>
                    <a:pt x="20" y="36"/>
                    <a:pt x="20" y="36"/>
                  </a:cubicBezTo>
                  <a:cubicBezTo>
                    <a:pt x="20" y="11"/>
                    <a:pt x="20" y="11"/>
                    <a:pt x="20" y="11"/>
                  </a:cubicBezTo>
                  <a:cubicBezTo>
                    <a:pt x="20" y="5"/>
                    <a:pt x="16" y="0"/>
                    <a:pt x="10" y="0"/>
                  </a:cubicBezTo>
                  <a:cubicBezTo>
                    <a:pt x="5" y="0"/>
                    <a:pt x="0" y="5"/>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26" name="Rectangle 59">
              <a:extLst>
                <a:ext uri="{FF2B5EF4-FFF2-40B4-BE49-F238E27FC236}">
                  <a16:creationId xmlns:a16="http://schemas.microsoft.com/office/drawing/2014/main" id="{889CA2F6-B991-DF8B-BF95-2A9DBA2D32CA}"/>
                </a:ext>
              </a:extLst>
            </p:cNvPr>
            <p:cNvSpPr>
              <a:spLocks noChangeArrowheads="1"/>
            </p:cNvSpPr>
            <p:nvPr/>
          </p:nvSpPr>
          <p:spPr bwMode="auto">
            <a:xfrm>
              <a:off x="496507" y="4517127"/>
              <a:ext cx="64218" cy="656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27" name="Rectangle 60">
              <a:extLst>
                <a:ext uri="{FF2B5EF4-FFF2-40B4-BE49-F238E27FC236}">
                  <a16:creationId xmlns:a16="http://schemas.microsoft.com/office/drawing/2014/main" id="{DEEF8148-737D-797D-EEE1-58B0CA9FE3A8}"/>
                </a:ext>
              </a:extLst>
            </p:cNvPr>
            <p:cNvSpPr>
              <a:spLocks noChangeArrowheads="1"/>
            </p:cNvSpPr>
            <p:nvPr/>
          </p:nvSpPr>
          <p:spPr bwMode="auto">
            <a:xfrm>
              <a:off x="576780" y="4517127"/>
              <a:ext cx="65678" cy="656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28" name="Rectangle 61">
              <a:extLst>
                <a:ext uri="{FF2B5EF4-FFF2-40B4-BE49-F238E27FC236}">
                  <a16:creationId xmlns:a16="http://schemas.microsoft.com/office/drawing/2014/main" id="{54CC5FAF-332C-A826-B6FC-5F37633E1917}"/>
                </a:ext>
              </a:extLst>
            </p:cNvPr>
            <p:cNvSpPr>
              <a:spLocks noChangeArrowheads="1"/>
            </p:cNvSpPr>
            <p:nvPr/>
          </p:nvSpPr>
          <p:spPr bwMode="auto">
            <a:xfrm>
              <a:off x="496507" y="4597399"/>
              <a:ext cx="64218" cy="671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29" name="Rectangle 62">
              <a:extLst>
                <a:ext uri="{FF2B5EF4-FFF2-40B4-BE49-F238E27FC236}">
                  <a16:creationId xmlns:a16="http://schemas.microsoft.com/office/drawing/2014/main" id="{98C9D294-30F4-2DE9-4743-D750E6EB99F1}"/>
                </a:ext>
              </a:extLst>
            </p:cNvPr>
            <p:cNvSpPr>
              <a:spLocks noChangeArrowheads="1"/>
            </p:cNvSpPr>
            <p:nvPr/>
          </p:nvSpPr>
          <p:spPr bwMode="auto">
            <a:xfrm>
              <a:off x="576780" y="4597399"/>
              <a:ext cx="65678" cy="671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30" name="Rectangle 63">
              <a:extLst>
                <a:ext uri="{FF2B5EF4-FFF2-40B4-BE49-F238E27FC236}">
                  <a16:creationId xmlns:a16="http://schemas.microsoft.com/office/drawing/2014/main" id="{E77B217E-9F20-FABC-E2FE-B6CF6D6EA7E3}"/>
                </a:ext>
              </a:extLst>
            </p:cNvPr>
            <p:cNvSpPr>
              <a:spLocks noChangeArrowheads="1"/>
            </p:cNvSpPr>
            <p:nvPr/>
          </p:nvSpPr>
          <p:spPr bwMode="auto">
            <a:xfrm>
              <a:off x="661431" y="4517127"/>
              <a:ext cx="62759" cy="656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31" name="Rectangle 64">
              <a:extLst>
                <a:ext uri="{FF2B5EF4-FFF2-40B4-BE49-F238E27FC236}">
                  <a16:creationId xmlns:a16="http://schemas.microsoft.com/office/drawing/2014/main" id="{8BF2F370-C57E-4C74-7B4F-2841E26A7BED}"/>
                </a:ext>
              </a:extLst>
            </p:cNvPr>
            <p:cNvSpPr>
              <a:spLocks noChangeArrowheads="1"/>
            </p:cNvSpPr>
            <p:nvPr/>
          </p:nvSpPr>
          <p:spPr bwMode="auto">
            <a:xfrm>
              <a:off x="661431" y="4597399"/>
              <a:ext cx="62759" cy="671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246" name="Group 245">
            <a:extLst>
              <a:ext uri="{FF2B5EF4-FFF2-40B4-BE49-F238E27FC236}">
                <a16:creationId xmlns:a16="http://schemas.microsoft.com/office/drawing/2014/main" id="{2EEC4FDF-6FF4-ED4A-4664-137DE076A33A}"/>
              </a:ext>
            </a:extLst>
          </p:cNvPr>
          <p:cNvGrpSpPr/>
          <p:nvPr/>
        </p:nvGrpSpPr>
        <p:grpSpPr>
          <a:xfrm>
            <a:off x="3777898" y="2793848"/>
            <a:ext cx="6527470" cy="796147"/>
            <a:chOff x="3005196" y="2589957"/>
            <a:chExt cx="8703293" cy="1061530"/>
          </a:xfrm>
        </p:grpSpPr>
        <p:grpSp>
          <p:nvGrpSpPr>
            <p:cNvPr id="239" name="Group 238">
              <a:extLst>
                <a:ext uri="{FF2B5EF4-FFF2-40B4-BE49-F238E27FC236}">
                  <a16:creationId xmlns:a16="http://schemas.microsoft.com/office/drawing/2014/main" id="{92B4E8F3-FF26-D0B4-5535-CBB9701FE6A5}"/>
                </a:ext>
              </a:extLst>
            </p:cNvPr>
            <p:cNvGrpSpPr/>
            <p:nvPr/>
          </p:nvGrpSpPr>
          <p:grpSpPr>
            <a:xfrm>
              <a:off x="3005196" y="2589957"/>
              <a:ext cx="2649863" cy="1061530"/>
              <a:chOff x="3005196" y="2594244"/>
              <a:chExt cx="2649863" cy="1061530"/>
            </a:xfrm>
          </p:grpSpPr>
          <p:sp>
            <p:nvSpPr>
              <p:cNvPr id="37" name="TextBox 36">
                <a:extLst>
                  <a:ext uri="{FF2B5EF4-FFF2-40B4-BE49-F238E27FC236}">
                    <a16:creationId xmlns:a16="http://schemas.microsoft.com/office/drawing/2014/main" id="{901D85AF-54AB-2017-FE23-6086687A6506}"/>
                  </a:ext>
                </a:extLst>
              </p:cNvPr>
              <p:cNvSpPr txBox="1"/>
              <p:nvPr/>
            </p:nvSpPr>
            <p:spPr>
              <a:xfrm>
                <a:off x="3278232" y="2594244"/>
                <a:ext cx="2001931" cy="258532"/>
              </a:xfrm>
              <a:prstGeom prst="rect">
                <a:avLst/>
              </a:prstGeom>
              <a:noFill/>
            </p:spPr>
            <p:txBody>
              <a:bodyPr wrap="square" lIns="0" tIns="0" rIns="0" bIns="0" rtlCol="0">
                <a:spAutoFit/>
              </a:bodyPr>
              <a:lstStyle/>
              <a:p>
                <a:pPr defTabSz="514350">
                  <a:lnSpc>
                    <a:spcPct val="90000"/>
                  </a:lnSpc>
                  <a:spcBef>
                    <a:spcPct val="0"/>
                  </a:spcBef>
                  <a:spcAft>
                    <a:spcPts val="150"/>
                  </a:spcAft>
                  <a:defRPr/>
                </a:pPr>
                <a:r>
                  <a:rPr lang="en-US" sz="1400" b="1" dirty="0">
                    <a:solidFill>
                      <a:srgbClr val="47C5CA"/>
                    </a:solidFill>
                    <a:latin typeface="Calibri"/>
                  </a:rPr>
                  <a:t>135</a:t>
                </a:r>
                <a:endParaRPr lang="en-US" sz="1400" b="1" dirty="0">
                  <a:solidFill>
                    <a:srgbClr val="002E42"/>
                  </a:solidFill>
                  <a:latin typeface="Calibri"/>
                </a:endParaRPr>
              </a:p>
            </p:txBody>
          </p:sp>
          <p:sp>
            <p:nvSpPr>
              <p:cNvPr id="38" name="TextBox 37">
                <a:extLst>
                  <a:ext uri="{FF2B5EF4-FFF2-40B4-BE49-F238E27FC236}">
                    <a16:creationId xmlns:a16="http://schemas.microsoft.com/office/drawing/2014/main" id="{954354AA-16D2-5486-A4DB-5FE5D0D14D7B}"/>
                  </a:ext>
                </a:extLst>
              </p:cNvPr>
              <p:cNvSpPr txBox="1"/>
              <p:nvPr/>
            </p:nvSpPr>
            <p:spPr>
              <a:xfrm>
                <a:off x="3005196" y="2880177"/>
                <a:ext cx="2649863" cy="775597"/>
              </a:xfrm>
              <a:prstGeom prst="rect">
                <a:avLst/>
              </a:prstGeom>
              <a:noFill/>
            </p:spPr>
            <p:txBody>
              <a:bodyPr wrap="square" lIns="0" tIns="0" rIns="0" bIns="0" rtlCol="0">
                <a:spAutoFit/>
              </a:bodyPr>
              <a:lstStyle/>
              <a:p>
                <a:pPr defTabSz="514350">
                  <a:lnSpc>
                    <a:spcPct val="90000"/>
                  </a:lnSpc>
                  <a:spcBef>
                    <a:spcPct val="0"/>
                  </a:spcBef>
                  <a:spcAft>
                    <a:spcPts val="150"/>
                  </a:spcAft>
                  <a:defRPr/>
                </a:pPr>
                <a:r>
                  <a:rPr lang="en-US" sz="1400" dirty="0">
                    <a:solidFill>
                      <a:schemeClr val="tx2"/>
                    </a:solidFill>
                    <a:latin typeface="Calibri"/>
                  </a:rPr>
                  <a:t>Number of nuclear verdicts that surpassed $10M, </a:t>
                </a:r>
                <a:br>
                  <a:rPr lang="en-US" sz="1400" dirty="0">
                    <a:solidFill>
                      <a:schemeClr val="tx2"/>
                    </a:solidFill>
                    <a:latin typeface="Calibri"/>
                  </a:rPr>
                </a:br>
                <a:r>
                  <a:rPr lang="en-US" sz="1400" dirty="0">
                    <a:solidFill>
                      <a:schemeClr val="tx2"/>
                    </a:solidFill>
                    <a:latin typeface="Calibri"/>
                  </a:rPr>
                  <a:t>a 52% increase over 2023</a:t>
                </a:r>
              </a:p>
            </p:txBody>
          </p:sp>
        </p:grpSp>
        <p:grpSp>
          <p:nvGrpSpPr>
            <p:cNvPr id="240" name="Group 239">
              <a:extLst>
                <a:ext uri="{FF2B5EF4-FFF2-40B4-BE49-F238E27FC236}">
                  <a16:creationId xmlns:a16="http://schemas.microsoft.com/office/drawing/2014/main" id="{2ECA6375-4910-9579-9885-4372AF0C36BE}"/>
                </a:ext>
              </a:extLst>
            </p:cNvPr>
            <p:cNvGrpSpPr/>
            <p:nvPr/>
          </p:nvGrpSpPr>
          <p:grpSpPr>
            <a:xfrm>
              <a:off x="5993347" y="2589957"/>
              <a:ext cx="2622133" cy="930920"/>
              <a:chOff x="5996233" y="2589957"/>
              <a:chExt cx="2622133" cy="930920"/>
            </a:xfrm>
          </p:grpSpPr>
          <p:sp>
            <p:nvSpPr>
              <p:cNvPr id="35" name="TextBox 34">
                <a:extLst>
                  <a:ext uri="{FF2B5EF4-FFF2-40B4-BE49-F238E27FC236}">
                    <a16:creationId xmlns:a16="http://schemas.microsoft.com/office/drawing/2014/main" id="{A8798999-73E4-0BF8-E078-2B7CBC22F1C2}"/>
                  </a:ext>
                </a:extLst>
              </p:cNvPr>
              <p:cNvSpPr txBox="1"/>
              <p:nvPr/>
            </p:nvSpPr>
            <p:spPr>
              <a:xfrm>
                <a:off x="5996233" y="2589957"/>
                <a:ext cx="2001930" cy="258532"/>
              </a:xfrm>
              <a:prstGeom prst="rect">
                <a:avLst/>
              </a:prstGeom>
              <a:noFill/>
            </p:spPr>
            <p:txBody>
              <a:bodyPr wrap="square" lIns="0" tIns="0" rIns="0" bIns="0" rtlCol="0">
                <a:spAutoFit/>
              </a:bodyPr>
              <a:lstStyle/>
              <a:p>
                <a:pPr defTabSz="514350">
                  <a:lnSpc>
                    <a:spcPct val="90000"/>
                  </a:lnSpc>
                  <a:spcBef>
                    <a:spcPct val="0"/>
                  </a:spcBef>
                  <a:spcAft>
                    <a:spcPts val="150"/>
                  </a:spcAft>
                  <a:defRPr/>
                </a:pPr>
                <a:r>
                  <a:rPr lang="en-US" sz="1400" b="1" dirty="0">
                    <a:solidFill>
                      <a:srgbClr val="47C5CA"/>
                    </a:solidFill>
                    <a:latin typeface="Calibri"/>
                  </a:rPr>
                  <a:t>$31.1 </a:t>
                </a:r>
                <a:r>
                  <a:rPr lang="en-US" sz="1400" b="1" dirty="0">
                    <a:solidFill>
                      <a:schemeClr val="tx2"/>
                    </a:solidFill>
                    <a:latin typeface="Calibri"/>
                  </a:rPr>
                  <a:t>billion</a:t>
                </a:r>
              </a:p>
            </p:txBody>
          </p:sp>
          <p:sp>
            <p:nvSpPr>
              <p:cNvPr id="36" name="TextBox 35">
                <a:extLst>
                  <a:ext uri="{FF2B5EF4-FFF2-40B4-BE49-F238E27FC236}">
                    <a16:creationId xmlns:a16="http://schemas.microsoft.com/office/drawing/2014/main" id="{CEE90E52-13F6-EFEE-91F6-EC6D52C090CF}"/>
                  </a:ext>
                </a:extLst>
              </p:cNvPr>
              <p:cNvSpPr txBox="1"/>
              <p:nvPr/>
            </p:nvSpPr>
            <p:spPr>
              <a:xfrm>
                <a:off x="5996233" y="3002102"/>
                <a:ext cx="2622133" cy="518775"/>
              </a:xfrm>
              <a:prstGeom prst="rect">
                <a:avLst/>
              </a:prstGeom>
              <a:noFill/>
            </p:spPr>
            <p:txBody>
              <a:bodyPr wrap="square" lIns="0" tIns="0" rIns="0" bIns="0" rtlCol="0">
                <a:spAutoFit/>
              </a:bodyPr>
              <a:lstStyle/>
              <a:p>
                <a:pPr defTabSz="514350">
                  <a:lnSpc>
                    <a:spcPct val="90000"/>
                  </a:lnSpc>
                  <a:spcBef>
                    <a:spcPct val="0"/>
                  </a:spcBef>
                  <a:spcAft>
                    <a:spcPts val="150"/>
                  </a:spcAft>
                  <a:defRPr/>
                </a:pPr>
                <a:r>
                  <a:rPr lang="en-US" sz="1400" dirty="0">
                    <a:solidFill>
                      <a:schemeClr val="tx2"/>
                    </a:solidFill>
                  </a:rPr>
                  <a:t>Total sum of nuclear verdicts</a:t>
                </a:r>
              </a:p>
            </p:txBody>
          </p:sp>
        </p:grpSp>
        <p:grpSp>
          <p:nvGrpSpPr>
            <p:cNvPr id="241" name="Group 240">
              <a:extLst>
                <a:ext uri="{FF2B5EF4-FFF2-40B4-BE49-F238E27FC236}">
                  <a16:creationId xmlns:a16="http://schemas.microsoft.com/office/drawing/2014/main" id="{21DE74AC-F732-AE5D-F992-839FF50C2D16}"/>
                </a:ext>
              </a:extLst>
            </p:cNvPr>
            <p:cNvGrpSpPr/>
            <p:nvPr/>
          </p:nvGrpSpPr>
          <p:grpSpPr>
            <a:xfrm>
              <a:off x="9231580" y="2589957"/>
              <a:ext cx="2476909" cy="666390"/>
              <a:chOff x="9231580" y="2594244"/>
              <a:chExt cx="2476909" cy="666390"/>
            </a:xfrm>
          </p:grpSpPr>
          <p:sp>
            <p:nvSpPr>
              <p:cNvPr id="22" name="TextBox 21">
                <a:extLst>
                  <a:ext uri="{FF2B5EF4-FFF2-40B4-BE49-F238E27FC236}">
                    <a16:creationId xmlns:a16="http://schemas.microsoft.com/office/drawing/2014/main" id="{79178746-A080-79C6-FBB6-8F7F98133CC6}"/>
                  </a:ext>
                </a:extLst>
              </p:cNvPr>
              <p:cNvSpPr txBox="1"/>
              <p:nvPr/>
            </p:nvSpPr>
            <p:spPr>
              <a:xfrm>
                <a:off x="9231580" y="2594244"/>
                <a:ext cx="1891056" cy="258532"/>
              </a:xfrm>
              <a:prstGeom prst="rect">
                <a:avLst/>
              </a:prstGeom>
              <a:noFill/>
            </p:spPr>
            <p:txBody>
              <a:bodyPr wrap="square" lIns="0" tIns="0" rIns="0" bIns="0" rtlCol="0">
                <a:spAutoFit/>
              </a:bodyPr>
              <a:lstStyle/>
              <a:p>
                <a:pPr defTabSz="514350">
                  <a:lnSpc>
                    <a:spcPct val="90000"/>
                  </a:lnSpc>
                  <a:spcBef>
                    <a:spcPct val="0"/>
                  </a:spcBef>
                  <a:spcAft>
                    <a:spcPts val="150"/>
                  </a:spcAft>
                  <a:defRPr/>
                </a:pPr>
                <a:r>
                  <a:rPr lang="en-US" sz="1400" b="1" dirty="0">
                    <a:solidFill>
                      <a:srgbClr val="47C5CA"/>
                    </a:solidFill>
                    <a:latin typeface="Calibri"/>
                  </a:rPr>
                  <a:t>$51 </a:t>
                </a:r>
                <a:r>
                  <a:rPr lang="en-US" sz="1400" b="1" dirty="0">
                    <a:solidFill>
                      <a:schemeClr val="tx2"/>
                    </a:solidFill>
                    <a:latin typeface="Calibri"/>
                  </a:rPr>
                  <a:t>million</a:t>
                </a:r>
              </a:p>
            </p:txBody>
          </p:sp>
          <p:sp>
            <p:nvSpPr>
              <p:cNvPr id="24" name="TextBox 23">
                <a:extLst>
                  <a:ext uri="{FF2B5EF4-FFF2-40B4-BE49-F238E27FC236}">
                    <a16:creationId xmlns:a16="http://schemas.microsoft.com/office/drawing/2014/main" id="{FC504663-E299-2647-5D99-EE4978F40599}"/>
                  </a:ext>
                </a:extLst>
              </p:cNvPr>
              <p:cNvSpPr txBox="1"/>
              <p:nvPr/>
            </p:nvSpPr>
            <p:spPr>
              <a:xfrm>
                <a:off x="9231580" y="3002102"/>
                <a:ext cx="2476909" cy="258532"/>
              </a:xfrm>
              <a:prstGeom prst="rect">
                <a:avLst/>
              </a:prstGeom>
              <a:noFill/>
            </p:spPr>
            <p:txBody>
              <a:bodyPr wrap="square" lIns="0" tIns="0" rIns="0" bIns="0" rtlCol="0">
                <a:spAutoFit/>
              </a:bodyPr>
              <a:lstStyle/>
              <a:p>
                <a:pPr defTabSz="514350">
                  <a:lnSpc>
                    <a:spcPct val="90000"/>
                  </a:lnSpc>
                  <a:spcBef>
                    <a:spcPct val="0"/>
                  </a:spcBef>
                  <a:spcAft>
                    <a:spcPts val="150"/>
                  </a:spcAft>
                  <a:defRPr/>
                </a:pPr>
                <a:r>
                  <a:rPr lang="en-US" sz="1400" dirty="0">
                    <a:solidFill>
                      <a:schemeClr val="tx2"/>
                    </a:solidFill>
                    <a:latin typeface="Calibri"/>
                  </a:rPr>
                  <a:t>Median nuclear verdict</a:t>
                </a:r>
              </a:p>
            </p:txBody>
          </p:sp>
        </p:grpSp>
        <p:cxnSp>
          <p:nvCxnSpPr>
            <p:cNvPr id="242" name="Straight Connector 241">
              <a:extLst>
                <a:ext uri="{FF2B5EF4-FFF2-40B4-BE49-F238E27FC236}">
                  <a16:creationId xmlns:a16="http://schemas.microsoft.com/office/drawing/2014/main" id="{D0513C38-85EE-46E4-51F3-B1F73F9A1D24}"/>
                </a:ext>
              </a:extLst>
            </p:cNvPr>
            <p:cNvCxnSpPr>
              <a:cxnSpLocks/>
            </p:cNvCxnSpPr>
            <p:nvPr/>
          </p:nvCxnSpPr>
          <p:spPr>
            <a:xfrm>
              <a:off x="5685297" y="2589957"/>
              <a:ext cx="0" cy="9875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47072D5D-8CCA-528C-62B0-3A27742D1178}"/>
                </a:ext>
              </a:extLst>
            </p:cNvPr>
            <p:cNvCxnSpPr>
              <a:cxnSpLocks/>
            </p:cNvCxnSpPr>
            <p:nvPr/>
          </p:nvCxnSpPr>
          <p:spPr>
            <a:xfrm>
              <a:off x="8923530" y="2589957"/>
              <a:ext cx="0" cy="9875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97663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EE230C-C113-22FC-9279-7BB5DB6E914C}"/>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B96C9E18-E1E9-2501-E354-269D7373B3D6}"/>
              </a:ext>
            </a:extLst>
          </p:cNvPr>
          <p:cNvSpPr/>
          <p:nvPr/>
        </p:nvSpPr>
        <p:spPr>
          <a:xfrm>
            <a:off x="1481911" y="181955"/>
            <a:ext cx="9144000" cy="1026359"/>
          </a:xfrm>
          <a:prstGeom prst="rect">
            <a:avLst/>
          </a:prstGeom>
          <a:solidFill>
            <a:schemeClr val="tx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itle 2">
            <a:extLst>
              <a:ext uri="{FF2B5EF4-FFF2-40B4-BE49-F238E27FC236}">
                <a16:creationId xmlns:a16="http://schemas.microsoft.com/office/drawing/2014/main" id="{A8A50390-5459-474C-77C8-0D21928A4556}"/>
              </a:ext>
            </a:extLst>
          </p:cNvPr>
          <p:cNvSpPr>
            <a:spLocks noGrp="1"/>
          </p:cNvSpPr>
          <p:nvPr>
            <p:ph type="title"/>
          </p:nvPr>
        </p:nvSpPr>
        <p:spPr>
          <a:xfrm>
            <a:off x="1880616" y="247722"/>
            <a:ext cx="8458200" cy="625855"/>
          </a:xfrm>
        </p:spPr>
        <p:txBody>
          <a:bodyPr>
            <a:normAutofit/>
          </a:bodyPr>
          <a:lstStyle/>
          <a:p>
            <a:r>
              <a:rPr lang="en-US" sz="3200" dirty="0">
                <a:solidFill>
                  <a:schemeClr val="bg1"/>
                </a:solidFill>
              </a:rPr>
              <a:t>General Liability &amp; Excess Liability</a:t>
            </a:r>
          </a:p>
        </p:txBody>
      </p:sp>
      <p:sp>
        <p:nvSpPr>
          <p:cNvPr id="53" name="Slide Number Placeholder 5">
            <a:extLst>
              <a:ext uri="{FF2B5EF4-FFF2-40B4-BE49-F238E27FC236}">
                <a16:creationId xmlns:a16="http://schemas.microsoft.com/office/drawing/2014/main" id="{93AF408C-7112-A23A-B5F9-5320F470C425}"/>
              </a:ext>
            </a:extLst>
          </p:cNvPr>
          <p:cNvSpPr>
            <a:spLocks noGrp="1"/>
          </p:cNvSpPr>
          <p:nvPr>
            <p:ph type="sldNum" sz="quarter" idx="12"/>
          </p:nvPr>
        </p:nvSpPr>
        <p:spPr>
          <a:xfrm>
            <a:off x="5106868" y="6190757"/>
            <a:ext cx="2057400" cy="140525"/>
          </a:xfrm>
        </p:spPr>
        <p:txBody>
          <a:bodyPr/>
          <a:lstStyle/>
          <a:p>
            <a:fld id="{856525B1-14D3-4043-96C3-3E66F944D188}" type="slidenum">
              <a:rPr lang="en-US" smtClean="0"/>
              <a:t>9</a:t>
            </a:fld>
            <a:endParaRPr lang="en-US" dirty="0"/>
          </a:p>
        </p:txBody>
      </p:sp>
      <p:grpSp>
        <p:nvGrpSpPr>
          <p:cNvPr id="167" name="Group 166">
            <a:extLst>
              <a:ext uri="{FF2B5EF4-FFF2-40B4-BE49-F238E27FC236}">
                <a16:creationId xmlns:a16="http://schemas.microsoft.com/office/drawing/2014/main" id="{FBB34FF0-B9FE-2DA5-7781-226068C19460}"/>
              </a:ext>
            </a:extLst>
          </p:cNvPr>
          <p:cNvGrpSpPr/>
          <p:nvPr/>
        </p:nvGrpSpPr>
        <p:grpSpPr>
          <a:xfrm>
            <a:off x="664598" y="247722"/>
            <a:ext cx="530218" cy="614016"/>
            <a:chOff x="879179" y="1668780"/>
            <a:chExt cx="549298" cy="549298"/>
          </a:xfrm>
        </p:grpSpPr>
        <p:sp>
          <p:nvSpPr>
            <p:cNvPr id="11" name="Oval 10">
              <a:extLst>
                <a:ext uri="{FF2B5EF4-FFF2-40B4-BE49-F238E27FC236}">
                  <a16:creationId xmlns:a16="http://schemas.microsoft.com/office/drawing/2014/main" id="{88F1B788-1E11-A3D8-9B18-D46EDA63C65F}"/>
                </a:ext>
              </a:extLst>
            </p:cNvPr>
            <p:cNvSpPr/>
            <p:nvPr/>
          </p:nvSpPr>
          <p:spPr>
            <a:xfrm>
              <a:off x="879179" y="1668780"/>
              <a:ext cx="549298" cy="54929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a:endParaRPr>
            </a:p>
          </p:txBody>
        </p:sp>
        <p:grpSp>
          <p:nvGrpSpPr>
            <p:cNvPr id="151" name="Group 18">
              <a:extLst>
                <a:ext uri="{FF2B5EF4-FFF2-40B4-BE49-F238E27FC236}">
                  <a16:creationId xmlns:a16="http://schemas.microsoft.com/office/drawing/2014/main" id="{E67CB452-E6F8-4228-AF72-15EF8BA58A3B}"/>
                </a:ext>
              </a:extLst>
            </p:cNvPr>
            <p:cNvGrpSpPr>
              <a:grpSpLocks noChangeAspect="1"/>
            </p:cNvGrpSpPr>
            <p:nvPr/>
          </p:nvGrpSpPr>
          <p:grpSpPr bwMode="auto">
            <a:xfrm>
              <a:off x="984171" y="1773772"/>
              <a:ext cx="339314" cy="339314"/>
              <a:chOff x="-1619" y="-2340"/>
              <a:chExt cx="9000" cy="9000"/>
            </a:xfrm>
            <a:solidFill>
              <a:schemeClr val="bg1"/>
            </a:solidFill>
          </p:grpSpPr>
          <p:sp>
            <p:nvSpPr>
              <p:cNvPr id="152" name="Freeform 19">
                <a:extLst>
                  <a:ext uri="{FF2B5EF4-FFF2-40B4-BE49-F238E27FC236}">
                    <a16:creationId xmlns:a16="http://schemas.microsoft.com/office/drawing/2014/main" id="{C3EFD3BE-0389-EFA1-1DBA-6DC0C0A07CC1}"/>
                  </a:ext>
                </a:extLst>
              </p:cNvPr>
              <p:cNvSpPr>
                <a:spLocks/>
              </p:cNvSpPr>
              <p:nvPr/>
            </p:nvSpPr>
            <p:spPr bwMode="auto">
              <a:xfrm>
                <a:off x="-1619" y="1107"/>
                <a:ext cx="1613" cy="2106"/>
              </a:xfrm>
              <a:custGeom>
                <a:avLst/>
                <a:gdLst>
                  <a:gd name="T0" fmla="*/ 1613 w 1613"/>
                  <a:gd name="T1" fmla="*/ 1475 h 2106"/>
                  <a:gd name="T2" fmla="*/ 1134 w 1613"/>
                  <a:gd name="T3" fmla="*/ 1475 h 2106"/>
                  <a:gd name="T4" fmla="*/ 1134 w 1613"/>
                  <a:gd name="T5" fmla="*/ 2106 h 2106"/>
                  <a:gd name="T6" fmla="*/ 0 w 1613"/>
                  <a:gd name="T7" fmla="*/ 1053 h 2106"/>
                  <a:gd name="T8" fmla="*/ 1134 w 1613"/>
                  <a:gd name="T9" fmla="*/ 0 h 2106"/>
                  <a:gd name="T10" fmla="*/ 1134 w 1613"/>
                  <a:gd name="T11" fmla="*/ 631 h 2106"/>
                  <a:gd name="T12" fmla="*/ 1613 w 1613"/>
                  <a:gd name="T13" fmla="*/ 631 h 2106"/>
                  <a:gd name="T14" fmla="*/ 1613 w 1613"/>
                  <a:gd name="T15" fmla="*/ 1475 h 2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3" h="2106">
                    <a:moveTo>
                      <a:pt x="1613" y="1475"/>
                    </a:moveTo>
                    <a:lnTo>
                      <a:pt x="1134" y="1475"/>
                    </a:lnTo>
                    <a:lnTo>
                      <a:pt x="1134" y="2106"/>
                    </a:lnTo>
                    <a:lnTo>
                      <a:pt x="0" y="1053"/>
                    </a:lnTo>
                    <a:lnTo>
                      <a:pt x="1134" y="0"/>
                    </a:lnTo>
                    <a:lnTo>
                      <a:pt x="1134" y="631"/>
                    </a:lnTo>
                    <a:lnTo>
                      <a:pt x="1613" y="631"/>
                    </a:lnTo>
                    <a:lnTo>
                      <a:pt x="1613" y="1475"/>
                    </a:lnTo>
                    <a:close/>
                  </a:path>
                </a:pathLst>
              </a:custGeom>
              <a:grpFill/>
              <a:ln>
                <a:noFill/>
              </a:ln>
            </p:spPr>
            <p:txBody>
              <a:bodyPr vert="horz" wrap="square" lIns="68580" tIns="34290" rIns="68580" bIns="34290" numCol="1" anchor="t" anchorCtr="0" compatLnSpc="1">
                <a:prstTxWarp prst="textNoShape">
                  <a:avLst/>
                </a:prstTxWarp>
              </a:bodyPr>
              <a:lstStyle/>
              <a:p>
                <a:pPr defTabSz="685800">
                  <a:defRPr/>
                </a:pPr>
                <a:endParaRPr lang="en-GB" sz="1350" dirty="0">
                  <a:solidFill>
                    <a:prstClr val="black"/>
                  </a:solidFill>
                  <a:latin typeface="Calibri"/>
                </a:endParaRPr>
              </a:p>
            </p:txBody>
          </p:sp>
          <p:sp>
            <p:nvSpPr>
              <p:cNvPr id="153" name="Freeform 20">
                <a:extLst>
                  <a:ext uri="{FF2B5EF4-FFF2-40B4-BE49-F238E27FC236}">
                    <a16:creationId xmlns:a16="http://schemas.microsoft.com/office/drawing/2014/main" id="{8759C086-8CAF-B2AA-C5C2-41DC112B5C22}"/>
                  </a:ext>
                </a:extLst>
              </p:cNvPr>
              <p:cNvSpPr>
                <a:spLocks/>
              </p:cNvSpPr>
              <p:nvPr/>
            </p:nvSpPr>
            <p:spPr bwMode="auto">
              <a:xfrm>
                <a:off x="5768" y="1107"/>
                <a:ext cx="1613" cy="2106"/>
              </a:xfrm>
              <a:custGeom>
                <a:avLst/>
                <a:gdLst>
                  <a:gd name="T0" fmla="*/ 479 w 1613"/>
                  <a:gd name="T1" fmla="*/ 2106 h 2106"/>
                  <a:gd name="T2" fmla="*/ 479 w 1613"/>
                  <a:gd name="T3" fmla="*/ 1475 h 2106"/>
                  <a:gd name="T4" fmla="*/ 0 w 1613"/>
                  <a:gd name="T5" fmla="*/ 1475 h 2106"/>
                  <a:gd name="T6" fmla="*/ 0 w 1613"/>
                  <a:gd name="T7" fmla="*/ 631 h 2106"/>
                  <a:gd name="T8" fmla="*/ 479 w 1613"/>
                  <a:gd name="T9" fmla="*/ 631 h 2106"/>
                  <a:gd name="T10" fmla="*/ 479 w 1613"/>
                  <a:gd name="T11" fmla="*/ 0 h 2106"/>
                  <a:gd name="T12" fmla="*/ 1613 w 1613"/>
                  <a:gd name="T13" fmla="*/ 1053 h 2106"/>
                  <a:gd name="T14" fmla="*/ 479 w 1613"/>
                  <a:gd name="T15" fmla="*/ 2106 h 2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3" h="2106">
                    <a:moveTo>
                      <a:pt x="479" y="2106"/>
                    </a:moveTo>
                    <a:lnTo>
                      <a:pt x="479" y="1475"/>
                    </a:lnTo>
                    <a:lnTo>
                      <a:pt x="0" y="1475"/>
                    </a:lnTo>
                    <a:lnTo>
                      <a:pt x="0" y="631"/>
                    </a:lnTo>
                    <a:lnTo>
                      <a:pt x="479" y="631"/>
                    </a:lnTo>
                    <a:lnTo>
                      <a:pt x="479" y="0"/>
                    </a:lnTo>
                    <a:lnTo>
                      <a:pt x="1613" y="1053"/>
                    </a:lnTo>
                    <a:lnTo>
                      <a:pt x="479" y="2106"/>
                    </a:lnTo>
                    <a:close/>
                  </a:path>
                </a:pathLst>
              </a:custGeom>
              <a:grpFill/>
              <a:ln>
                <a:noFill/>
              </a:ln>
            </p:spPr>
            <p:txBody>
              <a:bodyPr vert="horz" wrap="square" lIns="68580" tIns="34290" rIns="68580" bIns="34290" numCol="1" anchor="t" anchorCtr="0" compatLnSpc="1">
                <a:prstTxWarp prst="textNoShape">
                  <a:avLst/>
                </a:prstTxWarp>
              </a:bodyPr>
              <a:lstStyle/>
              <a:p>
                <a:pPr defTabSz="685800">
                  <a:defRPr/>
                </a:pPr>
                <a:endParaRPr lang="en-GB" sz="1350" dirty="0">
                  <a:solidFill>
                    <a:prstClr val="black"/>
                  </a:solidFill>
                  <a:latin typeface="Calibri"/>
                </a:endParaRPr>
              </a:p>
            </p:txBody>
          </p:sp>
          <p:sp>
            <p:nvSpPr>
              <p:cNvPr id="154" name="Freeform 21">
                <a:extLst>
                  <a:ext uri="{FF2B5EF4-FFF2-40B4-BE49-F238E27FC236}">
                    <a16:creationId xmlns:a16="http://schemas.microsoft.com/office/drawing/2014/main" id="{8B6A963B-CEAE-F495-1B26-B563E9B17B6D}"/>
                  </a:ext>
                </a:extLst>
              </p:cNvPr>
              <p:cNvSpPr>
                <a:spLocks/>
              </p:cNvSpPr>
              <p:nvPr/>
            </p:nvSpPr>
            <p:spPr bwMode="auto">
              <a:xfrm>
                <a:off x="-302" y="-1024"/>
                <a:ext cx="1549" cy="1549"/>
              </a:xfrm>
              <a:custGeom>
                <a:avLst/>
                <a:gdLst>
                  <a:gd name="T0" fmla="*/ 59 w 1549"/>
                  <a:gd name="T1" fmla="*/ 1549 h 1549"/>
                  <a:gd name="T2" fmla="*/ 0 w 1549"/>
                  <a:gd name="T3" fmla="*/ 0 h 1549"/>
                  <a:gd name="T4" fmla="*/ 1549 w 1549"/>
                  <a:gd name="T5" fmla="*/ 57 h 1549"/>
                  <a:gd name="T6" fmla="*/ 1103 w 1549"/>
                  <a:gd name="T7" fmla="*/ 506 h 1549"/>
                  <a:gd name="T8" fmla="*/ 1440 w 1549"/>
                  <a:gd name="T9" fmla="*/ 845 h 1549"/>
                  <a:gd name="T10" fmla="*/ 844 w 1549"/>
                  <a:gd name="T11" fmla="*/ 1440 h 1549"/>
                  <a:gd name="T12" fmla="*/ 505 w 1549"/>
                  <a:gd name="T13" fmla="*/ 1101 h 1549"/>
                  <a:gd name="T14" fmla="*/ 59 w 1549"/>
                  <a:gd name="T15" fmla="*/ 1549 h 15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9" h="1549">
                    <a:moveTo>
                      <a:pt x="59" y="1549"/>
                    </a:moveTo>
                    <a:lnTo>
                      <a:pt x="0" y="0"/>
                    </a:lnTo>
                    <a:lnTo>
                      <a:pt x="1549" y="57"/>
                    </a:lnTo>
                    <a:lnTo>
                      <a:pt x="1103" y="506"/>
                    </a:lnTo>
                    <a:lnTo>
                      <a:pt x="1440" y="845"/>
                    </a:lnTo>
                    <a:lnTo>
                      <a:pt x="844" y="1440"/>
                    </a:lnTo>
                    <a:lnTo>
                      <a:pt x="505" y="1101"/>
                    </a:lnTo>
                    <a:lnTo>
                      <a:pt x="59" y="1549"/>
                    </a:lnTo>
                    <a:close/>
                  </a:path>
                </a:pathLst>
              </a:custGeom>
              <a:grpFill/>
              <a:ln>
                <a:noFill/>
              </a:ln>
            </p:spPr>
            <p:txBody>
              <a:bodyPr vert="horz" wrap="square" lIns="68580" tIns="34290" rIns="68580" bIns="34290" numCol="1" anchor="t" anchorCtr="0" compatLnSpc="1">
                <a:prstTxWarp prst="textNoShape">
                  <a:avLst/>
                </a:prstTxWarp>
              </a:bodyPr>
              <a:lstStyle/>
              <a:p>
                <a:pPr defTabSz="685800">
                  <a:defRPr/>
                </a:pPr>
                <a:endParaRPr lang="en-GB" sz="1350" dirty="0">
                  <a:solidFill>
                    <a:prstClr val="black"/>
                  </a:solidFill>
                  <a:latin typeface="Calibri"/>
                </a:endParaRPr>
              </a:p>
            </p:txBody>
          </p:sp>
          <p:sp>
            <p:nvSpPr>
              <p:cNvPr id="155" name="Freeform 22">
                <a:extLst>
                  <a:ext uri="{FF2B5EF4-FFF2-40B4-BE49-F238E27FC236}">
                    <a16:creationId xmlns:a16="http://schemas.microsoft.com/office/drawing/2014/main" id="{6F2E8B92-BA9A-720C-829E-7CA3FDEC85C2}"/>
                  </a:ext>
                </a:extLst>
              </p:cNvPr>
              <p:cNvSpPr>
                <a:spLocks/>
              </p:cNvSpPr>
              <p:nvPr/>
            </p:nvSpPr>
            <p:spPr bwMode="auto">
              <a:xfrm>
                <a:off x="1828" y="-2340"/>
                <a:ext cx="2106" cy="1613"/>
              </a:xfrm>
              <a:custGeom>
                <a:avLst/>
                <a:gdLst>
                  <a:gd name="T0" fmla="*/ 631 w 2106"/>
                  <a:gd name="T1" fmla="*/ 1134 h 1613"/>
                  <a:gd name="T2" fmla="*/ 0 w 2106"/>
                  <a:gd name="T3" fmla="*/ 1134 h 1613"/>
                  <a:gd name="T4" fmla="*/ 1053 w 2106"/>
                  <a:gd name="T5" fmla="*/ 0 h 1613"/>
                  <a:gd name="T6" fmla="*/ 2106 w 2106"/>
                  <a:gd name="T7" fmla="*/ 1134 h 1613"/>
                  <a:gd name="T8" fmla="*/ 1475 w 2106"/>
                  <a:gd name="T9" fmla="*/ 1134 h 1613"/>
                  <a:gd name="T10" fmla="*/ 1475 w 2106"/>
                  <a:gd name="T11" fmla="*/ 1613 h 1613"/>
                  <a:gd name="T12" fmla="*/ 631 w 2106"/>
                  <a:gd name="T13" fmla="*/ 1613 h 1613"/>
                  <a:gd name="T14" fmla="*/ 631 w 2106"/>
                  <a:gd name="T15" fmla="*/ 1134 h 16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6" h="1613">
                    <a:moveTo>
                      <a:pt x="631" y="1134"/>
                    </a:moveTo>
                    <a:lnTo>
                      <a:pt x="0" y="1134"/>
                    </a:lnTo>
                    <a:lnTo>
                      <a:pt x="1053" y="0"/>
                    </a:lnTo>
                    <a:lnTo>
                      <a:pt x="2106" y="1134"/>
                    </a:lnTo>
                    <a:lnTo>
                      <a:pt x="1475" y="1134"/>
                    </a:lnTo>
                    <a:lnTo>
                      <a:pt x="1475" y="1613"/>
                    </a:lnTo>
                    <a:lnTo>
                      <a:pt x="631" y="1613"/>
                    </a:lnTo>
                    <a:lnTo>
                      <a:pt x="631" y="1134"/>
                    </a:lnTo>
                    <a:close/>
                  </a:path>
                </a:pathLst>
              </a:custGeom>
              <a:grpFill/>
              <a:ln>
                <a:noFill/>
              </a:ln>
            </p:spPr>
            <p:txBody>
              <a:bodyPr vert="horz" wrap="square" lIns="68580" tIns="34290" rIns="68580" bIns="34290" numCol="1" anchor="t" anchorCtr="0" compatLnSpc="1">
                <a:prstTxWarp prst="textNoShape">
                  <a:avLst/>
                </a:prstTxWarp>
              </a:bodyPr>
              <a:lstStyle/>
              <a:p>
                <a:pPr defTabSz="685800">
                  <a:defRPr/>
                </a:pPr>
                <a:endParaRPr lang="en-GB" sz="1350" dirty="0">
                  <a:solidFill>
                    <a:prstClr val="black"/>
                  </a:solidFill>
                  <a:latin typeface="Calibri"/>
                </a:endParaRPr>
              </a:p>
            </p:txBody>
          </p:sp>
          <p:sp>
            <p:nvSpPr>
              <p:cNvPr id="156" name="Freeform 23">
                <a:extLst>
                  <a:ext uri="{FF2B5EF4-FFF2-40B4-BE49-F238E27FC236}">
                    <a16:creationId xmlns:a16="http://schemas.microsoft.com/office/drawing/2014/main" id="{4BC8EDF2-3656-EE95-EC9F-9E852D5E9CA7}"/>
                  </a:ext>
                </a:extLst>
              </p:cNvPr>
              <p:cNvSpPr>
                <a:spLocks/>
              </p:cNvSpPr>
              <p:nvPr/>
            </p:nvSpPr>
            <p:spPr bwMode="auto">
              <a:xfrm>
                <a:off x="-302" y="3795"/>
                <a:ext cx="1549" cy="1549"/>
              </a:xfrm>
              <a:custGeom>
                <a:avLst/>
                <a:gdLst>
                  <a:gd name="T0" fmla="*/ 1103 w 1549"/>
                  <a:gd name="T1" fmla="*/ 1043 h 1549"/>
                  <a:gd name="T2" fmla="*/ 1549 w 1549"/>
                  <a:gd name="T3" fmla="*/ 1489 h 1549"/>
                  <a:gd name="T4" fmla="*/ 0 w 1549"/>
                  <a:gd name="T5" fmla="*/ 1549 h 1549"/>
                  <a:gd name="T6" fmla="*/ 59 w 1549"/>
                  <a:gd name="T7" fmla="*/ 0 h 1549"/>
                  <a:gd name="T8" fmla="*/ 505 w 1549"/>
                  <a:gd name="T9" fmla="*/ 446 h 1549"/>
                  <a:gd name="T10" fmla="*/ 844 w 1549"/>
                  <a:gd name="T11" fmla="*/ 109 h 1549"/>
                  <a:gd name="T12" fmla="*/ 1440 w 1549"/>
                  <a:gd name="T13" fmla="*/ 704 h 1549"/>
                  <a:gd name="T14" fmla="*/ 1103 w 1549"/>
                  <a:gd name="T15" fmla="*/ 1043 h 15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9" h="1549">
                    <a:moveTo>
                      <a:pt x="1103" y="1043"/>
                    </a:moveTo>
                    <a:lnTo>
                      <a:pt x="1549" y="1489"/>
                    </a:lnTo>
                    <a:lnTo>
                      <a:pt x="0" y="1549"/>
                    </a:lnTo>
                    <a:lnTo>
                      <a:pt x="59" y="0"/>
                    </a:lnTo>
                    <a:lnTo>
                      <a:pt x="505" y="446"/>
                    </a:lnTo>
                    <a:lnTo>
                      <a:pt x="844" y="109"/>
                    </a:lnTo>
                    <a:lnTo>
                      <a:pt x="1440" y="704"/>
                    </a:lnTo>
                    <a:lnTo>
                      <a:pt x="1103" y="1043"/>
                    </a:lnTo>
                    <a:close/>
                  </a:path>
                </a:pathLst>
              </a:custGeom>
              <a:grpFill/>
              <a:ln>
                <a:noFill/>
              </a:ln>
            </p:spPr>
            <p:txBody>
              <a:bodyPr vert="horz" wrap="square" lIns="68580" tIns="34290" rIns="68580" bIns="34290" numCol="1" anchor="t" anchorCtr="0" compatLnSpc="1">
                <a:prstTxWarp prst="textNoShape">
                  <a:avLst/>
                </a:prstTxWarp>
              </a:bodyPr>
              <a:lstStyle/>
              <a:p>
                <a:pPr defTabSz="685800">
                  <a:defRPr/>
                </a:pPr>
                <a:endParaRPr lang="en-GB" sz="1350" dirty="0">
                  <a:solidFill>
                    <a:prstClr val="black"/>
                  </a:solidFill>
                  <a:latin typeface="Calibri"/>
                </a:endParaRPr>
              </a:p>
            </p:txBody>
          </p:sp>
          <p:sp>
            <p:nvSpPr>
              <p:cNvPr id="157" name="Freeform 24">
                <a:extLst>
                  <a:ext uri="{FF2B5EF4-FFF2-40B4-BE49-F238E27FC236}">
                    <a16:creationId xmlns:a16="http://schemas.microsoft.com/office/drawing/2014/main" id="{5809279C-D187-9C6C-E7F3-B403625F432E}"/>
                  </a:ext>
                </a:extLst>
              </p:cNvPr>
              <p:cNvSpPr>
                <a:spLocks noEditPoints="1"/>
              </p:cNvSpPr>
              <p:nvPr/>
            </p:nvSpPr>
            <p:spPr bwMode="auto">
              <a:xfrm>
                <a:off x="485" y="-236"/>
                <a:ext cx="4792" cy="4792"/>
              </a:xfrm>
              <a:custGeom>
                <a:avLst/>
                <a:gdLst>
                  <a:gd name="T0" fmla="*/ 1010 w 2020"/>
                  <a:gd name="T1" fmla="*/ 0 h 2020"/>
                  <a:gd name="T2" fmla="*/ 296 w 2020"/>
                  <a:gd name="T3" fmla="*/ 296 h 2020"/>
                  <a:gd name="T4" fmla="*/ 0 w 2020"/>
                  <a:gd name="T5" fmla="*/ 1010 h 2020"/>
                  <a:gd name="T6" fmla="*/ 296 w 2020"/>
                  <a:gd name="T7" fmla="*/ 1724 h 2020"/>
                  <a:gd name="T8" fmla="*/ 1010 w 2020"/>
                  <a:gd name="T9" fmla="*/ 2020 h 2020"/>
                  <a:gd name="T10" fmla="*/ 1724 w 2020"/>
                  <a:gd name="T11" fmla="*/ 1724 h 2020"/>
                  <a:gd name="T12" fmla="*/ 2020 w 2020"/>
                  <a:gd name="T13" fmla="*/ 1010 h 2020"/>
                  <a:gd name="T14" fmla="*/ 1724 w 2020"/>
                  <a:gd name="T15" fmla="*/ 296 h 2020"/>
                  <a:gd name="T16" fmla="*/ 1010 w 2020"/>
                  <a:gd name="T17" fmla="*/ 0 h 2020"/>
                  <a:gd name="T18" fmla="*/ 1090 w 2020"/>
                  <a:gd name="T19" fmla="*/ 1512 h 2020"/>
                  <a:gd name="T20" fmla="*/ 1070 w 2020"/>
                  <a:gd name="T21" fmla="*/ 1512 h 2020"/>
                  <a:gd name="T22" fmla="*/ 1070 w 2020"/>
                  <a:gd name="T23" fmla="*/ 1644 h 2020"/>
                  <a:gd name="T24" fmla="*/ 950 w 2020"/>
                  <a:gd name="T25" fmla="*/ 1644 h 2020"/>
                  <a:gd name="T26" fmla="*/ 950 w 2020"/>
                  <a:gd name="T27" fmla="*/ 1512 h 2020"/>
                  <a:gd name="T28" fmla="*/ 930 w 2020"/>
                  <a:gd name="T29" fmla="*/ 1512 h 2020"/>
                  <a:gd name="T30" fmla="*/ 658 w 2020"/>
                  <a:gd name="T31" fmla="*/ 1248 h 2020"/>
                  <a:gd name="T32" fmla="*/ 778 w 2020"/>
                  <a:gd name="T33" fmla="*/ 1248 h 2020"/>
                  <a:gd name="T34" fmla="*/ 930 w 2020"/>
                  <a:gd name="T35" fmla="*/ 1392 h 2020"/>
                  <a:gd name="T36" fmla="*/ 1090 w 2020"/>
                  <a:gd name="T37" fmla="*/ 1392 h 2020"/>
                  <a:gd name="T38" fmla="*/ 1260 w 2020"/>
                  <a:gd name="T39" fmla="*/ 1230 h 2020"/>
                  <a:gd name="T40" fmla="*/ 1211 w 2020"/>
                  <a:gd name="T41" fmla="*/ 1116 h 2020"/>
                  <a:gd name="T42" fmla="*/ 1090 w 2020"/>
                  <a:gd name="T43" fmla="*/ 1068 h 2020"/>
                  <a:gd name="T44" fmla="*/ 930 w 2020"/>
                  <a:gd name="T45" fmla="*/ 1068 h 2020"/>
                  <a:gd name="T46" fmla="*/ 640 w 2020"/>
                  <a:gd name="T47" fmla="*/ 785 h 2020"/>
                  <a:gd name="T48" fmla="*/ 726 w 2020"/>
                  <a:gd name="T49" fmla="*/ 585 h 2020"/>
                  <a:gd name="T50" fmla="*/ 930 w 2020"/>
                  <a:gd name="T51" fmla="*/ 503 h 2020"/>
                  <a:gd name="T52" fmla="*/ 950 w 2020"/>
                  <a:gd name="T53" fmla="*/ 503 h 2020"/>
                  <a:gd name="T54" fmla="*/ 950 w 2020"/>
                  <a:gd name="T55" fmla="*/ 376 h 2020"/>
                  <a:gd name="T56" fmla="*/ 1070 w 2020"/>
                  <a:gd name="T57" fmla="*/ 376 h 2020"/>
                  <a:gd name="T58" fmla="*/ 1070 w 2020"/>
                  <a:gd name="T59" fmla="*/ 503 h 2020"/>
                  <a:gd name="T60" fmla="*/ 1090 w 2020"/>
                  <a:gd name="T61" fmla="*/ 503 h 2020"/>
                  <a:gd name="T62" fmla="*/ 1362 w 2020"/>
                  <a:gd name="T63" fmla="*/ 768 h 2020"/>
                  <a:gd name="T64" fmla="*/ 1242 w 2020"/>
                  <a:gd name="T65" fmla="*/ 768 h 2020"/>
                  <a:gd name="T66" fmla="*/ 1090 w 2020"/>
                  <a:gd name="T67" fmla="*/ 623 h 2020"/>
                  <a:gd name="T68" fmla="*/ 930 w 2020"/>
                  <a:gd name="T69" fmla="*/ 623 h 2020"/>
                  <a:gd name="T70" fmla="*/ 809 w 2020"/>
                  <a:gd name="T71" fmla="*/ 671 h 2020"/>
                  <a:gd name="T72" fmla="*/ 760 w 2020"/>
                  <a:gd name="T73" fmla="*/ 785 h 2020"/>
                  <a:gd name="T74" fmla="*/ 930 w 2020"/>
                  <a:gd name="T75" fmla="*/ 948 h 2020"/>
                  <a:gd name="T76" fmla="*/ 1090 w 2020"/>
                  <a:gd name="T77" fmla="*/ 948 h 2020"/>
                  <a:gd name="T78" fmla="*/ 1294 w 2020"/>
                  <a:gd name="T79" fmla="*/ 1030 h 2020"/>
                  <a:gd name="T80" fmla="*/ 1380 w 2020"/>
                  <a:gd name="T81" fmla="*/ 1230 h 2020"/>
                  <a:gd name="T82" fmla="*/ 1090 w 2020"/>
                  <a:gd name="T83" fmla="*/ 1512 h 2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20" h="2020">
                    <a:moveTo>
                      <a:pt x="1010" y="0"/>
                    </a:moveTo>
                    <a:cubicBezTo>
                      <a:pt x="740" y="0"/>
                      <a:pt x="487" y="106"/>
                      <a:pt x="296" y="296"/>
                    </a:cubicBezTo>
                    <a:cubicBezTo>
                      <a:pt x="105" y="487"/>
                      <a:pt x="0" y="740"/>
                      <a:pt x="0" y="1010"/>
                    </a:cubicBezTo>
                    <a:cubicBezTo>
                      <a:pt x="0" y="1280"/>
                      <a:pt x="106" y="1533"/>
                      <a:pt x="296" y="1724"/>
                    </a:cubicBezTo>
                    <a:cubicBezTo>
                      <a:pt x="487" y="1915"/>
                      <a:pt x="740" y="2020"/>
                      <a:pt x="1010" y="2020"/>
                    </a:cubicBezTo>
                    <a:cubicBezTo>
                      <a:pt x="1280" y="2020"/>
                      <a:pt x="1533" y="1914"/>
                      <a:pt x="1724" y="1724"/>
                    </a:cubicBezTo>
                    <a:cubicBezTo>
                      <a:pt x="1915" y="1533"/>
                      <a:pt x="2020" y="1280"/>
                      <a:pt x="2020" y="1010"/>
                    </a:cubicBezTo>
                    <a:cubicBezTo>
                      <a:pt x="2020" y="740"/>
                      <a:pt x="1914" y="487"/>
                      <a:pt x="1724" y="296"/>
                    </a:cubicBezTo>
                    <a:cubicBezTo>
                      <a:pt x="1533" y="106"/>
                      <a:pt x="1280" y="0"/>
                      <a:pt x="1010" y="0"/>
                    </a:cubicBezTo>
                    <a:close/>
                    <a:moveTo>
                      <a:pt x="1090" y="1512"/>
                    </a:moveTo>
                    <a:cubicBezTo>
                      <a:pt x="1070" y="1512"/>
                      <a:pt x="1070" y="1512"/>
                      <a:pt x="1070" y="1512"/>
                    </a:cubicBezTo>
                    <a:cubicBezTo>
                      <a:pt x="1070" y="1644"/>
                      <a:pt x="1070" y="1644"/>
                      <a:pt x="1070" y="1644"/>
                    </a:cubicBezTo>
                    <a:cubicBezTo>
                      <a:pt x="950" y="1644"/>
                      <a:pt x="950" y="1644"/>
                      <a:pt x="950" y="1644"/>
                    </a:cubicBezTo>
                    <a:cubicBezTo>
                      <a:pt x="950" y="1512"/>
                      <a:pt x="950" y="1512"/>
                      <a:pt x="950" y="1512"/>
                    </a:cubicBezTo>
                    <a:cubicBezTo>
                      <a:pt x="930" y="1512"/>
                      <a:pt x="930" y="1512"/>
                      <a:pt x="930" y="1512"/>
                    </a:cubicBezTo>
                    <a:cubicBezTo>
                      <a:pt x="780" y="1512"/>
                      <a:pt x="658" y="1394"/>
                      <a:pt x="658" y="1248"/>
                    </a:cubicBezTo>
                    <a:cubicBezTo>
                      <a:pt x="778" y="1248"/>
                      <a:pt x="778" y="1248"/>
                      <a:pt x="778" y="1248"/>
                    </a:cubicBezTo>
                    <a:cubicBezTo>
                      <a:pt x="778" y="1328"/>
                      <a:pt x="846" y="1392"/>
                      <a:pt x="930" y="1392"/>
                    </a:cubicBezTo>
                    <a:cubicBezTo>
                      <a:pt x="1090" y="1392"/>
                      <a:pt x="1090" y="1392"/>
                      <a:pt x="1090" y="1392"/>
                    </a:cubicBezTo>
                    <a:cubicBezTo>
                      <a:pt x="1184" y="1392"/>
                      <a:pt x="1260" y="1320"/>
                      <a:pt x="1260" y="1230"/>
                    </a:cubicBezTo>
                    <a:cubicBezTo>
                      <a:pt x="1260" y="1187"/>
                      <a:pt x="1243" y="1146"/>
                      <a:pt x="1211" y="1116"/>
                    </a:cubicBezTo>
                    <a:cubicBezTo>
                      <a:pt x="1179" y="1085"/>
                      <a:pt x="1136" y="1068"/>
                      <a:pt x="1090" y="1068"/>
                    </a:cubicBezTo>
                    <a:cubicBezTo>
                      <a:pt x="930" y="1068"/>
                      <a:pt x="930" y="1068"/>
                      <a:pt x="930" y="1068"/>
                    </a:cubicBezTo>
                    <a:cubicBezTo>
                      <a:pt x="770" y="1068"/>
                      <a:pt x="640" y="941"/>
                      <a:pt x="640" y="785"/>
                    </a:cubicBezTo>
                    <a:cubicBezTo>
                      <a:pt x="640" y="709"/>
                      <a:pt x="670" y="638"/>
                      <a:pt x="726" y="585"/>
                    </a:cubicBezTo>
                    <a:cubicBezTo>
                      <a:pt x="780" y="532"/>
                      <a:pt x="853" y="503"/>
                      <a:pt x="930" y="503"/>
                    </a:cubicBezTo>
                    <a:cubicBezTo>
                      <a:pt x="950" y="503"/>
                      <a:pt x="950" y="503"/>
                      <a:pt x="950" y="503"/>
                    </a:cubicBezTo>
                    <a:cubicBezTo>
                      <a:pt x="950" y="376"/>
                      <a:pt x="950" y="376"/>
                      <a:pt x="950" y="376"/>
                    </a:cubicBezTo>
                    <a:cubicBezTo>
                      <a:pt x="1070" y="376"/>
                      <a:pt x="1070" y="376"/>
                      <a:pt x="1070" y="376"/>
                    </a:cubicBezTo>
                    <a:cubicBezTo>
                      <a:pt x="1070" y="503"/>
                      <a:pt x="1070" y="503"/>
                      <a:pt x="1070" y="503"/>
                    </a:cubicBezTo>
                    <a:cubicBezTo>
                      <a:pt x="1090" y="503"/>
                      <a:pt x="1090" y="503"/>
                      <a:pt x="1090" y="503"/>
                    </a:cubicBezTo>
                    <a:cubicBezTo>
                      <a:pt x="1240" y="503"/>
                      <a:pt x="1362" y="622"/>
                      <a:pt x="1362" y="768"/>
                    </a:cubicBezTo>
                    <a:cubicBezTo>
                      <a:pt x="1242" y="768"/>
                      <a:pt x="1242" y="768"/>
                      <a:pt x="1242" y="768"/>
                    </a:cubicBezTo>
                    <a:cubicBezTo>
                      <a:pt x="1242" y="688"/>
                      <a:pt x="1174" y="623"/>
                      <a:pt x="1090" y="623"/>
                    </a:cubicBezTo>
                    <a:cubicBezTo>
                      <a:pt x="930" y="623"/>
                      <a:pt x="930" y="623"/>
                      <a:pt x="930" y="623"/>
                    </a:cubicBezTo>
                    <a:cubicBezTo>
                      <a:pt x="884" y="623"/>
                      <a:pt x="841" y="640"/>
                      <a:pt x="809" y="671"/>
                    </a:cubicBezTo>
                    <a:cubicBezTo>
                      <a:pt x="777" y="702"/>
                      <a:pt x="760" y="742"/>
                      <a:pt x="760" y="785"/>
                    </a:cubicBezTo>
                    <a:cubicBezTo>
                      <a:pt x="760" y="875"/>
                      <a:pt x="836" y="948"/>
                      <a:pt x="930" y="948"/>
                    </a:cubicBezTo>
                    <a:cubicBezTo>
                      <a:pt x="1090" y="948"/>
                      <a:pt x="1090" y="948"/>
                      <a:pt x="1090" y="948"/>
                    </a:cubicBezTo>
                    <a:cubicBezTo>
                      <a:pt x="1167" y="948"/>
                      <a:pt x="1240" y="977"/>
                      <a:pt x="1294" y="1030"/>
                    </a:cubicBezTo>
                    <a:cubicBezTo>
                      <a:pt x="1350" y="1083"/>
                      <a:pt x="1380" y="1154"/>
                      <a:pt x="1380" y="1230"/>
                    </a:cubicBezTo>
                    <a:cubicBezTo>
                      <a:pt x="1380" y="1386"/>
                      <a:pt x="1250" y="1512"/>
                      <a:pt x="1090" y="1512"/>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a:defRPr/>
                </a:pPr>
                <a:endParaRPr lang="en-GB" sz="1350" dirty="0">
                  <a:solidFill>
                    <a:prstClr val="black"/>
                  </a:solidFill>
                  <a:latin typeface="Calibri"/>
                </a:endParaRPr>
              </a:p>
            </p:txBody>
          </p:sp>
          <p:sp>
            <p:nvSpPr>
              <p:cNvPr id="158" name="Freeform 25">
                <a:extLst>
                  <a:ext uri="{FF2B5EF4-FFF2-40B4-BE49-F238E27FC236}">
                    <a16:creationId xmlns:a16="http://schemas.microsoft.com/office/drawing/2014/main" id="{DAEFE5F0-703B-8B68-F95D-E9929F24FA1D}"/>
                  </a:ext>
                </a:extLst>
              </p:cNvPr>
              <p:cNvSpPr>
                <a:spLocks/>
              </p:cNvSpPr>
              <p:nvPr/>
            </p:nvSpPr>
            <p:spPr bwMode="auto">
              <a:xfrm>
                <a:off x="4515" y="3795"/>
                <a:ext cx="1549" cy="1549"/>
              </a:xfrm>
              <a:custGeom>
                <a:avLst/>
                <a:gdLst>
                  <a:gd name="T0" fmla="*/ 1490 w 1549"/>
                  <a:gd name="T1" fmla="*/ 0 h 1549"/>
                  <a:gd name="T2" fmla="*/ 1549 w 1549"/>
                  <a:gd name="T3" fmla="*/ 1549 h 1549"/>
                  <a:gd name="T4" fmla="*/ 0 w 1549"/>
                  <a:gd name="T5" fmla="*/ 1489 h 1549"/>
                  <a:gd name="T6" fmla="*/ 446 w 1549"/>
                  <a:gd name="T7" fmla="*/ 1043 h 1549"/>
                  <a:gd name="T8" fmla="*/ 110 w 1549"/>
                  <a:gd name="T9" fmla="*/ 704 h 1549"/>
                  <a:gd name="T10" fmla="*/ 705 w 1549"/>
                  <a:gd name="T11" fmla="*/ 109 h 1549"/>
                  <a:gd name="T12" fmla="*/ 1044 w 1549"/>
                  <a:gd name="T13" fmla="*/ 446 h 1549"/>
                  <a:gd name="T14" fmla="*/ 1490 w 1549"/>
                  <a:gd name="T15" fmla="*/ 0 h 15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9" h="1549">
                    <a:moveTo>
                      <a:pt x="1490" y="0"/>
                    </a:moveTo>
                    <a:lnTo>
                      <a:pt x="1549" y="1549"/>
                    </a:lnTo>
                    <a:lnTo>
                      <a:pt x="0" y="1489"/>
                    </a:lnTo>
                    <a:lnTo>
                      <a:pt x="446" y="1043"/>
                    </a:lnTo>
                    <a:lnTo>
                      <a:pt x="110" y="704"/>
                    </a:lnTo>
                    <a:lnTo>
                      <a:pt x="705" y="109"/>
                    </a:lnTo>
                    <a:lnTo>
                      <a:pt x="1044" y="446"/>
                    </a:lnTo>
                    <a:lnTo>
                      <a:pt x="1490" y="0"/>
                    </a:lnTo>
                    <a:close/>
                  </a:path>
                </a:pathLst>
              </a:custGeom>
              <a:grpFill/>
              <a:ln>
                <a:noFill/>
              </a:ln>
            </p:spPr>
            <p:txBody>
              <a:bodyPr vert="horz" wrap="square" lIns="68580" tIns="34290" rIns="68580" bIns="34290" numCol="1" anchor="t" anchorCtr="0" compatLnSpc="1">
                <a:prstTxWarp prst="textNoShape">
                  <a:avLst/>
                </a:prstTxWarp>
              </a:bodyPr>
              <a:lstStyle/>
              <a:p>
                <a:pPr defTabSz="685800">
                  <a:defRPr/>
                </a:pPr>
                <a:endParaRPr lang="en-GB" sz="1350" dirty="0">
                  <a:solidFill>
                    <a:prstClr val="black"/>
                  </a:solidFill>
                  <a:latin typeface="Calibri"/>
                </a:endParaRPr>
              </a:p>
            </p:txBody>
          </p:sp>
          <p:sp>
            <p:nvSpPr>
              <p:cNvPr id="159" name="Freeform 26">
                <a:extLst>
                  <a:ext uri="{FF2B5EF4-FFF2-40B4-BE49-F238E27FC236}">
                    <a16:creationId xmlns:a16="http://schemas.microsoft.com/office/drawing/2014/main" id="{354A9901-0E49-BABD-CD6B-CD8E120D6AEA}"/>
                  </a:ext>
                </a:extLst>
              </p:cNvPr>
              <p:cNvSpPr>
                <a:spLocks/>
              </p:cNvSpPr>
              <p:nvPr/>
            </p:nvSpPr>
            <p:spPr bwMode="auto">
              <a:xfrm>
                <a:off x="4515" y="-1024"/>
                <a:ext cx="1549" cy="1549"/>
              </a:xfrm>
              <a:custGeom>
                <a:avLst/>
                <a:gdLst>
                  <a:gd name="T0" fmla="*/ 446 w 1549"/>
                  <a:gd name="T1" fmla="*/ 506 h 1549"/>
                  <a:gd name="T2" fmla="*/ 0 w 1549"/>
                  <a:gd name="T3" fmla="*/ 60 h 1549"/>
                  <a:gd name="T4" fmla="*/ 1549 w 1549"/>
                  <a:gd name="T5" fmla="*/ 0 h 1549"/>
                  <a:gd name="T6" fmla="*/ 1490 w 1549"/>
                  <a:gd name="T7" fmla="*/ 1549 h 1549"/>
                  <a:gd name="T8" fmla="*/ 1044 w 1549"/>
                  <a:gd name="T9" fmla="*/ 1101 h 1549"/>
                  <a:gd name="T10" fmla="*/ 705 w 1549"/>
                  <a:gd name="T11" fmla="*/ 1440 h 1549"/>
                  <a:gd name="T12" fmla="*/ 110 w 1549"/>
                  <a:gd name="T13" fmla="*/ 845 h 1549"/>
                  <a:gd name="T14" fmla="*/ 446 w 1549"/>
                  <a:gd name="T15" fmla="*/ 506 h 15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9" h="1549">
                    <a:moveTo>
                      <a:pt x="446" y="506"/>
                    </a:moveTo>
                    <a:lnTo>
                      <a:pt x="0" y="60"/>
                    </a:lnTo>
                    <a:lnTo>
                      <a:pt x="1549" y="0"/>
                    </a:lnTo>
                    <a:lnTo>
                      <a:pt x="1490" y="1549"/>
                    </a:lnTo>
                    <a:lnTo>
                      <a:pt x="1044" y="1101"/>
                    </a:lnTo>
                    <a:lnTo>
                      <a:pt x="705" y="1440"/>
                    </a:lnTo>
                    <a:lnTo>
                      <a:pt x="110" y="845"/>
                    </a:lnTo>
                    <a:lnTo>
                      <a:pt x="446" y="506"/>
                    </a:lnTo>
                    <a:close/>
                  </a:path>
                </a:pathLst>
              </a:custGeom>
              <a:grpFill/>
              <a:ln>
                <a:noFill/>
              </a:ln>
            </p:spPr>
            <p:txBody>
              <a:bodyPr vert="horz" wrap="square" lIns="68580" tIns="34290" rIns="68580" bIns="34290" numCol="1" anchor="t" anchorCtr="0" compatLnSpc="1">
                <a:prstTxWarp prst="textNoShape">
                  <a:avLst/>
                </a:prstTxWarp>
              </a:bodyPr>
              <a:lstStyle/>
              <a:p>
                <a:pPr defTabSz="685800">
                  <a:defRPr/>
                </a:pPr>
                <a:endParaRPr lang="en-GB" sz="1350" dirty="0">
                  <a:solidFill>
                    <a:prstClr val="black"/>
                  </a:solidFill>
                  <a:latin typeface="Calibri"/>
                </a:endParaRPr>
              </a:p>
            </p:txBody>
          </p:sp>
          <p:sp>
            <p:nvSpPr>
              <p:cNvPr id="160" name="Freeform 27">
                <a:extLst>
                  <a:ext uri="{FF2B5EF4-FFF2-40B4-BE49-F238E27FC236}">
                    <a16:creationId xmlns:a16="http://schemas.microsoft.com/office/drawing/2014/main" id="{C1407688-822A-1538-CD8A-F4C461080CAF}"/>
                  </a:ext>
                </a:extLst>
              </p:cNvPr>
              <p:cNvSpPr>
                <a:spLocks/>
              </p:cNvSpPr>
              <p:nvPr/>
            </p:nvSpPr>
            <p:spPr bwMode="auto">
              <a:xfrm>
                <a:off x="1828" y="5047"/>
                <a:ext cx="2106" cy="1613"/>
              </a:xfrm>
              <a:custGeom>
                <a:avLst/>
                <a:gdLst>
                  <a:gd name="T0" fmla="*/ 1475 w 2106"/>
                  <a:gd name="T1" fmla="*/ 479 h 1613"/>
                  <a:gd name="T2" fmla="*/ 2106 w 2106"/>
                  <a:gd name="T3" fmla="*/ 479 h 1613"/>
                  <a:gd name="T4" fmla="*/ 1053 w 2106"/>
                  <a:gd name="T5" fmla="*/ 1613 h 1613"/>
                  <a:gd name="T6" fmla="*/ 0 w 2106"/>
                  <a:gd name="T7" fmla="*/ 479 h 1613"/>
                  <a:gd name="T8" fmla="*/ 631 w 2106"/>
                  <a:gd name="T9" fmla="*/ 479 h 1613"/>
                  <a:gd name="T10" fmla="*/ 631 w 2106"/>
                  <a:gd name="T11" fmla="*/ 0 h 1613"/>
                  <a:gd name="T12" fmla="*/ 1475 w 2106"/>
                  <a:gd name="T13" fmla="*/ 0 h 1613"/>
                  <a:gd name="T14" fmla="*/ 1475 w 2106"/>
                  <a:gd name="T15" fmla="*/ 479 h 16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6" h="1613">
                    <a:moveTo>
                      <a:pt x="1475" y="479"/>
                    </a:moveTo>
                    <a:lnTo>
                      <a:pt x="2106" y="479"/>
                    </a:lnTo>
                    <a:lnTo>
                      <a:pt x="1053" y="1613"/>
                    </a:lnTo>
                    <a:lnTo>
                      <a:pt x="0" y="479"/>
                    </a:lnTo>
                    <a:lnTo>
                      <a:pt x="631" y="479"/>
                    </a:lnTo>
                    <a:lnTo>
                      <a:pt x="631" y="0"/>
                    </a:lnTo>
                    <a:lnTo>
                      <a:pt x="1475" y="0"/>
                    </a:lnTo>
                    <a:lnTo>
                      <a:pt x="1475" y="479"/>
                    </a:lnTo>
                    <a:close/>
                  </a:path>
                </a:pathLst>
              </a:custGeom>
              <a:grpFill/>
              <a:ln>
                <a:noFill/>
              </a:ln>
            </p:spPr>
            <p:txBody>
              <a:bodyPr vert="horz" wrap="square" lIns="68580" tIns="34290" rIns="68580" bIns="34290" numCol="1" anchor="t" anchorCtr="0" compatLnSpc="1">
                <a:prstTxWarp prst="textNoShape">
                  <a:avLst/>
                </a:prstTxWarp>
              </a:bodyPr>
              <a:lstStyle/>
              <a:p>
                <a:pPr defTabSz="685800">
                  <a:defRPr/>
                </a:pPr>
                <a:endParaRPr lang="en-GB" sz="1350" dirty="0">
                  <a:solidFill>
                    <a:prstClr val="black"/>
                  </a:solidFill>
                  <a:latin typeface="Calibri"/>
                </a:endParaRPr>
              </a:p>
            </p:txBody>
          </p:sp>
        </p:grpSp>
      </p:grpSp>
      <p:sp>
        <p:nvSpPr>
          <p:cNvPr id="6" name="TextBox 5">
            <a:extLst>
              <a:ext uri="{FF2B5EF4-FFF2-40B4-BE49-F238E27FC236}">
                <a16:creationId xmlns:a16="http://schemas.microsoft.com/office/drawing/2014/main" id="{4F6BA357-0D47-CE10-5C32-4E7065ECE929}"/>
              </a:ext>
            </a:extLst>
          </p:cNvPr>
          <p:cNvSpPr txBox="1"/>
          <p:nvPr/>
        </p:nvSpPr>
        <p:spPr>
          <a:xfrm>
            <a:off x="1481911" y="1400329"/>
            <a:ext cx="4451056" cy="5016758"/>
          </a:xfrm>
          <a:prstGeom prst="rect">
            <a:avLst/>
          </a:prstGeom>
          <a:noFill/>
        </p:spPr>
        <p:txBody>
          <a:bodyPr wrap="square" rtlCol="0">
            <a:spAutoFit/>
          </a:bodyPr>
          <a:lstStyle/>
          <a:p>
            <a:r>
              <a:rPr lang="en-US" sz="2000" dirty="0"/>
              <a:t>Increase in Catastrophic Losses</a:t>
            </a:r>
          </a:p>
          <a:p>
            <a:pPr marL="742950" lvl="1" indent="-285750">
              <a:buFont typeface="Arial" panose="020B0604020202020204" pitchFamily="34" charset="0"/>
              <a:buChar char="•"/>
            </a:pPr>
            <a:r>
              <a:rPr lang="en-US" sz="2000" dirty="0"/>
              <a:t>Sexual Misconduct</a:t>
            </a:r>
          </a:p>
          <a:p>
            <a:pPr marL="742950" lvl="1" indent="-285750">
              <a:buFont typeface="Arial" panose="020B0604020202020204" pitchFamily="34" charset="0"/>
              <a:buChar char="•"/>
            </a:pPr>
            <a:r>
              <a:rPr lang="en-US" sz="2000" dirty="0"/>
              <a:t>Law Enforcement Liability</a:t>
            </a:r>
          </a:p>
          <a:p>
            <a:pPr marL="742950" lvl="1" indent="-285750">
              <a:buFont typeface="Arial" panose="020B0604020202020204" pitchFamily="34" charset="0"/>
              <a:buChar char="•"/>
            </a:pPr>
            <a:r>
              <a:rPr lang="en-US" sz="2000" dirty="0"/>
              <a:t>Lifetime Care Costs</a:t>
            </a:r>
          </a:p>
          <a:p>
            <a:pPr marL="742950" lvl="1" indent="-285750">
              <a:buFont typeface="Arial" panose="020B0604020202020204" pitchFamily="34" charset="0"/>
              <a:buChar char="•"/>
            </a:pPr>
            <a:r>
              <a:rPr lang="en-US" sz="2000" dirty="0"/>
              <a:t>Punitive Damage Awards</a:t>
            </a:r>
          </a:p>
          <a:p>
            <a:endParaRPr lang="en-US" sz="2000" dirty="0"/>
          </a:p>
          <a:p>
            <a:r>
              <a:rPr lang="en-US" sz="2000" dirty="0"/>
              <a:t>Organized Plaintiff Bar</a:t>
            </a:r>
          </a:p>
          <a:p>
            <a:pPr marL="742950" lvl="1" indent="-285750">
              <a:buFont typeface="Arial" panose="020B0604020202020204" pitchFamily="34" charset="0"/>
              <a:buChar char="•"/>
            </a:pPr>
            <a:r>
              <a:rPr lang="en-US" sz="2000" dirty="0"/>
              <a:t>Litigation Financing</a:t>
            </a:r>
          </a:p>
          <a:p>
            <a:pPr marL="742950" lvl="1" indent="-285750">
              <a:buFont typeface="Arial" panose="020B0604020202020204" pitchFamily="34" charset="0"/>
              <a:buChar char="•"/>
            </a:pPr>
            <a:r>
              <a:rPr lang="en-US" sz="2000" dirty="0"/>
              <a:t>Settlement pressure driven by </a:t>
            </a:r>
          </a:p>
          <a:p>
            <a:pPr lvl="1"/>
            <a:r>
              <a:rPr lang="en-US" sz="2000" dirty="0"/>
              <a:t>     Nuclear Verdict Potential</a:t>
            </a:r>
          </a:p>
          <a:p>
            <a:pPr marL="742950" lvl="1" indent="-285750">
              <a:buFont typeface="Arial" panose="020B0604020202020204" pitchFamily="34" charset="0"/>
              <a:buChar char="•"/>
            </a:pPr>
            <a:r>
              <a:rPr lang="en-US" sz="2000" dirty="0"/>
              <a:t>Erosion of Tort Reform</a:t>
            </a:r>
          </a:p>
          <a:p>
            <a:endParaRPr lang="en-US" sz="2000" dirty="0"/>
          </a:p>
          <a:p>
            <a:r>
              <a:rPr lang="en-US" sz="2000" dirty="0"/>
              <a:t>Inflationary Pressure</a:t>
            </a:r>
          </a:p>
          <a:p>
            <a:pPr marL="742950" lvl="1" indent="-285750">
              <a:buFont typeface="Arial" panose="020B0604020202020204" pitchFamily="34" charset="0"/>
              <a:buChar char="•"/>
            </a:pPr>
            <a:r>
              <a:rPr lang="en-US" sz="2000" dirty="0"/>
              <a:t>Social Inflation</a:t>
            </a:r>
          </a:p>
          <a:p>
            <a:pPr marL="285750" indent="-285750">
              <a:buFont typeface="Arial" panose="020B0604020202020204" pitchFamily="34" charset="0"/>
              <a:buChar char="•"/>
            </a:pPr>
            <a:endParaRPr lang="en-US" sz="2000" dirty="0"/>
          </a:p>
          <a:p>
            <a:r>
              <a:rPr lang="en-US" sz="2000" dirty="0"/>
              <a:t>Aging Infrastructure</a:t>
            </a:r>
          </a:p>
        </p:txBody>
      </p:sp>
      <p:pic>
        <p:nvPicPr>
          <p:cNvPr id="8" name="Picture 7">
            <a:extLst>
              <a:ext uri="{FF2B5EF4-FFF2-40B4-BE49-F238E27FC236}">
                <a16:creationId xmlns:a16="http://schemas.microsoft.com/office/drawing/2014/main" id="{4D1FE3BB-9F73-128E-6DBF-9763E3EF812C}"/>
              </a:ext>
            </a:extLst>
          </p:cNvPr>
          <p:cNvPicPr>
            <a:picLocks noChangeAspect="1"/>
          </p:cNvPicPr>
          <p:nvPr/>
        </p:nvPicPr>
        <p:blipFill>
          <a:blip r:embed="rId2"/>
          <a:stretch>
            <a:fillRect/>
          </a:stretch>
        </p:blipFill>
        <p:spPr>
          <a:xfrm>
            <a:off x="5833950" y="1982525"/>
            <a:ext cx="5797848" cy="3626036"/>
          </a:xfrm>
          <a:prstGeom prst="rect">
            <a:avLst/>
          </a:prstGeom>
        </p:spPr>
      </p:pic>
    </p:spTree>
    <p:extLst>
      <p:ext uri="{BB962C8B-B14F-4D97-AF65-F5344CB8AC3E}">
        <p14:creationId xmlns:p14="http://schemas.microsoft.com/office/powerpoint/2010/main" val="96599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880</TotalTime>
  <Words>1593</Words>
  <Application>Microsoft Office PowerPoint</Application>
  <PresentationFormat>Widescreen</PresentationFormat>
  <Paragraphs>214</Paragraphs>
  <Slides>20</Slides>
  <Notes>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8" baseType="lpstr">
      <vt:lpstr>Aptos</vt:lpstr>
      <vt:lpstr>Aptos Display</vt:lpstr>
      <vt:lpstr>Arial</vt:lpstr>
      <vt:lpstr>Calibri</vt:lpstr>
      <vt:lpstr>Courier New</vt:lpstr>
      <vt:lpstr>Open Sans</vt:lpstr>
      <vt:lpstr>Office Theme</vt:lpstr>
      <vt:lpstr>think-cell Slide</vt:lpstr>
      <vt:lpstr>Current School District Insurance Risk Environment</vt:lpstr>
      <vt:lpstr>PowerPoint Presentation</vt:lpstr>
      <vt:lpstr>Property</vt:lpstr>
      <vt:lpstr>Property</vt:lpstr>
      <vt:lpstr>PowerPoint Presentation</vt:lpstr>
      <vt:lpstr>Property</vt:lpstr>
      <vt:lpstr>PowerPoint Presentation</vt:lpstr>
      <vt:lpstr>Social Inflation: Legal System Abuse</vt:lpstr>
      <vt:lpstr>General Liability &amp; Excess Liability</vt:lpstr>
      <vt:lpstr>Worker’s Compensation</vt:lpstr>
      <vt:lpstr>Worker’s Compensation Trends to Watch</vt:lpstr>
      <vt:lpstr>Auto Liability</vt:lpstr>
      <vt:lpstr>Auto Liability</vt:lpstr>
      <vt:lpstr>PowerPoint Presentation</vt:lpstr>
      <vt:lpstr>PowerPoint Presentation</vt:lpstr>
      <vt:lpstr>Artificial Intelligence: Impact to Public Entity Risks</vt:lpstr>
      <vt:lpstr>Cyber</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Ken Kenworthy</dc:creator>
  <cp:lastModifiedBy>Kevin Watson</cp:lastModifiedBy>
  <cp:revision>5</cp:revision>
  <dcterms:created xsi:type="dcterms:W3CDTF">2026-02-24T20:35:17Z</dcterms:created>
  <dcterms:modified xsi:type="dcterms:W3CDTF">2026-02-27T14:19:14Z</dcterms:modified>
</cp:coreProperties>
</file>