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9"/>
  </p:notesMasterIdLst>
  <p:sldIdLst>
    <p:sldId id="256" r:id="rId3"/>
    <p:sldId id="257" r:id="rId4"/>
    <p:sldId id="328" r:id="rId5"/>
    <p:sldId id="258" r:id="rId6"/>
    <p:sldId id="264" r:id="rId7"/>
    <p:sldId id="259" r:id="rId8"/>
    <p:sldId id="329" r:id="rId9"/>
    <p:sldId id="330" r:id="rId10"/>
    <p:sldId id="323" r:id="rId11"/>
    <p:sldId id="261" r:id="rId12"/>
    <p:sldId id="262" r:id="rId13"/>
    <p:sldId id="263" r:id="rId14"/>
    <p:sldId id="309" r:id="rId15"/>
    <p:sldId id="327" r:id="rId16"/>
    <p:sldId id="302" r:id="rId17"/>
    <p:sldId id="300" r:id="rId18"/>
    <p:sldId id="301" r:id="rId19"/>
    <p:sldId id="305" r:id="rId20"/>
    <p:sldId id="321" r:id="rId21"/>
    <p:sldId id="325" r:id="rId22"/>
    <p:sldId id="322" r:id="rId23"/>
    <p:sldId id="324" r:id="rId24"/>
    <p:sldId id="307" r:id="rId25"/>
    <p:sldId id="306" r:id="rId26"/>
    <p:sldId id="310" r:id="rId27"/>
    <p:sldId id="311" r:id="rId28"/>
    <p:sldId id="312" r:id="rId29"/>
    <p:sldId id="283" r:id="rId30"/>
    <p:sldId id="313" r:id="rId31"/>
    <p:sldId id="314" r:id="rId32"/>
    <p:sldId id="315" r:id="rId33"/>
    <p:sldId id="316" r:id="rId34"/>
    <p:sldId id="317" r:id="rId35"/>
    <p:sldId id="318" r:id="rId36"/>
    <p:sldId id="319" r:id="rId37"/>
    <p:sldId id="320" r:id="rId38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3B50EA-5E01-4227-9F2F-A5E47D4B24E8}" v="8" dt="2026-01-21T18:01:46.7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Degutis" userId="5ef09e3c0ebb5d6e" providerId="LiveId" clId="{D30A6F47-68A3-415C-922F-027E72B58885}"/>
    <pc:docChg chg="undo custSel addSld modSld sldOrd">
      <pc:chgData name="Michael Degutis" userId="5ef09e3c0ebb5d6e" providerId="LiveId" clId="{D30A6F47-68A3-415C-922F-027E72B58885}" dt="2026-01-27T00:46:57.414" v="440" actId="6549"/>
      <pc:docMkLst>
        <pc:docMk/>
      </pc:docMkLst>
      <pc:sldChg chg="modSp mod">
        <pc:chgData name="Michael Degutis" userId="5ef09e3c0ebb5d6e" providerId="LiveId" clId="{D30A6F47-68A3-415C-922F-027E72B58885}" dt="2026-01-21T20:40:38.586" v="439" actId="20577"/>
        <pc:sldMkLst>
          <pc:docMk/>
          <pc:sldMk cId="947750122" sldId="256"/>
        </pc:sldMkLst>
        <pc:spChg chg="mod">
          <ac:chgData name="Michael Degutis" userId="5ef09e3c0ebb5d6e" providerId="LiveId" clId="{D30A6F47-68A3-415C-922F-027E72B58885}" dt="2026-01-21T20:40:38.586" v="439" actId="20577"/>
          <ac:spMkLst>
            <pc:docMk/>
            <pc:sldMk cId="947750122" sldId="256"/>
            <ac:spMk id="2" creationId="{CBBCDB4E-0673-F735-278D-321B19AF5B78}"/>
          </ac:spMkLst>
        </pc:spChg>
        <pc:spChg chg="mod">
          <ac:chgData name="Michael Degutis" userId="5ef09e3c0ebb5d6e" providerId="LiveId" clId="{D30A6F47-68A3-415C-922F-027E72B58885}" dt="2026-01-08T20:10:36.505" v="216" actId="20577"/>
          <ac:spMkLst>
            <pc:docMk/>
            <pc:sldMk cId="947750122" sldId="256"/>
            <ac:spMk id="3" creationId="{F15273B9-79A5-0257-24B5-AA0CE7483849}"/>
          </ac:spMkLst>
        </pc:spChg>
      </pc:sldChg>
      <pc:sldChg chg="addSp delSp modSp mod">
        <pc:chgData name="Michael Degutis" userId="5ef09e3c0ebb5d6e" providerId="LiveId" clId="{D30A6F47-68A3-415C-922F-027E72B58885}" dt="2026-01-15T15:53:12.937" v="321" actId="14100"/>
        <pc:sldMkLst>
          <pc:docMk/>
          <pc:sldMk cId="769097606" sldId="259"/>
        </pc:sldMkLst>
        <pc:picChg chg="add mod">
          <ac:chgData name="Michael Degutis" userId="5ef09e3c0ebb5d6e" providerId="LiveId" clId="{D30A6F47-68A3-415C-922F-027E72B58885}" dt="2026-01-15T15:53:12.937" v="321" actId="14100"/>
          <ac:picMkLst>
            <pc:docMk/>
            <pc:sldMk cId="769097606" sldId="259"/>
            <ac:picMk id="2" creationId="{4C808DC3-3A0A-D29D-6CE0-BE53A0B7FB01}"/>
          </ac:picMkLst>
        </pc:picChg>
      </pc:sldChg>
      <pc:sldChg chg="modSp mod">
        <pc:chgData name="Michael Degutis" userId="5ef09e3c0ebb5d6e" providerId="LiveId" clId="{D30A6F47-68A3-415C-922F-027E72B58885}" dt="2026-01-21T18:04:25.517" v="408" actId="20577"/>
        <pc:sldMkLst>
          <pc:docMk/>
          <pc:sldMk cId="3522364199" sldId="305"/>
        </pc:sldMkLst>
        <pc:spChg chg="mod">
          <ac:chgData name="Michael Degutis" userId="5ef09e3c0ebb5d6e" providerId="LiveId" clId="{D30A6F47-68A3-415C-922F-027E72B58885}" dt="2026-01-21T18:04:25.517" v="408" actId="20577"/>
          <ac:spMkLst>
            <pc:docMk/>
            <pc:sldMk cId="3522364199" sldId="305"/>
            <ac:spMk id="3" creationId="{E4DF3278-CF78-FAB8-49CE-A203AFE733FF}"/>
          </ac:spMkLst>
        </pc:spChg>
      </pc:sldChg>
      <pc:sldChg chg="modSp mod">
        <pc:chgData name="Michael Degutis" userId="5ef09e3c0ebb5d6e" providerId="LiveId" clId="{D30A6F47-68A3-415C-922F-027E72B58885}" dt="2026-01-27T00:46:57.414" v="440" actId="6549"/>
        <pc:sldMkLst>
          <pc:docMk/>
          <pc:sldMk cId="2056148487" sldId="310"/>
        </pc:sldMkLst>
        <pc:spChg chg="mod">
          <ac:chgData name="Michael Degutis" userId="5ef09e3c0ebb5d6e" providerId="LiveId" clId="{D30A6F47-68A3-415C-922F-027E72B58885}" dt="2026-01-27T00:46:57.414" v="440" actId="6549"/>
          <ac:spMkLst>
            <pc:docMk/>
            <pc:sldMk cId="2056148487" sldId="310"/>
            <ac:spMk id="3" creationId="{50E85205-0B7E-979C-854A-96BA4A0D7F49}"/>
          </ac:spMkLst>
        </pc:spChg>
      </pc:sldChg>
      <pc:sldChg chg="modSp mod">
        <pc:chgData name="Michael Degutis" userId="5ef09e3c0ebb5d6e" providerId="LiveId" clId="{D30A6F47-68A3-415C-922F-027E72B58885}" dt="2026-01-08T21:35:06.412" v="313" actId="20577"/>
        <pc:sldMkLst>
          <pc:docMk/>
          <pc:sldMk cId="3902412783" sldId="319"/>
        </pc:sldMkLst>
        <pc:spChg chg="mod">
          <ac:chgData name="Michael Degutis" userId="5ef09e3c0ebb5d6e" providerId="LiveId" clId="{D30A6F47-68A3-415C-922F-027E72B58885}" dt="2026-01-08T21:35:06.412" v="313" actId="20577"/>
          <ac:spMkLst>
            <pc:docMk/>
            <pc:sldMk cId="3902412783" sldId="319"/>
            <ac:spMk id="2" creationId="{70312F21-401F-A63C-16FA-CB68BF3666BD}"/>
          </ac:spMkLst>
        </pc:spChg>
      </pc:sldChg>
      <pc:sldChg chg="mod modShow">
        <pc:chgData name="Michael Degutis" userId="5ef09e3c0ebb5d6e" providerId="LiveId" clId="{D30A6F47-68A3-415C-922F-027E72B58885}" dt="2026-01-15T16:08:11.141" v="334" actId="729"/>
        <pc:sldMkLst>
          <pc:docMk/>
          <pc:sldMk cId="2253504666" sldId="323"/>
        </pc:sldMkLst>
      </pc:sldChg>
      <pc:sldChg chg="add mod modShow">
        <pc:chgData name="Michael Degutis" userId="5ef09e3c0ebb5d6e" providerId="LiveId" clId="{D30A6F47-68A3-415C-922F-027E72B58885}" dt="2026-01-15T16:03:28.005" v="322" actId="729"/>
        <pc:sldMkLst>
          <pc:docMk/>
          <pc:sldMk cId="2039893898" sldId="329"/>
        </pc:sldMkLst>
      </pc:sldChg>
      <pc:sldChg chg="addSp delSp modSp add mod ord">
        <pc:chgData name="Michael Degutis" userId="5ef09e3c0ebb5d6e" providerId="LiveId" clId="{D30A6F47-68A3-415C-922F-027E72B58885}" dt="2026-01-21T18:02:06.399" v="367" actId="14100"/>
        <pc:sldMkLst>
          <pc:docMk/>
          <pc:sldMk cId="2498203829" sldId="330"/>
        </pc:sldMkLst>
        <pc:picChg chg="add mod">
          <ac:chgData name="Michael Degutis" userId="5ef09e3c0ebb5d6e" providerId="LiveId" clId="{D30A6F47-68A3-415C-922F-027E72B58885}" dt="2026-01-21T18:02:06.399" v="367" actId="14100"/>
          <ac:picMkLst>
            <pc:docMk/>
            <pc:sldMk cId="2498203829" sldId="330"/>
            <ac:picMk id="3" creationId="{EAADEEB6-BA48-7C34-4FE9-030989D69BBA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60" b="1" dirty="0"/>
              <a:t>2025/26 BUDGET</a:t>
            </a:r>
          </a:p>
          <a:p>
            <a:pPr>
              <a:defRPr/>
            </a:pPr>
            <a:r>
              <a:rPr lang="en-US" sz="1860" b="1" dirty="0">
                <a:solidFill>
                  <a:sysClr val="windowText" lastClr="000000"/>
                </a:solidFill>
              </a:rPr>
              <a:t>$114,819,342,675</a:t>
            </a:r>
          </a:p>
        </c:rich>
      </c:tx>
      <c:layout>
        <c:manualLayout>
          <c:xMode val="edge"/>
          <c:yMode val="edge"/>
          <c:x val="0.33458302327593664"/>
          <c:y val="2.3444946542375198E-2"/>
        </c:manualLayout>
      </c:layout>
      <c:overlay val="0"/>
      <c:spPr>
        <a:noFill/>
        <a:ln w="28575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1FB-4991-B19A-2922D5C81E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1FB-4991-B19A-2922D5C81E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1FB-4991-B19A-2922D5C81E6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1FB-4991-B19A-2922D5C81E6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1FB-4991-B19A-2922D5C81E6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1FB-4991-B19A-2922D5C81E64}"/>
              </c:ext>
            </c:extLst>
          </c:dPt>
          <c:dLbls>
            <c:dLbl>
              <c:idx val="0"/>
              <c:layout>
                <c:manualLayout>
                  <c:x val="7.3393268149173504E-2"/>
                  <c:y val="8.3943357587120862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0986AA5-1199-4991-A940-1B7DB822BFBC}" type="CELLRAN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; </a:t>
                    </a:r>
                    <a:fld id="{A26F1162-6098-4265-AC73-A7E93B96F34C}" type="CATEGORYNAM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; </a:t>
                    </a:r>
                    <a:fld id="{E946ED4A-79F6-44B7-A38F-70FDBF5C028B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01FB-4991-B19A-2922D5C81E64}"/>
                </c:ext>
              </c:extLst>
            </c:dLbl>
            <c:dLbl>
              <c:idx val="1"/>
              <c:layout>
                <c:manualLayout>
                  <c:x val="0.23203463203463204"/>
                  <c:y val="-1.2794235459184802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F3F8A06-DD39-4150-B385-0B0687E6B1F4}" type="CELLRAN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; </a:t>
                    </a:r>
                    <a:fld id="{F138020A-1EBF-47AB-957D-D283A4456990}" type="CATEGORYNAM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; </a:t>
                    </a:r>
                    <a:fld id="{62DC2C1A-96FD-46B4-90DB-2BDE9AE48A3B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01FB-4991-B19A-2922D5C81E64}"/>
                </c:ext>
              </c:extLst>
            </c:dLbl>
            <c:dLbl>
              <c:idx val="2"/>
              <c:layout>
                <c:manualLayout>
                  <c:x val="-8.9244613654062468E-3"/>
                  <c:y val="0.16606389933363061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F1291BA-E462-4ADB-B8F0-C3B86032A6D2}" type="CELLRAN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; </a:t>
                    </a:r>
                    <a:fld id="{7065C582-8BA1-47B2-9D9C-841348417F9F}" type="CATEGORYNAM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; </a:t>
                    </a:r>
                    <a:fld id="{2E71DF67-968D-4E0B-BAE2-AE484616767D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01FB-4991-B19A-2922D5C81E64}"/>
                </c:ext>
              </c:extLst>
            </c:dLbl>
            <c:dLbl>
              <c:idx val="3"/>
              <c:layout>
                <c:manualLayout>
                  <c:x val="-4.3956043956043956E-3"/>
                  <c:y val="2.19804974854257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3461F54-222B-409F-AF9C-0604F693D1A8}" type="CELLRAN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; </a:t>
                    </a:r>
                    <a:fld id="{D462800D-FEF8-488F-85B2-C19649E69053}" type="CATEGORYNAM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; </a:t>
                    </a:r>
                    <a:fld id="{84797890-A1F8-4D87-A91B-92A9ECF74491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01FB-4991-B19A-2922D5C81E64}"/>
                </c:ext>
              </c:extLst>
            </c:dLbl>
            <c:dLbl>
              <c:idx val="4"/>
              <c:layout>
                <c:manualLayout>
                  <c:x val="2.4175824175824177E-2"/>
                  <c:y val="-9.378415096684671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D8A7500-10AB-416E-B84F-005D98CDB17E}" type="CELLRAN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; </a:t>
                    </a:r>
                    <a:fld id="{B9206450-893D-485E-8C67-644CB1A2719D}" type="CATEGORYNAM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; </a:t>
                    </a:r>
                    <a:fld id="{5EFBF68D-0503-44EF-BE48-30F494665AE6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5230682703123647"/>
                      <c:h val="0.27733722931174548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01FB-4991-B19A-2922D5C81E64}"/>
                </c:ext>
              </c:extLst>
            </c:dLbl>
            <c:dLbl>
              <c:idx val="5"/>
              <c:layout>
                <c:manualLayout>
                  <c:x val="0.38088569698018498"/>
                  <c:y val="2.232862526119803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1CF48D9-F908-40FB-8D43-0CBFDFE3BBA3}" type="CELLRAN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; </a:t>
                    </a:r>
                    <a:fld id="{A54ACF9D-B582-4A73-8BD3-52057E709F85}" type="CATEGORYNAM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; </a:t>
                    </a:r>
                    <a:fld id="{23A3A2FB-8FE4-49F9-9A46-17A4F027CC3A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01FB-4991-B19A-2922D5C81E64}"/>
                </c:ext>
              </c:extLst>
            </c:dLbl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eparator>;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DataLabelsRange val="1"/>
              </c:ext>
            </c:extLst>
          </c:dLbls>
          <c:cat>
            <c:strRef>
              <c:f>'2025-26'!$A$3:$A$8</c:f>
              <c:strCache>
                <c:ptCount val="6"/>
                <c:pt idx="0">
                  <c:v>Education</c:v>
                </c:pt>
                <c:pt idx="1">
                  <c:v>Human Services</c:v>
                </c:pt>
                <c:pt idx="2">
                  <c:v>Judicial Branch</c:v>
                </c:pt>
                <c:pt idx="3">
                  <c:v>Criminal Justice and Corrections</c:v>
                </c:pt>
                <c:pt idx="4">
                  <c:v>Natural Resources, Growth Mgt. and Transportation</c:v>
                </c:pt>
                <c:pt idx="5">
                  <c:v>General Government</c:v>
                </c:pt>
              </c:strCache>
            </c:strRef>
          </c:cat>
          <c:val>
            <c:numRef>
              <c:f>'2025-26'!$B$3:$B$8</c:f>
              <c:numCache>
                <c:formatCode>"$"#,##0</c:formatCode>
                <c:ptCount val="6"/>
                <c:pt idx="0">
                  <c:v>31504.3</c:v>
                </c:pt>
                <c:pt idx="1">
                  <c:v>47518.400000000001</c:v>
                </c:pt>
                <c:pt idx="2">
                  <c:v>794.6</c:v>
                </c:pt>
                <c:pt idx="3">
                  <c:v>6803.4</c:v>
                </c:pt>
                <c:pt idx="4">
                  <c:v>21533.3</c:v>
                </c:pt>
                <c:pt idx="5">
                  <c:v>6665.3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'2025-26'!$F$3:$F$8</c15:f>
                <c15:dlblRangeCache>
                  <c:ptCount val="6"/>
                  <c:pt idx="0">
                    <c:v>$ 31.5 billion</c:v>
                  </c:pt>
                  <c:pt idx="1">
                    <c:v>$ 47.5 billion</c:v>
                  </c:pt>
                  <c:pt idx="2">
                    <c:v>$ 795 million</c:v>
                  </c:pt>
                  <c:pt idx="3">
                    <c:v>$ 6.8 billion</c:v>
                  </c:pt>
                  <c:pt idx="4">
                    <c:v>$ 21.5 billion</c:v>
                  </c:pt>
                  <c:pt idx="5">
                    <c:v>$6.7 billion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C-01FB-4991-B19A-2922D5C81E64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01FB-4991-B19A-2922D5C81E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01FB-4991-B19A-2922D5C81E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01FB-4991-B19A-2922D5C81E6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01FB-4991-B19A-2922D5C81E6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01FB-4991-B19A-2922D5C81E6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01FB-4991-B19A-2922D5C81E64}"/>
              </c:ext>
            </c:extLst>
          </c:dPt>
          <c:dLbls>
            <c:dLbl>
              <c:idx val="0"/>
              <c:spPr>
                <a:solidFill>
                  <a:sysClr val="window" lastClr="FFFFFF"/>
                </a:solidFill>
                <a:ln>
                  <a:solidFill>
                    <a:srgbClr val="ED7D3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01FB-4991-B19A-2922D5C81E64}"/>
                </c:ext>
              </c:extLst>
            </c:dLbl>
            <c:dLbl>
              <c:idx val="1"/>
              <c:spPr>
                <a:solidFill>
                  <a:sysClr val="window" lastClr="FFFFFF"/>
                </a:solidFill>
                <a:ln>
                  <a:solidFill>
                    <a:srgbClr val="ED7D3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0-01FB-4991-B19A-2922D5C81E64}"/>
                </c:ext>
              </c:extLst>
            </c:dLbl>
            <c:dLbl>
              <c:idx val="2"/>
              <c:spPr>
                <a:solidFill>
                  <a:sysClr val="window" lastClr="FFFFFF"/>
                </a:solidFill>
                <a:ln>
                  <a:solidFill>
                    <a:srgbClr val="ED7D3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2-01FB-4991-B19A-2922D5C81E64}"/>
                </c:ext>
              </c:extLst>
            </c:dLbl>
            <c:dLbl>
              <c:idx val="3"/>
              <c:spPr>
                <a:solidFill>
                  <a:sysClr val="window" lastClr="FFFFFF"/>
                </a:solidFill>
                <a:ln>
                  <a:solidFill>
                    <a:srgbClr val="ED7D3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4-01FB-4991-B19A-2922D5C81E64}"/>
                </c:ext>
              </c:extLst>
            </c:dLbl>
            <c:dLbl>
              <c:idx val="4"/>
              <c:spPr>
                <a:solidFill>
                  <a:sysClr val="window" lastClr="FFFFFF"/>
                </a:solidFill>
                <a:ln>
                  <a:solidFill>
                    <a:srgbClr val="ED7D3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6-01FB-4991-B19A-2922D5C81E64}"/>
                </c:ext>
              </c:extLst>
            </c:dLbl>
            <c:dLbl>
              <c:idx val="5"/>
              <c:spPr>
                <a:solidFill>
                  <a:sysClr val="window" lastClr="FFFFFF"/>
                </a:solidFill>
                <a:ln>
                  <a:solidFill>
                    <a:srgbClr val="ED7D3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8-01FB-4991-B19A-2922D5C81E64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rgbClr val="ED7D31"/>
                </a:solidFill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'2025-26'!$A$3:$A$8</c:f>
              <c:strCache>
                <c:ptCount val="6"/>
                <c:pt idx="0">
                  <c:v>Education</c:v>
                </c:pt>
                <c:pt idx="1">
                  <c:v>Human Services</c:v>
                </c:pt>
                <c:pt idx="2">
                  <c:v>Judicial Branch</c:v>
                </c:pt>
                <c:pt idx="3">
                  <c:v>Criminal Justice and Corrections</c:v>
                </c:pt>
                <c:pt idx="4">
                  <c:v>Natural Resources, Growth Mgt. and Transportation</c:v>
                </c:pt>
                <c:pt idx="5">
                  <c:v>General Government</c:v>
                </c:pt>
              </c:strCache>
            </c:strRef>
          </c:cat>
          <c:val>
            <c:numRef>
              <c:f>'2025-26'!$C$3:$C$8</c:f>
              <c:numCache>
                <c:formatCode>0.0%</c:formatCode>
                <c:ptCount val="6"/>
                <c:pt idx="0">
                  <c:v>0.27400000000000002</c:v>
                </c:pt>
                <c:pt idx="1">
                  <c:v>0.41399999999999998</c:v>
                </c:pt>
                <c:pt idx="2">
                  <c:v>7.0000000000000001E-3</c:v>
                </c:pt>
                <c:pt idx="3">
                  <c:v>5.8999999999999997E-2</c:v>
                </c:pt>
                <c:pt idx="4">
                  <c:v>0.188</c:v>
                </c:pt>
                <c:pt idx="5">
                  <c:v>5.8000000000000003E-2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01FB-4991-B19A-2922D5C81E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60" i="0" dirty="0"/>
              <a:t>2016/17 Budget</a:t>
            </a:r>
          </a:p>
          <a:p>
            <a:pPr>
              <a:defRPr/>
            </a:pPr>
            <a:r>
              <a:rPr lang="en-US" sz="1860" i="0" dirty="0"/>
              <a:t>$82,348,890,492</a:t>
            </a:r>
          </a:p>
        </c:rich>
      </c:tx>
      <c:layout>
        <c:manualLayout>
          <c:xMode val="edge"/>
          <c:yMode val="edge"/>
          <c:x val="0.35708759842519683"/>
          <c:y val="2.5917893341412934E-2"/>
        </c:manualLayout>
      </c:layout>
      <c:overlay val="0"/>
      <c:spPr>
        <a:noFill/>
        <a:ln w="28575"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7E4-4BEC-89FA-748F1A0AF15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7E4-4BEC-89FA-748F1A0AF15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7E4-4BEC-89FA-748F1A0AF15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7E4-4BEC-89FA-748F1A0AF15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7E4-4BEC-89FA-748F1A0AF15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27E4-4BEC-89FA-748F1A0AF15F}"/>
              </c:ext>
            </c:extLst>
          </c:dPt>
          <c:dLbls>
            <c:dLbl>
              <c:idx val="0"/>
              <c:layout>
                <c:manualLayout>
                  <c:x val="4.4913385826771651E-2"/>
                  <c:y val="2.682831948351994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F1E07BA-76F7-41D4-B206-DDCD25195B79}" type="CELLRANGE">
                      <a:rPr lang="en-US" baseline="0" dirty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[CELLRANGE]</a:t>
                    </a:fld>
                    <a:r>
                      <a:rPr lang="en-US" baseline="0" dirty="0"/>
                      <a:t>; </a:t>
                    </a:r>
                    <a:fld id="{5CEDACE9-F872-4F83-9A91-A4627FC9D9B8}" type="CATEGORYNAME">
                      <a:rPr lang="en-US" baseline="0" dirty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; </a:t>
                    </a:r>
                    <a:fld id="{DF904FBC-4B84-460B-8D59-36BC8B95E419}" type="PERCENTAGE">
                      <a:rPr lang="en-US" baseline="0" dirty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27E4-4BEC-89FA-748F1A0AF15F}"/>
                </c:ext>
              </c:extLst>
            </c:dLbl>
            <c:dLbl>
              <c:idx val="1"/>
              <c:layout>
                <c:manualLayout>
                  <c:x val="0.35495127952755906"/>
                  <c:y val="-6.4717001612671438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D30F6A8-50B6-4CBC-9C10-2AD9AA3E0522}" type="CELLRAN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; </a:t>
                    </a:r>
                    <a:fld id="{A3C8C891-74A3-4779-A266-AE9A6C020E48}" type="CATEGORYNAM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; </a:t>
                    </a:r>
                    <a:fld id="{4A0ED4FD-9AFE-41F4-8CCA-9DBF05EA2722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27E4-4BEC-89FA-748F1A0AF15F}"/>
                </c:ext>
              </c:extLst>
            </c:dLbl>
            <c:dLbl>
              <c:idx val="2"/>
              <c:layout>
                <c:manualLayout>
                  <c:x val="8.658008658008658E-3"/>
                  <c:y val="0.20336822619670991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13F9DC8-5B8F-4617-B469-67CAE8E93C6D}" type="CELLRAN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; </a:t>
                    </a:r>
                    <a:fld id="{63B78041-3A62-404F-ADE8-67523386BA46}" type="CATEGORYNAM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; </a:t>
                    </a:r>
                    <a:fld id="{EC67FE01-8AFE-42B5-A49C-A51B9CC7F8CA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27E4-4BEC-89FA-748F1A0AF15F}"/>
                </c:ext>
              </c:extLst>
            </c:dLbl>
            <c:dLbl>
              <c:idx val="3"/>
              <c:layout>
                <c:manualLayout>
                  <c:x val="-1.3541666666666678E-2"/>
                  <c:y val="1.079993123302417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2F85F14-4B2F-4A5F-AAC5-747903510E98}" type="CELLRAN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; </a:t>
                    </a:r>
                    <a:fld id="{94E01F60-0325-4269-BD58-5C068A04033B}" type="CATEGORYNAM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; </a:t>
                    </a:r>
                    <a:fld id="{FAC06386-EA31-400B-8EBF-B687C5A1AE03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8634153543307086"/>
                      <c:h val="0.26433543075335203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27E4-4BEC-89FA-748F1A0AF15F}"/>
                </c:ext>
              </c:extLst>
            </c:dLbl>
            <c:dLbl>
              <c:idx val="4"/>
              <c:layout>
                <c:manualLayout>
                  <c:x val="-3.8373687664041999E-2"/>
                  <c:y val="-1.2934283178890412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A818C38-9548-461C-8675-F80098694165}" type="CELLRAN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[CELLRANGE]</a:t>
                    </a:fld>
                    <a:r>
                      <a:rPr lang="en-US" baseline="0"/>
                      <a:t>; </a:t>
                    </a:r>
                    <a:fld id="{9DD48936-1449-49B7-92A5-6111EAD9A1BD}" type="CATEGORYNAM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/>
                      <a:t>; </a:t>
                    </a:r>
                    <a:fld id="{BF4C9E8D-F2B7-429F-AA1F-E8CD5B0A68F7}" type="PERCENTAGE">
                      <a:rPr lang="en-US" baseline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/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9270308398950131"/>
                      <c:h val="0.32134190453859995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27E4-4BEC-89FA-748F1A0AF15F}"/>
                </c:ext>
              </c:extLst>
            </c:dLbl>
            <c:dLbl>
              <c:idx val="5"/>
              <c:layout>
                <c:manualLayout>
                  <c:x val="0.45938845144356955"/>
                  <c:y val="-5.1203186993638234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1745DB8-A547-4923-A9D2-CE35670F86EA}" type="CELLRANGE">
                      <a:rPr lang="en-US" baseline="0" dirty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[CELLRANGE]</a:t>
                    </a:fld>
                    <a:r>
                      <a:rPr lang="en-US" baseline="0" dirty="0"/>
                      <a:t>; </a:t>
                    </a:r>
                    <a:fld id="{509ADEA2-B62C-4D85-9423-272644DA7F3A}" type="CATEGORYNAME">
                      <a:rPr lang="en-US" baseline="0" dirty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; </a:t>
                    </a:r>
                    <a:fld id="{02E598A9-E21B-4F10-BD7C-1635A21FFE91}" type="PERCENTAGE">
                      <a:rPr lang="en-US" baseline="0" dirty="0"/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solidFill>
                  <a:sysClr val="window" lastClr="FFFFFF"/>
                </a:solidFill>
                <a:ln w="12700"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27E4-4BEC-89FA-748F1A0AF15F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chemeClr val="tx1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eparator>;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DataLabelsRange val="1"/>
              </c:ext>
            </c:extLst>
          </c:dLbls>
          <c:cat>
            <c:strRef>
              <c:f>'2016-17'!$A$3:$A$8</c:f>
              <c:strCache>
                <c:ptCount val="6"/>
                <c:pt idx="0">
                  <c:v>Education</c:v>
                </c:pt>
                <c:pt idx="1">
                  <c:v>Human Services</c:v>
                </c:pt>
                <c:pt idx="2">
                  <c:v>Judicial Branch</c:v>
                </c:pt>
                <c:pt idx="3">
                  <c:v>Criminal Justice and Corrections</c:v>
                </c:pt>
                <c:pt idx="4">
                  <c:v>Natural Resources, Growth Mgt. and Transportation</c:v>
                </c:pt>
                <c:pt idx="5">
                  <c:v>General Government</c:v>
                </c:pt>
              </c:strCache>
            </c:strRef>
          </c:cat>
          <c:val>
            <c:numRef>
              <c:f>'2016-17'!$B$3:$B$8</c:f>
              <c:numCache>
                <c:formatCode>"$"#,##0</c:formatCode>
                <c:ptCount val="6"/>
                <c:pt idx="0">
                  <c:v>23884.7</c:v>
                </c:pt>
                <c:pt idx="1">
                  <c:v>34305.1</c:v>
                </c:pt>
                <c:pt idx="2">
                  <c:v>521.70000000000005</c:v>
                </c:pt>
                <c:pt idx="3">
                  <c:v>4450.3999999999996</c:v>
                </c:pt>
                <c:pt idx="4">
                  <c:v>14572.4</c:v>
                </c:pt>
                <c:pt idx="5">
                  <c:v>4550.6000000000004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'2016-17'!$F$3:$F$8</c15:f>
                <c15:dlblRangeCache>
                  <c:ptCount val="6"/>
                  <c:pt idx="0">
                    <c:v>$23.9 billion</c:v>
                  </c:pt>
                  <c:pt idx="1">
                    <c:v>$34.3 billion</c:v>
                  </c:pt>
                  <c:pt idx="2">
                    <c:v>$524 milliom</c:v>
                  </c:pt>
                  <c:pt idx="3">
                    <c:v>$4.5 billion</c:v>
                  </c:pt>
                  <c:pt idx="4">
                    <c:v>$14.6 billion</c:v>
                  </c:pt>
                  <c:pt idx="5">
                    <c:v>$4.6 billion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C-27E4-4BEC-89FA-748F1A0AF15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27E4-4BEC-89FA-748F1A0AF15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27E4-4BEC-89FA-748F1A0AF15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7E4-4BEC-89FA-748F1A0AF15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7E4-4BEC-89FA-748F1A0AF15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7E4-4BEC-89FA-748F1A0AF15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7E4-4BEC-89FA-748F1A0AF15F}"/>
              </c:ext>
            </c:extLst>
          </c:dPt>
          <c:dLbls>
            <c:dLbl>
              <c:idx val="0"/>
              <c:spPr>
                <a:solidFill>
                  <a:sysClr val="window" lastClr="FFFFFF"/>
                </a:solidFill>
                <a:ln>
                  <a:solidFill>
                    <a:srgbClr val="ED7D3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27E4-4BEC-89FA-748F1A0AF15F}"/>
                </c:ext>
              </c:extLst>
            </c:dLbl>
            <c:dLbl>
              <c:idx val="1"/>
              <c:spPr>
                <a:solidFill>
                  <a:sysClr val="window" lastClr="FFFFFF"/>
                </a:solidFill>
                <a:ln>
                  <a:solidFill>
                    <a:srgbClr val="ED7D3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0-27E4-4BEC-89FA-748F1A0AF15F}"/>
                </c:ext>
              </c:extLst>
            </c:dLbl>
            <c:dLbl>
              <c:idx val="2"/>
              <c:spPr>
                <a:solidFill>
                  <a:sysClr val="window" lastClr="FFFFFF"/>
                </a:solidFill>
                <a:ln>
                  <a:solidFill>
                    <a:srgbClr val="ED7D3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2-27E4-4BEC-89FA-748F1A0AF15F}"/>
                </c:ext>
              </c:extLst>
            </c:dLbl>
            <c:dLbl>
              <c:idx val="3"/>
              <c:spPr>
                <a:solidFill>
                  <a:sysClr val="window" lastClr="FFFFFF"/>
                </a:solidFill>
                <a:ln>
                  <a:solidFill>
                    <a:srgbClr val="ED7D3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4-27E4-4BEC-89FA-748F1A0AF15F}"/>
                </c:ext>
              </c:extLst>
            </c:dLbl>
            <c:dLbl>
              <c:idx val="4"/>
              <c:spPr>
                <a:solidFill>
                  <a:sysClr val="window" lastClr="FFFFFF"/>
                </a:solidFill>
                <a:ln>
                  <a:solidFill>
                    <a:srgbClr val="ED7D3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6-27E4-4BEC-89FA-748F1A0AF15F}"/>
                </c:ext>
              </c:extLst>
            </c:dLbl>
            <c:dLbl>
              <c:idx val="5"/>
              <c:spPr>
                <a:solidFill>
                  <a:sysClr val="window" lastClr="FFFFFF"/>
                </a:solidFill>
                <a:ln>
                  <a:solidFill>
                    <a:srgbClr val="ED7D31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8-27E4-4BEC-89FA-748F1A0AF15F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rgbClr val="ED7D31"/>
                </a:solidFill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'2016-17'!$A$3:$A$8</c:f>
              <c:strCache>
                <c:ptCount val="6"/>
                <c:pt idx="0">
                  <c:v>Education</c:v>
                </c:pt>
                <c:pt idx="1">
                  <c:v>Human Services</c:v>
                </c:pt>
                <c:pt idx="2">
                  <c:v>Judicial Branch</c:v>
                </c:pt>
                <c:pt idx="3">
                  <c:v>Criminal Justice and Corrections</c:v>
                </c:pt>
                <c:pt idx="4">
                  <c:v>Natural Resources, Growth Mgt. and Transportation</c:v>
                </c:pt>
                <c:pt idx="5">
                  <c:v>General Government</c:v>
                </c:pt>
              </c:strCache>
            </c:strRef>
          </c:cat>
          <c:val>
            <c:numRef>
              <c:f>'2016-17'!$C$3:$C$8</c:f>
              <c:numCache>
                <c:formatCode>0.0%</c:formatCode>
                <c:ptCount val="6"/>
                <c:pt idx="0">
                  <c:v>0.28999999999999998</c:v>
                </c:pt>
                <c:pt idx="1">
                  <c:v>0.41699999999999998</c:v>
                </c:pt>
                <c:pt idx="2">
                  <c:v>6.0000000000000001E-3</c:v>
                </c:pt>
                <c:pt idx="3">
                  <c:v>5.3999999999999999E-2</c:v>
                </c:pt>
                <c:pt idx="4">
                  <c:v>0.17799999999999999</c:v>
                </c:pt>
                <c:pt idx="5">
                  <c:v>5.5E-2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27E4-4BEC-89FA-748F1A0AF1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470895"/>
          </a:xfrm>
          <a:prstGeom prst="rect">
            <a:avLst/>
          </a:prstGeom>
        </p:spPr>
        <p:txBody>
          <a:bodyPr vert="horz" lIns="94190" tIns="47095" rIns="94190" bIns="4709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4" cy="470895"/>
          </a:xfrm>
          <a:prstGeom prst="rect">
            <a:avLst/>
          </a:prstGeom>
        </p:spPr>
        <p:txBody>
          <a:bodyPr vert="horz" lIns="94190" tIns="47095" rIns="94190" bIns="47095" rtlCol="0"/>
          <a:lstStyle>
            <a:lvl1pPr algn="r">
              <a:defRPr sz="1200"/>
            </a:lvl1pPr>
          </a:lstStyle>
          <a:p>
            <a:fld id="{35119F58-B849-4E32-AB52-F16561C3B867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0" tIns="47095" rIns="94190" bIns="4709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516676"/>
            <a:ext cx="5679440" cy="3695462"/>
          </a:xfrm>
          <a:prstGeom prst="rect">
            <a:avLst/>
          </a:prstGeom>
        </p:spPr>
        <p:txBody>
          <a:bodyPr vert="horz" lIns="94190" tIns="47095" rIns="94190" bIns="4709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4" cy="470894"/>
          </a:xfrm>
          <a:prstGeom prst="rect">
            <a:avLst/>
          </a:prstGeom>
        </p:spPr>
        <p:txBody>
          <a:bodyPr vert="horz" lIns="94190" tIns="47095" rIns="94190" bIns="4709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4" cy="470894"/>
          </a:xfrm>
          <a:prstGeom prst="rect">
            <a:avLst/>
          </a:prstGeom>
        </p:spPr>
        <p:txBody>
          <a:bodyPr vert="horz" lIns="94190" tIns="47095" rIns="94190" bIns="47095" rtlCol="0" anchor="b"/>
          <a:lstStyle>
            <a:lvl1pPr algn="r">
              <a:defRPr sz="1200"/>
            </a:lvl1pPr>
          </a:lstStyle>
          <a:p>
            <a:fld id="{C495CBE9-CA2F-484D-B9BD-6F4DF84F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78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95E8D-28E1-4214-12EF-107FE92B1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4AB12C-A6B1-6911-5CB0-44F14D08C6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29275" cy="3167062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51EE54-7667-D18D-BC44-D8371EF7E7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end it’s about what the Legislature</a:t>
            </a:r>
            <a:r>
              <a:rPr lang="en-US" baseline="0" dirty="0"/>
              <a:t> has chosen to prioritize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310E67-523F-FE3B-0B04-C5A157C547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1899"/>
            <a:fld id="{082C8E80-905B-4D14-A8EB-2385B535129A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1899"/>
              <a:t>14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81303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A3F3A-BEC2-E2AD-1289-8A85FFC8A3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73D7E8-83F8-F1FE-E8F2-39DA08F56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855A5-7BF8-D0BB-72CB-312343C1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FD66-EB62-4509-B9D3-DD580C4D104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283E2-12FD-F995-A88D-8AB846F81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2F697-23EF-40BE-54B6-F1FC1AFD4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39A-DA69-407D-8E67-9A74165B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3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F75F2-49B8-A8DF-405E-349C9BE3F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DDAB6-B598-230F-A3EF-1B4CA766C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763D6-FBC7-0157-8829-C35E4F10B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FD66-EB62-4509-B9D3-DD580C4D104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C366A-27BD-A425-568D-76A99DA6F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99B9A-8505-9195-A67C-7B85F1D9E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39A-DA69-407D-8E67-9A74165B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70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FDFC46-16BA-FC84-515A-3B7A469808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1D174A-6DD1-D7B5-558E-57C8BFDA1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41EAD-8597-28D2-1FD6-4E69D6DA1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FD66-EB62-4509-B9D3-DD580C4D104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BC189-753A-494C-CCA4-5FCF83CF8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9D116-D0BA-23D1-AAED-DC46CB285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39A-DA69-407D-8E67-9A74165B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42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8C27-CD89-4498-BE4A-A3CC067BCED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9539D-7430-4970-96BA-5FE7659A46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897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8C27-CD89-4498-BE4A-A3CC067BCED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9539D-7430-4970-96BA-5FE7659A46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721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8C27-CD89-4498-BE4A-A3CC067BCED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9539D-7430-4970-96BA-5FE7659A46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652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8C27-CD89-4498-BE4A-A3CC067BCED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9539D-7430-4970-96BA-5FE7659A46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029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8C27-CD89-4498-BE4A-A3CC067BCED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9539D-7430-4970-96BA-5FE7659A46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0429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8C27-CD89-4498-BE4A-A3CC067BCED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9539D-7430-4970-96BA-5FE7659A46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851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8C27-CD89-4498-BE4A-A3CC067BCED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9539D-7430-4970-96BA-5FE7659A46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771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8C27-CD89-4498-BE4A-A3CC067BCED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9539D-7430-4970-96BA-5FE7659A46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0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60A9F-0A7C-E416-B80F-0190A069E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38B71-7DAE-B89A-E645-A52BA0786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71E80-FA56-D73B-3E57-58A82B973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FD66-EB62-4509-B9D3-DD580C4D104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DCC05-2474-C029-F780-A5874E26E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AB184-6583-6F81-9CEC-A31886C5E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39A-DA69-407D-8E67-9A74165B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122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8C27-CD89-4498-BE4A-A3CC067BCED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9539D-7430-4970-96BA-5FE7659A46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673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8C27-CD89-4498-BE4A-A3CC067BCED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9539D-7430-4970-96BA-5FE7659A46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4449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8C27-CD89-4498-BE4A-A3CC067BCED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9539D-7430-4970-96BA-5FE7659A46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472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44550-26F7-F79A-F165-91E303AA6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843E3-6FF7-A43E-9682-6A9CE40C4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99DCA-1F45-EAAF-B0E3-C05649A00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FD66-EB62-4509-B9D3-DD580C4D104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B8E6D-79E1-D568-2128-2E22110E7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D08B9-F52C-216F-DC89-D93BB9861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39A-DA69-407D-8E67-9A74165B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64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54E25-D627-C83F-1E54-2E36D6D90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82211-2AC3-7070-DDCA-01980E82D9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DBE11C-0C95-AD37-C011-5B6EED2AC1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546F89-CACA-2A72-CB16-05F5E2B8B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FD66-EB62-4509-B9D3-DD580C4D104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96A450-FE91-5E19-825D-C20530BD5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86195-91C8-4D5F-6C25-B5C20F5DF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39A-DA69-407D-8E67-9A74165B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3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C110-B611-BB39-30BD-90E6E474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B3D7E-3327-FD83-BDDA-A97C30045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D13A3-29DA-9DA0-9BD6-FA8B31BFE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569D18-8F49-8FBE-7447-36246B7E31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BD8CE0-76B4-1E8F-9817-16769D9BA7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904B3F-F5F0-7E48-B54F-0D77D6ADD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FD66-EB62-4509-B9D3-DD580C4D104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830CB0-5813-D655-5D0A-6A40D190C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0F3647-64B3-8291-4AAA-337974B3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39A-DA69-407D-8E67-9A74165B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3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C1CAF-6ED8-C0E6-5927-5CADDE4E8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789A46-4586-10C4-2412-BCD46B974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FD66-EB62-4509-B9D3-DD580C4D104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D82A26-B648-3FEB-7D03-486319F68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E2AC84-AC0E-9F6A-D5ED-D15AA5834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39A-DA69-407D-8E67-9A74165B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99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37EF5F-4F05-8B00-8FCB-654221AB6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FD66-EB62-4509-B9D3-DD580C4D104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BA3A61-2289-B883-F5B4-9CA8C15AF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4FEE89-67CE-00D8-EE65-8BD051A78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39A-DA69-407D-8E67-9A74165B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2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DB1C9-43FB-5C9A-F26E-EF14AEA5E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67414-8C19-4238-A804-A43C31750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045537-A3FF-864B-2680-AE0B8E7AC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9FC06B-F1B0-B06E-387D-76AAD5159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FD66-EB62-4509-B9D3-DD580C4D104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FEF5CC-9577-5B6F-D3E8-592BDDDE3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EBD5C3-6921-5987-85BC-0000B16F3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39A-DA69-407D-8E67-9A74165B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1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4AFB-11BC-AAE9-5B84-DA58A734F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A4C15F-E290-A0BB-F00A-8D17F8E98F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0A5A02-E933-DE9E-703C-D7DA4B729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254429-FA78-F35E-64AE-2BE1EC094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FD66-EB62-4509-B9D3-DD580C4D104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D31CDB-720B-A080-C1CC-D21158E4F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1DB082-AE92-67EF-D916-598650D35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39A-DA69-407D-8E67-9A74165B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127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78E61F-CA96-4763-26A6-289BB29EB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E411F-2A7C-905E-5EF9-796175146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20EE9-32D5-5172-1BFE-C47E1DCAFA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7FD66-EB62-4509-B9D3-DD580C4D1049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C0264-8F99-DB26-CB76-AABA5EBEC7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31BF0-7E8B-50BA-14FB-B1EF51C338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CE39A-DA69-407D-8E67-9A74165B4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743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3">
                <a:lumMod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E8C27-CD89-4498-BE4A-A3CC067BCED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9539D-7430-4970-96BA-5FE7659A46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18" y="230196"/>
            <a:ext cx="857250" cy="8572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3775" y="230196"/>
            <a:ext cx="8572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715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mailto:Lmdegutis@gmail.com" TargetMode="Externa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CDB4E-0673-F735-278D-321B19AF5B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3363"/>
            <a:ext cx="12192000" cy="2387600"/>
          </a:xfrm>
        </p:spPr>
        <p:txBody>
          <a:bodyPr anchor="ctr">
            <a:normAutofit/>
          </a:bodyPr>
          <a:lstStyle/>
          <a:p>
            <a:r>
              <a:rPr lang="en-US" b="1"/>
              <a:t>Negotiating </a:t>
            </a:r>
            <a:br>
              <a:rPr lang="en-US" b="1"/>
            </a:br>
            <a:r>
              <a:rPr lang="en-US" b="1"/>
              <a:t>Through Budget </a:t>
            </a:r>
            <a:r>
              <a:rPr lang="en-US" b="1" dirty="0"/>
              <a:t>Uncertainty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273B9-79A5-0257-24B5-AA0CE74838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38438"/>
            <a:ext cx="9144000" cy="23876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Florida Educational Negotiators </a:t>
            </a:r>
          </a:p>
          <a:p>
            <a:r>
              <a:rPr lang="en-US" sz="3200" dirty="0"/>
              <a:t>Rosen Centre - Orlando</a:t>
            </a:r>
          </a:p>
          <a:p>
            <a:r>
              <a:rPr lang="en-US" sz="3200" dirty="0"/>
              <a:t>January 30, 2026</a:t>
            </a:r>
          </a:p>
          <a:p>
            <a:r>
              <a:rPr lang="en-US" dirty="0"/>
              <a:t>Michael Degutis</a:t>
            </a:r>
          </a:p>
          <a:p>
            <a:r>
              <a:rPr lang="en-US" dirty="0"/>
              <a:t>Retired Florida School District CFO</a:t>
            </a:r>
          </a:p>
        </p:txBody>
      </p:sp>
    </p:spTree>
    <p:extLst>
      <p:ext uri="{BB962C8B-B14F-4D97-AF65-F5344CB8AC3E}">
        <p14:creationId xmlns:p14="http://schemas.microsoft.com/office/powerpoint/2010/main" val="947750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11A82C-6BA4-0D94-1AA8-1BCF9B779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FD9A298-2FFE-F207-3D58-18CDA91D2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158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9525CE-A307-1019-C3E7-974399FC9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59ED435-4AD0-71C1-1D6E-C83A12B8BF50}"/>
              </a:ext>
            </a:extLst>
          </p:cNvPr>
          <p:cNvSpPr txBox="1"/>
          <p:nvPr/>
        </p:nvSpPr>
        <p:spPr>
          <a:xfrm>
            <a:off x="9174233" y="685800"/>
            <a:ext cx="301776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 2008/09 and 2009/10 Capital Outlay Millage of .25 mills was transferred from the Capital Fund to the Required Local Effort to help out the General Revenue Fund.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Total Capital Outlay allowable by law decreased from 2.0 mills to 1.5 mills, where it has been ever since.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C7F318D-CACE-154D-ACF9-6A0FE625A7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107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429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626B80-C34F-AE2A-C366-8EFC30B55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C9954D9-2864-ED21-1D81-94120CA348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898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BC25CE-020B-4AF9-E55B-2EE4018FD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4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3">
                <a:lumMod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0AFFF5-5B20-382A-0119-D7A8650DA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5C98D-31A5-1964-3827-6F3D8571D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16273"/>
            <a:ext cx="9601200" cy="74295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 Black" panose="020B0A04020102020204" pitchFamily="34" charset="0"/>
              </a:rPr>
              <a:t>State Education Funding Trends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ACB9A9E-5372-C045-50C4-1F85B5C5F4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6159208"/>
              </p:ext>
            </p:extLst>
          </p:nvPr>
        </p:nvGraphicFramePr>
        <p:xfrm>
          <a:off x="6223000" y="861218"/>
          <a:ext cx="5778500" cy="489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9E4F9E26-42B2-1AFA-DD21-766FCE1226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96071"/>
              </p:ext>
            </p:extLst>
          </p:nvPr>
        </p:nvGraphicFramePr>
        <p:xfrm>
          <a:off x="127000" y="859224"/>
          <a:ext cx="6096000" cy="4891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5FDCDE2-EB04-85AD-5D9C-F18B043207D6}"/>
              </a:ext>
            </a:extLst>
          </p:cNvPr>
          <p:cNvSpPr txBox="1"/>
          <p:nvPr/>
        </p:nvSpPr>
        <p:spPr>
          <a:xfrm>
            <a:off x="190500" y="6031281"/>
            <a:ext cx="568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Total state budget increased by $32.5 billion, or 39%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Education’s portion increased by $ 7.6 billion, or 32%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BAE1E8-2B60-A8A7-FB09-E81D589A9B10}"/>
              </a:ext>
            </a:extLst>
          </p:cNvPr>
          <p:cNvSpPr txBox="1"/>
          <p:nvPr/>
        </p:nvSpPr>
        <p:spPr>
          <a:xfrm>
            <a:off x="5511800" y="6031281"/>
            <a:ext cx="668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Education’s 2025-26 slice is only 27% when it used to be 29% in 2016-17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Education is getting a </a:t>
            </a:r>
            <a:r>
              <a:rPr lang="en-US" sz="1600" b="1" u="sng" dirty="0"/>
              <a:t>smaller</a:t>
            </a:r>
            <a:r>
              <a:rPr lang="en-US" sz="1600" dirty="0"/>
              <a:t> piece of a larger pie</a:t>
            </a:r>
          </a:p>
        </p:txBody>
      </p:sp>
    </p:spTree>
    <p:extLst>
      <p:ext uri="{BB962C8B-B14F-4D97-AF65-F5344CB8AC3E}">
        <p14:creationId xmlns:p14="http://schemas.microsoft.com/office/powerpoint/2010/main" val="713202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B2894C-9C28-A7ED-894B-32464CCEB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9E26F-8FB9-FC3C-7150-DAFE1E815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Key Considerations for the Future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22D23F-D4A2-B432-0BC7-87052493C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1358900"/>
            <a:ext cx="11912600" cy="5398294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We are no longer the “only game in town.”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Realize that we need to “reinvent”, “reimagine” or “reconfigure” ourselves.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We need to become more competitive in the education marketplace.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This is </a:t>
            </a:r>
            <a:r>
              <a:rPr lang="en-US" sz="3200" b="1" i="1" u="sng" dirty="0"/>
              <a:t>not</a:t>
            </a:r>
            <a:r>
              <a:rPr lang="en-US" sz="3200" dirty="0"/>
              <a:t> a traditional budget reduction exercise – it is figuring out a new way of doing business.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i="1" dirty="0"/>
              <a:t>Now</a:t>
            </a:r>
            <a:r>
              <a:rPr lang="en-US" sz="3200" dirty="0"/>
              <a:t> is the time to be creative and innovative.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Our old way of being funded is gone and we are now in a new revenue allocation environment.</a:t>
            </a:r>
          </a:p>
        </p:txBody>
      </p:sp>
    </p:spTree>
    <p:extLst>
      <p:ext uri="{BB962C8B-B14F-4D97-AF65-F5344CB8AC3E}">
        <p14:creationId xmlns:p14="http://schemas.microsoft.com/office/powerpoint/2010/main" val="3505763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59D198-E0ED-09DD-4C1F-41902A36F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3CDA1-1E7C-918E-507C-1F9C04E3B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Key Considerations for the Future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5B37E-CBC7-E943-BAC6-0DAA77B297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1320800"/>
            <a:ext cx="11912600" cy="5436394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Family Empowerment Scholarships have opened up funding to students who have never been part of the formula before.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We need to not only understand where we have been but also where we are headed.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HB1 (2023) and revamping of the FEFP formula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Universal school choice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“Rolled” several line items into the BSA including Instructional Materials, TSIA, Teacher Classroom Supply, Compression, Sparsity Supplement and Reading Allocation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600" dirty="0"/>
              <a:t>State-wide roughly $1.4 billion</a:t>
            </a:r>
          </a:p>
        </p:txBody>
      </p:sp>
    </p:spTree>
    <p:extLst>
      <p:ext uri="{BB962C8B-B14F-4D97-AF65-F5344CB8AC3E}">
        <p14:creationId xmlns:p14="http://schemas.microsoft.com/office/powerpoint/2010/main" val="2315948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C618C6-8F8B-C51F-5EAB-EBCDA4382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8C72D-FCF0-F108-617B-B89BBF83F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Example of Voucher Impact on Districts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197E10B-4E9C-BBF8-286F-E374654E6A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315507"/>
              </p:ext>
            </p:extLst>
          </p:nvPr>
        </p:nvGraphicFramePr>
        <p:xfrm>
          <a:off x="800100" y="1658143"/>
          <a:ext cx="10591800" cy="34563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46400">
                  <a:extLst>
                    <a:ext uri="{9D8B030D-6E8A-4147-A177-3AD203B41FA5}">
                      <a16:colId xmlns:a16="http://schemas.microsoft.com/office/drawing/2014/main" val="3697645352"/>
                    </a:ext>
                  </a:extLst>
                </a:gridCol>
                <a:gridCol w="2349500">
                  <a:extLst>
                    <a:ext uri="{9D8B030D-6E8A-4147-A177-3AD203B41FA5}">
                      <a16:colId xmlns:a16="http://schemas.microsoft.com/office/drawing/2014/main" val="959845237"/>
                    </a:ext>
                  </a:extLst>
                </a:gridCol>
                <a:gridCol w="2647950">
                  <a:extLst>
                    <a:ext uri="{9D8B030D-6E8A-4147-A177-3AD203B41FA5}">
                      <a16:colId xmlns:a16="http://schemas.microsoft.com/office/drawing/2014/main" val="733552127"/>
                    </a:ext>
                  </a:extLst>
                </a:gridCol>
                <a:gridCol w="2647950">
                  <a:extLst>
                    <a:ext uri="{9D8B030D-6E8A-4147-A177-3AD203B41FA5}">
                      <a16:colId xmlns:a16="http://schemas.microsoft.com/office/drawing/2014/main" val="230403272"/>
                    </a:ext>
                  </a:extLst>
                </a:gridCol>
              </a:tblGrid>
              <a:tr h="667068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 Vouchers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Post Vouchers</a:t>
                      </a:r>
                    </a:p>
                    <a:p>
                      <a:pPr algn="ctr"/>
                      <a:r>
                        <a:rPr lang="en-US" dirty="0"/>
                        <a:t>(2,000 outside vouchers)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Delta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0240206"/>
                  </a:ext>
                </a:extLst>
              </a:tr>
              <a:tr h="667068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Number of Students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4626193"/>
                  </a:ext>
                </a:extLst>
              </a:tr>
              <a:tr h="667068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Total Funds per Student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$9,000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$8,653.85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($346.15)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5714623"/>
                  </a:ext>
                </a:extLst>
              </a:tr>
              <a:tr h="788034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Total Available Funding (constant)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$450,000,000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$450,000,000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2520159"/>
                  </a:ext>
                </a:extLst>
              </a:tr>
              <a:tr h="667068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Total Loss of District Funding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($17,307,500)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702496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A3215A1-84DD-00B7-6935-E820F08AE578}"/>
              </a:ext>
            </a:extLst>
          </p:cNvPr>
          <p:cNvSpPr txBox="1"/>
          <p:nvPr/>
        </p:nvSpPr>
        <p:spPr>
          <a:xfrm>
            <a:off x="596900" y="5486400"/>
            <a:ext cx="767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about students who leave the system?</a:t>
            </a:r>
          </a:p>
          <a:p>
            <a:r>
              <a:rPr lang="en-US" dirty="0"/>
              <a:t>What happens to “their” funding?</a:t>
            </a:r>
          </a:p>
          <a:p>
            <a:r>
              <a:rPr lang="en-US" dirty="0"/>
              <a:t>What happens to those students?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459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AACAE2-AE4A-BABC-4327-E8B64CBCD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5FA04-3488-441C-7A4C-F5B3F94BD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Strategies to Consider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DF3278-CF78-FAB8-49CE-A203AFE73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1333500"/>
            <a:ext cx="11912600" cy="5283200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Maximize / prioritize use of capital outlay funds (1.5 mills)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Maintenance costs at school sites and district facilities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Equipment purchases (new and replacement)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600" dirty="0"/>
              <a:t>Computers, software systems (ERP), vehicles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600" dirty="0"/>
              <a:t>Review refresh cycles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Infrastructure as a Service (IaaS)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Property insurance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Casualty insurance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Liability insurance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Seven period day vs. Six period day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MS/HS from 5 core &amp; 2 electives to 4 core &amp; 3 electives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Transportation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Staffing constraints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Sign-on bonuses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Equipment purchases (general fund vs. capital fund)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algn="l"/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22364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676CC8-630C-1488-B857-652FBEC04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68E73-7027-C23A-3BC2-FE091E2971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Strategies to Consider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E54BD3-C59B-50BB-491C-0066F3066A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1485900"/>
            <a:ext cx="11912600" cy="51308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Create a slow-fill process for “non-critical” personnel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Review your staffing models under the new way of being funded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Can we adjust our “tipping points”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What do our non-core / elective classes look like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What do our resource classes look like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200" dirty="0"/>
              <a:t>Elementary level vs. middle &amp; high school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All Schools of Excellence shall utilize Class-size Averaging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Consider moving to one 12-month AP per school and all others 11 month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“We can no longer be everything to everybody”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“We need to look at every position that is not covering a class roster”</a:t>
            </a:r>
          </a:p>
          <a:p>
            <a:pPr algn="l"/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65324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9497BB-A7BD-D5EB-DA58-F42B8F2AC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4E176-7143-B9CF-AC93-C17558C930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AGENDA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35946E-B734-EF7C-48E4-E49D6D5804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760" y="1386840"/>
            <a:ext cx="10835640" cy="519684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Introductions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Defining the Problem (History &amp; Trends)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Current Financial Impact on School Districts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Key Considerations for the Future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Strategies for Considertion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Process and Timelines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Communication Plan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Leadership Traits for Tough Times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Questions and Comments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4693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0E882C-50C5-900C-3421-2A906D769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4523E-54BB-A78D-27F0-219F2C7DBC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Strategies to Consider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E21DB7-D22B-6F3C-E668-AF51197F3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1282700"/>
            <a:ext cx="11912600" cy="5575300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Consider the “Associate Teacher”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Review programs that have a longevity to them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District-wide allocations for the same position in every school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Is it a Shall / Should / Would Like To?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Are resources still necessary on a 1:1 basis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200" dirty="0"/>
              <a:t>School nurses (i.e. - high acuity students)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200" dirty="0"/>
              <a:t>Tech Support Specialists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Conference attendance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Consider instituting a “train the trainer” 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Medical plans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Fully insured vs. self-insured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Plan design changes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Dependent eligibility audits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Hospital Indemnity Programs – do we still need them?</a:t>
            </a:r>
          </a:p>
          <a:p>
            <a:pPr algn="l"/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756466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3B0A7D-ED63-20A2-814B-ADD9F4D6E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A5B27-7F59-9629-BEFB-55556E0AC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Strategies to Consider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24FBFC-AC29-D958-B8C5-E25EDF166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1485900"/>
            <a:ext cx="11912600" cy="5130800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Consider asking the voters to support the additional operating millage under §1011.71(9), F.S. and §1011.73(2), F.S.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FY 2004 --- one district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FY 2014 --- 12 districts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FY 2024 --- 25 districts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Review your collective bargaining agreements (CBA) for any reduction in force (RIF) language, just in case.  §1012.33(5), F.S. outlines the procedures to be taken. 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Notice requirements to union leaders as well as impacted employees.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There are rules relative to the selection criteria employed (seniority, teacher certifications, performance, etc.).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The Board, as management, must ensure compliance with all statutory requirements, CBA language and any/all procedures.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7463981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4033A8-6BE3-FB82-3E4A-F3C4E69B6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FE6AA-A0AC-02A8-B38E-11524E5A3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Strategies to Consider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911C9F-7DDF-243C-6A5B-585CC02DF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1485900"/>
            <a:ext cx="11912600" cy="5130800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Be familiar with what the “financial urgency” law is all about - §447.4095, F.S. outlines the procedures to follow in such a situation.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What is a “financial urgency”?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It is not defined in Florida Statutes.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It’s a </a:t>
            </a:r>
            <a:r>
              <a:rPr lang="en-US" sz="2400" b="1" dirty="0"/>
              <a:t>serious and immediate financial condition</a:t>
            </a:r>
            <a:r>
              <a:rPr lang="en-US" sz="2400" dirty="0"/>
              <a:t> that justifies expedited negotiations.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It must be </a:t>
            </a:r>
            <a:r>
              <a:rPr lang="en-US" sz="2400" b="1" dirty="0"/>
              <a:t>urgent, unforeseen, and substantial enough</a:t>
            </a:r>
            <a:r>
              <a:rPr lang="en-US" sz="2400" dirty="0"/>
              <a:t> to warrant bypassing normal bargaining timelines.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How is it triggered?	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When it is identified, the Board and the Union must meet to bargain its impact within 14 days of identification.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What do we do?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Timeline is to bargain for 14 days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If no agreement after that time, an impasse is deemed to have occurred and either party may move under that section of law.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3505729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9DE80D-0473-F568-44F7-4F28780DF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FC0A4-CCFC-633C-F69E-9D98465B60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Process and Timelines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9D4B6A-7D20-9578-AFF1-7C090C45FF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1485900"/>
            <a:ext cx="11912600" cy="4530725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Identify the problem and possible solutions as a team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Revenue shortfall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Over extension of appropriations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Both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Use your school district’s historical trends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5 years of history should be sufficient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Current year projections without any changes vs. projections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Produce a target amount (“how much”)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6313548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B51961-2615-9687-21E7-0FA46BFA1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E9526-B06A-848E-4CA6-15EDE4929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Process and Timelines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78223-0D15-658F-2D5A-80AFCFBFE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1485900"/>
            <a:ext cx="11912600" cy="4530725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Gather input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Staff knows your budget better than anyone else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Principals, SAC, PTO, Unions, etc. (use “role-a-likes” if that helps)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Community groups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School board workshops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200" dirty="0"/>
              <a:t>Note of caution here…</a:t>
            </a:r>
          </a:p>
          <a:p>
            <a:pPr algn="l"/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9352782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A30BBF-6D92-47A6-B374-158673774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5CD5B-A49B-3086-E327-A4035510CC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Process and Timelines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E85205-0B7E-979C-854A-96BA4A0D7F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1485900"/>
            <a:ext cx="11912600" cy="51308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500" dirty="0">
                <a:cs typeface="Times New Roman" panose="02020603050405020304" pitchFamily="18" charset="0"/>
              </a:rPr>
              <a:t>Review All New, Creative and Innovative Ideas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cs typeface="Times New Roman" panose="02020603050405020304" pitchFamily="18" charset="0"/>
              </a:rPr>
              <a:t>Who, What, Where, When and Why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cs typeface="Times New Roman" panose="02020603050405020304" pitchFamily="18" charset="0"/>
              </a:rPr>
              <a:t>How much it will save / redirect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cs typeface="Times New Roman" panose="02020603050405020304" pitchFamily="18" charset="0"/>
              </a:rPr>
              <a:t>“You never know where a good idea comes from”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cs typeface="Times New Roman" panose="02020603050405020304" pitchFamily="18" charset="0"/>
              </a:rPr>
              <a:t>Recap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600" dirty="0"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500" dirty="0">
                <a:cs typeface="Times New Roman" panose="02020603050405020304" pitchFamily="18" charset="0"/>
              </a:rPr>
              <a:t>Never be afraid to prognosticate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cs typeface="Times New Roman" panose="02020603050405020304" pitchFamily="18" charset="0"/>
              </a:rPr>
              <a:t>“The FEFP for our schools included $55 million for the FES program this current year, however, our projections for next year show a 5 percent increase to this year’s level”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cs typeface="Times New Roman" panose="02020603050405020304" pitchFamily="18" charset="0"/>
              </a:rPr>
              <a:t>Growth / declining enrollment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cs typeface="Times New Roman" panose="02020603050405020304" pitchFamily="18" charset="0"/>
              </a:rPr>
              <a:t>Charter schools / private schools / home school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cs typeface="Times New Roman" panose="02020603050405020304" pitchFamily="18" charset="0"/>
              </a:rPr>
              <a:t>Medical costs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cs typeface="Times New Roman" panose="02020603050405020304" pitchFamily="18" charset="0"/>
              </a:rPr>
              <a:t>FRS costs</a:t>
            </a:r>
          </a:p>
          <a:p>
            <a:pPr algn="l"/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0561484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2BF292-CB1B-6840-2356-FA0EF9710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89697-0AD1-4F49-D5CC-005A43A8B8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Communication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8351E3-8F1F-AA48-A618-42EEB64FC2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1308100"/>
            <a:ext cx="11912600" cy="5308600"/>
          </a:xfrm>
        </p:spPr>
        <p:txBody>
          <a:bodyPr>
            <a:normAutofit/>
          </a:bodyPr>
          <a:lstStyle/>
          <a:p>
            <a:r>
              <a:rPr 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 Main Points to Include in Your Plan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“The Four Ts” (Point No. 1) 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“Tell Them the Truth”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Economy vs. Legislature vs. FEFP Funding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Impact of vouchers on your district operations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Struggles with re-balancing the new vs. veteran teacher compensation 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Struggles with the post-COVID employment market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Inflation and other cost increases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Non-academic side of a student's day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8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Always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 transparent – in the final analysis, it will never hurt you </a:t>
            </a:r>
          </a:p>
          <a:p>
            <a:pPr algn="l"/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6454646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0AEE06-CE36-6086-0D60-BEA38053D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F3219-D18B-AC6C-F181-D4BDD0F01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0806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Communication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E73088-CFCB-FE29-1CF2-77E63BAC2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1308100"/>
            <a:ext cx="11912600" cy="5308600"/>
          </a:xfrm>
        </p:spPr>
        <p:txBody>
          <a:bodyPr>
            <a:normAutofit fontScale="92500" lnSpcReduction="10000"/>
          </a:bodyPr>
          <a:lstStyle/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 Tell Everyone Who Will Listen (Point No. 2)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“No group too big or too small”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School Faculty meetings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SAC, PTO and other school related organizations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Civic Groups</a:t>
            </a: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Rotary, Moose, Elks, Kiwanis, etc.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Political Groups</a:t>
            </a: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County Commission</a:t>
            </a: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Chamber of Commerce</a:t>
            </a: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Realtor Groups</a:t>
            </a: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Contractor Groups</a:t>
            </a: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Executive committees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Stay </a:t>
            </a:r>
            <a:r>
              <a:rPr lang="en-US" sz="3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Message, Keep the Faith and Never Give Up!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7889859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2714" y="914401"/>
            <a:ext cx="7913916" cy="5567363"/>
          </a:xfrm>
        </p:spPr>
        <p:txBody>
          <a:bodyPr>
            <a:normAutofit/>
          </a:bodyPr>
          <a:lstStyle/>
          <a:p>
            <a:br>
              <a:rPr lang="en-US" sz="4400" dirty="0"/>
            </a:b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852"/>
            <a:ext cx="12280900" cy="686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7495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B4EDB-8279-482C-2B49-1E9BE5145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9BA99CA-4FB8-1A35-EFD4-94E7A1E2F806}"/>
              </a:ext>
            </a:extLst>
          </p:cNvPr>
          <p:cNvSpPr txBox="1"/>
          <p:nvPr/>
        </p:nvSpPr>
        <p:spPr>
          <a:xfrm>
            <a:off x="1524000" y="833121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u="sng" dirty="0"/>
              <a:t>Leadership Traits</a:t>
            </a:r>
          </a:p>
          <a:p>
            <a:pPr algn="ctr"/>
            <a:endParaRPr lang="en-US" sz="5400" u="sng" dirty="0"/>
          </a:p>
          <a:p>
            <a:pPr algn="ctr"/>
            <a:r>
              <a:rPr lang="en-US" sz="3600" i="1" u="sng" dirty="0"/>
              <a:t>Tough Times Require Gutsy Leadership</a:t>
            </a:r>
          </a:p>
          <a:p>
            <a:pPr algn="ctr"/>
            <a:r>
              <a:rPr lang="en-US" sz="3600" dirty="0"/>
              <a:t>Drs. Kevin &amp; Jackie Freiberg </a:t>
            </a:r>
          </a:p>
          <a:p>
            <a:pPr algn="ctr"/>
            <a:endParaRPr lang="en-US" sz="3600" dirty="0"/>
          </a:p>
          <a:p>
            <a:pPr algn="ctr"/>
            <a:r>
              <a:rPr lang="en-US" sz="3600" b="1" i="1" u="sng" dirty="0"/>
              <a:t>Let’s Be a Game Changer!</a:t>
            </a:r>
          </a:p>
          <a:p>
            <a:pPr algn="ctr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25624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7F03FE-7BE6-D92F-A39D-BBE47C73C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F1666-0580-3153-AB1E-391AF3973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3363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Introductions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2187AD-324C-FE1F-E194-6CBF87E6E6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700" y="1511300"/>
            <a:ext cx="11074400" cy="5113337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My Background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34 years of experience in Florida K-12 finance and operations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Brevard (16 years), Indian River (5 years) and St. Johns (13 years)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Experienced in all facets of school district operations and the issues surrounding them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Positions held include CFO, Deputy Superintendent and Chief of Staff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Credit and Disclaimer on Material Presented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All data is from Legislative Final Conference Reports for years presented, unless otherwise noted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Based on my experience and opinion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689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48F54F-5956-424F-FD9B-81387637E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B4B5D9-BCF8-DE33-DC94-D2D266F5E759}"/>
              </a:ext>
            </a:extLst>
          </p:cNvPr>
          <p:cNvSpPr txBox="1"/>
          <p:nvPr/>
        </p:nvSpPr>
        <p:spPr>
          <a:xfrm>
            <a:off x="586740" y="1367829"/>
            <a:ext cx="10744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/>
              <a:t>What We Know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Our financial world has been turned upside down and uncertainty can distract and derail us.</a:t>
            </a:r>
          </a:p>
          <a:p>
            <a:endParaRPr lang="en-US" sz="3000" b="1" i="1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026D2A-A185-DB20-550B-F2D602147A55}"/>
              </a:ext>
            </a:extLst>
          </p:cNvPr>
          <p:cNvSpPr txBox="1"/>
          <p:nvPr/>
        </p:nvSpPr>
        <p:spPr>
          <a:xfrm>
            <a:off x="586740" y="4105176"/>
            <a:ext cx="1074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/>
              <a:t>Be a Game Changer!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Are we focusing on things we can control or are we obsessing over things we cannot?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i="1" dirty="0"/>
              <a:t>Let’s have laser-like focus.</a:t>
            </a:r>
            <a:endParaRPr lang="en-US" sz="3000" b="1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778C15-F26D-763F-84D7-810BD41C7F7D}"/>
              </a:ext>
            </a:extLst>
          </p:cNvPr>
          <p:cNvSpPr txBox="1"/>
          <p:nvPr/>
        </p:nvSpPr>
        <p:spPr>
          <a:xfrm>
            <a:off x="2324100" y="106680"/>
            <a:ext cx="7269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Leadership Trait No. 1</a:t>
            </a:r>
          </a:p>
        </p:txBody>
      </p:sp>
    </p:spTree>
    <p:extLst>
      <p:ext uri="{BB962C8B-B14F-4D97-AF65-F5344CB8AC3E}">
        <p14:creationId xmlns:p14="http://schemas.microsoft.com/office/powerpoint/2010/main" val="193032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04F3D3-4101-F682-0E38-DA32622A3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5AE639-FAF6-63D3-FB3C-3FC600036610}"/>
              </a:ext>
            </a:extLst>
          </p:cNvPr>
          <p:cNvSpPr txBox="1"/>
          <p:nvPr/>
        </p:nvSpPr>
        <p:spPr>
          <a:xfrm>
            <a:off x="586740" y="1367829"/>
            <a:ext cx="1074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/>
              <a:t>What We Know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Panic and fear will hinder critical and rational thinking.</a:t>
            </a:r>
            <a:endParaRPr lang="en-US" sz="3000" b="1" i="1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9E8612-A8C9-229C-3BFB-B9DA70CDBB5A}"/>
              </a:ext>
            </a:extLst>
          </p:cNvPr>
          <p:cNvSpPr txBox="1"/>
          <p:nvPr/>
        </p:nvSpPr>
        <p:spPr>
          <a:xfrm>
            <a:off x="586740" y="4105176"/>
            <a:ext cx="1074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/>
              <a:t>Be a Game Changer!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We need to step through the fear!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i="1" dirty="0"/>
              <a:t>Let's have the courage to lead with clear heads.</a:t>
            </a:r>
            <a:endParaRPr lang="en-US" sz="3000" b="1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65C95C-E342-6E44-23A8-CC7F13CD12B7}"/>
              </a:ext>
            </a:extLst>
          </p:cNvPr>
          <p:cNvSpPr txBox="1"/>
          <p:nvPr/>
        </p:nvSpPr>
        <p:spPr>
          <a:xfrm>
            <a:off x="2324100" y="106680"/>
            <a:ext cx="7269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Leadership Trait No. 2</a:t>
            </a:r>
          </a:p>
        </p:txBody>
      </p:sp>
    </p:spTree>
    <p:extLst>
      <p:ext uri="{BB962C8B-B14F-4D97-AF65-F5344CB8AC3E}">
        <p14:creationId xmlns:p14="http://schemas.microsoft.com/office/powerpoint/2010/main" val="296736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716221-529B-6BD3-C97E-24B81A9C3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E468B7-8400-A7BA-A298-1FE0D8519381}"/>
              </a:ext>
            </a:extLst>
          </p:cNvPr>
          <p:cNvSpPr txBox="1"/>
          <p:nvPr/>
        </p:nvSpPr>
        <p:spPr>
          <a:xfrm>
            <a:off x="586740" y="1367829"/>
            <a:ext cx="1074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/>
              <a:t>What We Know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In the absence of truth and valid data, people </a:t>
            </a:r>
            <a:r>
              <a:rPr lang="en-US" sz="3600" b="1" u="sng" dirty="0"/>
              <a:t>will</a:t>
            </a:r>
            <a:r>
              <a:rPr lang="en-US" sz="3600" dirty="0"/>
              <a:t> make assumptions and draw their own conclusions.  </a:t>
            </a:r>
            <a:endParaRPr lang="en-US" sz="3000" b="1" i="1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5D042E-F33B-9B03-170F-F00CD683D786}"/>
              </a:ext>
            </a:extLst>
          </p:cNvPr>
          <p:cNvSpPr txBox="1"/>
          <p:nvPr/>
        </p:nvSpPr>
        <p:spPr>
          <a:xfrm>
            <a:off x="586740" y="3888998"/>
            <a:ext cx="10744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/>
              <a:t>Be a Game Changer!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We need to communicate much more than we think we should!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i="1" dirty="0"/>
              <a:t>Let's communicate like we are changing the world… because we are!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74EB69-A6CB-E0E2-6F39-4DF7A81C210B}"/>
              </a:ext>
            </a:extLst>
          </p:cNvPr>
          <p:cNvSpPr txBox="1"/>
          <p:nvPr/>
        </p:nvSpPr>
        <p:spPr>
          <a:xfrm>
            <a:off x="2324100" y="106680"/>
            <a:ext cx="7269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Leadership Trait No. 3</a:t>
            </a:r>
          </a:p>
        </p:txBody>
      </p:sp>
    </p:spTree>
    <p:extLst>
      <p:ext uri="{BB962C8B-B14F-4D97-AF65-F5344CB8AC3E}">
        <p14:creationId xmlns:p14="http://schemas.microsoft.com/office/powerpoint/2010/main" val="111694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5646D0-0813-2797-8F42-F03E38FAD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4AD5DA-4243-CDF4-9363-B4EED9BE958D}"/>
              </a:ext>
            </a:extLst>
          </p:cNvPr>
          <p:cNvSpPr txBox="1"/>
          <p:nvPr/>
        </p:nvSpPr>
        <p:spPr>
          <a:xfrm>
            <a:off x="586740" y="1367829"/>
            <a:ext cx="1074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/>
              <a:t>What We Know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People are angry and hurt.</a:t>
            </a:r>
            <a:endParaRPr lang="en-US" sz="3000" b="1" i="1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B3C8F0-FB63-E37C-AD2E-90F5A8EE5C2E}"/>
              </a:ext>
            </a:extLst>
          </p:cNvPr>
          <p:cNvSpPr txBox="1"/>
          <p:nvPr/>
        </p:nvSpPr>
        <p:spPr>
          <a:xfrm>
            <a:off x="586740" y="3597176"/>
            <a:ext cx="114528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/>
              <a:t>Be a Game Changer!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We need to find something or someone for which to be grateful. 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i="1" dirty="0"/>
              <a:t>Let's show people all around us just how truly grateful we all need to be!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D6C34A-0B74-AED6-8376-E4D2B5FC1B0B}"/>
              </a:ext>
            </a:extLst>
          </p:cNvPr>
          <p:cNvSpPr txBox="1"/>
          <p:nvPr/>
        </p:nvSpPr>
        <p:spPr>
          <a:xfrm>
            <a:off x="2324100" y="106680"/>
            <a:ext cx="7269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Leadership Trait No. 4</a:t>
            </a:r>
          </a:p>
        </p:txBody>
      </p:sp>
    </p:spTree>
    <p:extLst>
      <p:ext uri="{BB962C8B-B14F-4D97-AF65-F5344CB8AC3E}">
        <p14:creationId xmlns:p14="http://schemas.microsoft.com/office/powerpoint/2010/main" val="3906866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37C30D-7E0F-93F3-333A-E111FF2D0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D9012F-C086-9AC5-9432-2106C2727EE3}"/>
              </a:ext>
            </a:extLst>
          </p:cNvPr>
          <p:cNvSpPr txBox="1"/>
          <p:nvPr/>
        </p:nvSpPr>
        <p:spPr>
          <a:xfrm>
            <a:off x="586740" y="1367829"/>
            <a:ext cx="1074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/>
              <a:t>What We Know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Attitudes are contagious.</a:t>
            </a:r>
            <a:endParaRPr lang="en-US" sz="3000" b="1" i="1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413318-DCF4-8924-A8C2-83CD1911D981}"/>
              </a:ext>
            </a:extLst>
          </p:cNvPr>
          <p:cNvSpPr txBox="1"/>
          <p:nvPr/>
        </p:nvSpPr>
        <p:spPr>
          <a:xfrm>
            <a:off x="586740" y="3635276"/>
            <a:ext cx="10744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u="sng" dirty="0"/>
              <a:t>Be a Game Changer!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We need to make sure our attitudes are positive and worth catching!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i="1" dirty="0"/>
              <a:t>Let's show folks around us how positive attitudes can change their own attitudes for their benefit!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80D4ED-0E72-E0B7-67B1-E6D7B55769A2}"/>
              </a:ext>
            </a:extLst>
          </p:cNvPr>
          <p:cNvSpPr txBox="1"/>
          <p:nvPr/>
        </p:nvSpPr>
        <p:spPr>
          <a:xfrm>
            <a:off x="2324100" y="106680"/>
            <a:ext cx="7269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Leadership Trait No. 5</a:t>
            </a:r>
          </a:p>
        </p:txBody>
      </p:sp>
    </p:spTree>
    <p:extLst>
      <p:ext uri="{BB962C8B-B14F-4D97-AF65-F5344CB8AC3E}">
        <p14:creationId xmlns:p14="http://schemas.microsoft.com/office/powerpoint/2010/main" val="144176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3CFC56-DB4B-318D-D4A1-60F724F43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12F21-401F-A63C-16FA-CB68BF3666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3363"/>
            <a:ext cx="12192000" cy="2387600"/>
          </a:xfrm>
        </p:spPr>
        <p:txBody>
          <a:bodyPr anchor="ctr">
            <a:normAutofit/>
          </a:bodyPr>
          <a:lstStyle/>
          <a:p>
            <a:r>
              <a:rPr lang="en-US" b="1" dirty="0"/>
              <a:t>Leading </a:t>
            </a:r>
            <a:r>
              <a:rPr lang="en-US" b="1"/>
              <a:t>Negotiations </a:t>
            </a:r>
            <a:br>
              <a:rPr lang="en-US" b="1"/>
            </a:br>
            <a:r>
              <a:rPr lang="en-US" b="1"/>
              <a:t>Through Budget </a:t>
            </a:r>
            <a:r>
              <a:rPr lang="en-US" b="1" dirty="0"/>
              <a:t>Uncertainty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904DD2-35A2-DB57-DABD-B6459F297C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2814638"/>
            <a:ext cx="11430000" cy="3052762"/>
          </a:xfrm>
        </p:spPr>
        <p:txBody>
          <a:bodyPr>
            <a:normAutofit/>
          </a:bodyPr>
          <a:lstStyle/>
          <a:p>
            <a:r>
              <a:rPr lang="en-US" sz="3200" b="1" u="sng" dirty="0"/>
              <a:t>Contact Information</a:t>
            </a:r>
          </a:p>
          <a:p>
            <a:r>
              <a:rPr lang="en-US" sz="3200" dirty="0"/>
              <a:t>Michael Degutis</a:t>
            </a:r>
          </a:p>
          <a:p>
            <a:r>
              <a:rPr lang="en-US" sz="3200" dirty="0"/>
              <a:t>Email: </a:t>
            </a:r>
            <a:r>
              <a:rPr lang="en-US" sz="3200" dirty="0">
                <a:hlinkClick r:id="rId2"/>
              </a:rPr>
              <a:t>Lmdegutis@gmail.com</a:t>
            </a:r>
            <a:endParaRPr lang="en-US" sz="3200" dirty="0"/>
          </a:p>
          <a:p>
            <a:r>
              <a:rPr lang="en-US" sz="3200" dirty="0"/>
              <a:t>Cell:  (904</a:t>
            </a:r>
            <a:r>
              <a:rPr lang="en-US" sz="3200"/>
              <a:t>) 315-8556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024127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E1502B-0898-F792-51EE-333EC5329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2598C-12D7-F2EF-BB1B-9E47E22DF8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39863"/>
            <a:ext cx="12192000" cy="2387600"/>
          </a:xfrm>
        </p:spPr>
        <p:txBody>
          <a:bodyPr anchor="ctr">
            <a:normAutofit fontScale="90000"/>
          </a:bodyPr>
          <a:lstStyle/>
          <a:p>
            <a:r>
              <a:rPr lang="en-US" b="1" dirty="0"/>
              <a:t>Questions and Discussions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391633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924316-F1AC-B6F4-D61C-00E79B594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09E6B-04C7-3DB1-A90C-5E33910E2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3363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Defining the Problem (History &amp; Trends)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893143-FF86-31BE-D86C-2281CFB50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1200" y="1397000"/>
            <a:ext cx="11010900" cy="4910137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FTE Growth / Decline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Funding per FTE	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Base Student Allocation (BSA) and Total State &amp; Local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Required Local Effort (RLE)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Taxable Assessed Valuation (TAV)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State and Local Funds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State Education Funding Review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 2016/17 vs. 2025/26</a:t>
            </a:r>
          </a:p>
        </p:txBody>
      </p:sp>
    </p:spTree>
    <p:extLst>
      <p:ext uri="{BB962C8B-B14F-4D97-AF65-F5344CB8AC3E}">
        <p14:creationId xmlns:p14="http://schemas.microsoft.com/office/powerpoint/2010/main" val="4254420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51762D-4DBB-D275-ACF5-5246C16D5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2D8C7-F78F-1EBA-579A-7A46F9D1E2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3363"/>
            <a:ext cx="12192000" cy="1557337"/>
          </a:xfrm>
        </p:spPr>
        <p:txBody>
          <a:bodyPr anchor="ctr">
            <a:normAutofit/>
          </a:bodyPr>
          <a:lstStyle/>
          <a:p>
            <a:r>
              <a:rPr lang="en-US" b="1" dirty="0"/>
              <a:t>Defining the Problem (History &amp; Trends)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192791C-AEE8-F7A7-5C36-E0034D235D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C860B3-F881-5211-6122-ADFC2B8DB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240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81215C-D8A7-80C8-00FE-B56986B8B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C808DC3-3A0A-D29D-6CE0-BE53A0B7F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097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A25C71-8AAF-BDA0-3978-8124AC141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4828505-2FDD-4CA5-A0B0-99633DA29060}"/>
              </a:ext>
            </a:extLst>
          </p:cNvPr>
          <p:cNvSpPr txBox="1"/>
          <p:nvPr/>
        </p:nvSpPr>
        <p:spPr>
          <a:xfrm>
            <a:off x="9321800" y="5080001"/>
            <a:ext cx="2674257" cy="52322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Avg. annual inflation is calculated at 2% per year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004171-C813-476C-ED67-A77446805A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</p:pic>
    </p:spTree>
    <p:extLst>
      <p:ext uri="{BB962C8B-B14F-4D97-AF65-F5344CB8AC3E}">
        <p14:creationId xmlns:p14="http://schemas.microsoft.com/office/powerpoint/2010/main" val="2039893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FBAEB2-978D-2503-D50A-91F4B0B73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ADEEB6-BA48-7C34-4FE9-030989D69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0962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203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182442-694E-6152-7CE3-24324C458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7DD52CD-92F0-7F95-6C6C-0B8A4C278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504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9050">
          <a:solidFill>
            <a:schemeClr val="accent1">
              <a:lumMod val="50000"/>
            </a:schemeClr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2259</TotalTime>
  <Words>1849</Words>
  <Application>Microsoft Office PowerPoint</Application>
  <PresentationFormat>Widescreen</PresentationFormat>
  <Paragraphs>269</Paragraphs>
  <Slides>36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Arial Black</vt:lpstr>
      <vt:lpstr>Calibri</vt:lpstr>
      <vt:lpstr>Calibri Light</vt:lpstr>
      <vt:lpstr>Times New Roman</vt:lpstr>
      <vt:lpstr>Office Theme</vt:lpstr>
      <vt:lpstr>1_Office Theme</vt:lpstr>
      <vt:lpstr>Negotiating  Through Budget Uncertainty</vt:lpstr>
      <vt:lpstr>AGENDA</vt:lpstr>
      <vt:lpstr>Introductions</vt:lpstr>
      <vt:lpstr>Defining the Problem (History &amp; Trends)</vt:lpstr>
      <vt:lpstr>Defining the Problem (History &amp; Trends)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State Education Funding Trends</vt:lpstr>
      <vt:lpstr>Key Considerations for the Future</vt:lpstr>
      <vt:lpstr>Key Considerations for the Future</vt:lpstr>
      <vt:lpstr>Example of Voucher Impact on Districts</vt:lpstr>
      <vt:lpstr>Strategies to Consider</vt:lpstr>
      <vt:lpstr>Strategies to Consider</vt:lpstr>
      <vt:lpstr>Strategies to Consider</vt:lpstr>
      <vt:lpstr>Strategies to Consider</vt:lpstr>
      <vt:lpstr>Strategies to Consider</vt:lpstr>
      <vt:lpstr>Process and Timelines</vt:lpstr>
      <vt:lpstr>Process and Timelines</vt:lpstr>
      <vt:lpstr>Process and Timelines</vt:lpstr>
      <vt:lpstr>Communication Plan</vt:lpstr>
      <vt:lpstr>Communication Plan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Leading Negotiations  Through Budget Uncertainty</vt:lpstr>
      <vt:lpstr>Questions and Discussions  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Degutis</dc:creator>
  <cp:lastModifiedBy>Michael Degutis</cp:lastModifiedBy>
  <cp:revision>3</cp:revision>
  <cp:lastPrinted>2025-11-19T20:18:51Z</cp:lastPrinted>
  <dcterms:created xsi:type="dcterms:W3CDTF">2025-09-08T17:04:07Z</dcterms:created>
  <dcterms:modified xsi:type="dcterms:W3CDTF">2026-01-27T00:47:08Z</dcterms:modified>
</cp:coreProperties>
</file>