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iolZfe0gmRrx3QIy7T8vUjfAPX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bfccbd166c_0_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g3bfccbd166c_0_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g3bfccbd166c_0_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g3bfccbd166c_0_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3bfccbd166c_0_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fccbd166c_0_6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g3bfccbd166c_0_65"/>
          <p:cNvSpPr txBox="1">
            <a:spLocks noGrp="1"/>
          </p:cNvSpPr>
          <p:nvPr>
            <p:ph type="body" idx="1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g3bfccbd166c_0_6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g3bfccbd166c_0_6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g3bfccbd166c_0_6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fccbd166c_0_71"/>
          <p:cNvSpPr txBox="1">
            <a:spLocks noGrp="1"/>
          </p:cNvSpPr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g3bfccbd166c_0_71"/>
          <p:cNvSpPr txBox="1">
            <a:spLocks noGrp="1"/>
          </p:cNvSpPr>
          <p:nvPr>
            <p:ph type="body" idx="1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g3bfccbd166c_0_7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g3bfccbd166c_0_7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g3bfccbd166c_0_7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bfccbd166c_0_1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g3bfccbd166c_0_1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3bfccbd166c_0_1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264C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3bfccbd166c_0_1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g3bfccbd166c_0_1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26" name="Google Shape;26;g3bfccbd166c_0_1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3bfccbd166c_0_1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g3bfccbd166c_0_1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3bfccbd166c_0_2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3bfccbd166c_0_2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g3bfccbd166c_0_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g3bfccbd166c_0_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g3bfccbd166c_0_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bfccbd166c_0_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g3bfccbd166c_0_3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g3bfccbd166c_0_30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g3bfccbd166c_0_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g3bfccbd166c_0_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g3bfccbd166c_0_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bfccbd166c_0_3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g3bfccbd166c_0_37"/>
          <p:cNvSpPr txBox="1">
            <a:spLocks noGrp="1"/>
          </p:cNvSpPr>
          <p:nvPr>
            <p:ph type="body" idx="1"/>
          </p:nvPr>
        </p:nvSpPr>
        <p:spPr>
          <a:xfrm>
            <a:off x="629841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5" name="Google Shape;45;g3bfccbd166c_0_37"/>
          <p:cNvSpPr txBox="1">
            <a:spLocks noGrp="1"/>
          </p:cNvSpPr>
          <p:nvPr>
            <p:ph type="body" idx="2"/>
          </p:nvPr>
        </p:nvSpPr>
        <p:spPr>
          <a:xfrm>
            <a:off x="629841" y="2505075"/>
            <a:ext cx="3868200" cy="36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g3bfccbd166c_0_3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7" name="Google Shape;47;g3bfccbd166c_0_3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400" cy="36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g3bfccbd166c_0_3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g3bfccbd166c_0_3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g3bfccbd166c_0_3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bfccbd166c_0_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g3bfccbd166c_0_4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g3bfccbd166c_0_4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g3bfccbd166c_0_4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fccbd166c_0_5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0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alibri"/>
              <a:buNone/>
              <a:defRPr sz="2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g3bfccbd166c_0_51"/>
          <p:cNvSpPr txBox="1">
            <a:spLocks noGrp="1"/>
          </p:cNvSpPr>
          <p:nvPr>
            <p:ph type="body" idx="1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4000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700"/>
              <a:buChar char="•"/>
              <a:defRPr sz="2700"/>
            </a:lvl1pPr>
            <a:lvl2pPr marL="914400" lvl="1" indent="-3746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300"/>
              <a:buChar char="•"/>
              <a:defRPr sz="2300"/>
            </a:lvl2pPr>
            <a:lvl3pPr marL="1371600" lvl="2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9" name="Google Shape;59;g3bfccbd166c_0_51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0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0" name="Google Shape;60;g3bfccbd166c_0_5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3bfccbd166c_0_5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g3bfccbd166c_0_5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bfccbd166c_0_5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0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alibri"/>
              <a:buNone/>
              <a:defRPr sz="2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g3bfccbd166c_0_58"/>
          <p:cNvSpPr>
            <a:spLocks noGrp="1"/>
          </p:cNvSpPr>
          <p:nvPr>
            <p:ph type="pic" idx="2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g3bfccbd166c_0_58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0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7" name="Google Shape;67;g3bfccbd166c_0_5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g3bfccbd166c_0_5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g3bfccbd166c_0_5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64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bfccbd166c_0_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Calibri"/>
              <a:buNone/>
              <a:defRPr sz="37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g3bfccbd166c_0_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t" anchorCtr="0">
            <a:normAutofit/>
          </a:bodyPr>
          <a:lstStyle>
            <a:lvl1pPr marL="457200" marR="0" lvl="0" indent="-3746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Char char="•"/>
              <a:def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g3bfccbd166c_0_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g3bfccbd166c_0_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bfccbd166c_0_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38075" rIns="76200" bIns="380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" name="Google Shape;11;g3bfccbd166c_0_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292470" y="5405175"/>
            <a:ext cx="1746536" cy="994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g3bfccbd166c_0_0"/>
          <p:cNvCxnSpPr/>
          <p:nvPr/>
        </p:nvCxnSpPr>
        <p:spPr>
          <a:xfrm>
            <a:off x="6612" y="6498796"/>
            <a:ext cx="6802200" cy="0"/>
          </a:xfrm>
          <a:prstGeom prst="straightConnector1">
            <a:avLst/>
          </a:prstGeom>
          <a:noFill/>
          <a:ln w="55075" cap="flat" cmpd="thickThin">
            <a:solidFill>
              <a:srgbClr val="27B8B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Wage &amp; Hour Exemptions in Florida Schools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Understanding FLSA Exempt Status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For Florida School Leaders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Restrictions &amp; Compliance Requirements</a:t>
            </a:r>
            <a:endParaRPr/>
          </a:p>
        </p:txBody>
      </p:sp>
      <p:sp>
        <p:nvSpPr>
          <p:cNvPr id="141" name="Google Shape;141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Improper pay deductions can destroy exempt status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Exempt employees may still be required to track time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Exempt status does not eliminate leave or contract obligations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Job duties — not workload — determine exemption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Best Practices for Compliance</a:t>
            </a:r>
            <a:endParaRPr/>
          </a:p>
        </p:txBody>
      </p:sp>
      <p:sp>
        <p:nvSpPr>
          <p:cNvPr id="147" name="Google Shape;147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Conduct regular job duty audits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Ensure job descriptions align with actual duties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Train administrators on wage &amp; hour rules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Consult legal counsel before reclassification decisions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Key Takeaways</a:t>
            </a:r>
            <a:endParaRPr/>
          </a:p>
        </p:txBody>
      </p:sp>
      <p:sp>
        <p:nvSpPr>
          <p:cNvPr id="153" name="Google Shape;153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Exempt status is a legal determination, not a label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All exemption tests must be met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Teachers have a unique exemption under FLSA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When in doubt, treat positions as non-exempt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03200" algn="l" rtl="0">
              <a:spcBef>
                <a:spcPts val="560"/>
              </a:spcBef>
              <a:spcAft>
                <a:spcPts val="0"/>
              </a:spcAft>
              <a:buSzPts val="1500"/>
              <a:buChar char="•"/>
            </a:pPr>
            <a:r>
              <a:rPr lang="en-US"/>
              <a:t>Consult your labor attorney for questions or concerns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What Does 'Exempt from Wage &amp; Hour' Mean?</a:t>
            </a:r>
            <a:endParaRPr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Governed by the Fair Labor Standards Act (FLSA)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Exempt employees are not entitled to overtime pay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Status is based on job duties and salary — not job title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Public school districts must strictly apply exemption criteria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Why Exempt Classification Matters</a:t>
            </a:r>
            <a:endParaRPr/>
          </a:p>
        </p:txBody>
      </p:sp>
      <p:sp>
        <p:nvSpPr>
          <p:cNvPr id="99" name="Google Shape;9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Misclassification can result in back pay, penalties, and audits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School districts are frequent targets for wage &amp; hour complaints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Union contracts do not override federal wage &amp; hour law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Administrators can be held personally responsible in some cases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General Tests for Exempt Status</a:t>
            </a:r>
            <a:endParaRPr/>
          </a:p>
        </p:txBody>
      </p:sp>
      <p:sp>
        <p:nvSpPr>
          <p:cNvPr id="105" name="Google Shape;105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Salary Basis Test: Paid a predetermined salary not reduced by quality or quantity of work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3429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Salary Level Test: Minimum salary threshold (currently $684 per week under federal law)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2800"/>
          </a:p>
          <a:p>
            <a:pPr marL="3429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Duties Test: Employee must perform specific exempt duties</a:t>
            </a:r>
            <a:endParaRPr sz="280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800" b="1"/>
              <a:t>All three tests must be met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Executive Exemption</a:t>
            </a:r>
            <a:endParaRPr/>
          </a:p>
        </p:txBody>
      </p:sp>
      <p:sp>
        <p:nvSpPr>
          <p:cNvPr id="111" name="Google Shape;111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Primary duty is management of the organization or a department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Customarily and regularly directs at least two full-time employees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Has authority to hire or fire, or significant input into decisions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Common examples: Principals, Assistant Principals, Directors, Managers, Supervisors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Administrative Exemption</a:t>
            </a:r>
            <a:endParaRPr/>
          </a:p>
        </p:txBody>
      </p:sp>
      <p:sp>
        <p:nvSpPr>
          <p:cNvPr id="117" name="Google Shape;117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Primary duty involves office or non-manual work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Work directly related to management or general business operations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Exercises independent judgment and discretion on significant matters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Examples: HR administrators, Finance officers, Program coordinators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Professional Exemption</a:t>
            </a:r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Work requires advanced knowledge in a field of science or learning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Knowledge is customarily acquired through prolonged education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Includes teachers (special exemption under FLSA)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Examples: Teachers, Psychologists, Speech-Language Pathologists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Teacher Exemption (Special Rule)</a:t>
            </a:r>
            <a:endParaRPr/>
          </a:p>
        </p:txBody>
      </p:sp>
      <p:sp>
        <p:nvSpPr>
          <p:cNvPr id="129" name="Google Shape;129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Teachers are exempt regardless of salary level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Primary duty must be teaching, tutoring, instructing, or lecturing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Applies to K–12 teachers and some instructional specialists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Does NOT apply to paraprofessionals or aides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Common Misclassification Pitfalls</a:t>
            </a:r>
            <a:endParaRPr/>
          </a:p>
        </p:txBody>
      </p:sp>
      <p:sp>
        <p:nvSpPr>
          <p:cNvPr id="135" name="Google Shape;135;p1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Assuming salaried employees are automatically exempt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Classifying deans as exempt without authority</a:t>
            </a:r>
            <a:endParaRPr/>
          </a:p>
          <a:p>
            <a:pPr marL="74295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Using stipends to avoid overtime obligations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On-screen Show (4:3)</PresentationFormat>
  <Paragraphs>62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Wage &amp; Hour Exemptions in Florida Schools</vt:lpstr>
      <vt:lpstr>What Does 'Exempt from Wage &amp; Hour' Mean?</vt:lpstr>
      <vt:lpstr>Why Exempt Classification Matters</vt:lpstr>
      <vt:lpstr>General Tests for Exempt Status</vt:lpstr>
      <vt:lpstr>Executive Exemption</vt:lpstr>
      <vt:lpstr>Administrative Exemption</vt:lpstr>
      <vt:lpstr>Professional Exemption</vt:lpstr>
      <vt:lpstr>Teacher Exemption (Special Rule)</vt:lpstr>
      <vt:lpstr>Common Misclassification Pitfalls</vt:lpstr>
      <vt:lpstr>Restrictions &amp; Compliance Requirements</vt:lpstr>
      <vt:lpstr>Best Practices for Compliance</vt:lpstr>
      <vt:lpstr>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Lethbridge</dc:creator>
  <cp:lastModifiedBy>Kevin Watson</cp:lastModifiedBy>
  <cp:revision>1</cp:revision>
  <dcterms:created xsi:type="dcterms:W3CDTF">2013-01-27T09:14:16Z</dcterms:created>
  <dcterms:modified xsi:type="dcterms:W3CDTF">2026-01-30T12:58:19Z</dcterms:modified>
</cp:coreProperties>
</file>