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embeddedFontLst>
    <p:embeddedFont>
      <p:font typeface="Lustria" panose="020B0604020202020204" charset="0"/>
      <p:regular r:id="rId18"/>
    </p:embeddedFont>
    <p:embeddedFont>
      <p:font typeface="Open Sans" panose="020B0606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OGvlDWcK32fqHciEQZbajO/4D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9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ard" userId="e73e6854c34aa43e" providerId="LiveId" clId="{9E3F1C22-0F0B-44A6-A4BD-291835B6E74C}"/>
    <pc:docChg chg="custSel modSld">
      <pc:chgData name="Scott Ward" userId="e73e6854c34aa43e" providerId="LiveId" clId="{9E3F1C22-0F0B-44A6-A4BD-291835B6E74C}" dt="2025-09-26T03:14:15.431" v="49" actId="20577"/>
      <pc:docMkLst>
        <pc:docMk/>
      </pc:docMkLst>
      <pc:sldChg chg="modSp mod">
        <pc:chgData name="Scott Ward" userId="e73e6854c34aa43e" providerId="LiveId" clId="{9E3F1C22-0F0B-44A6-A4BD-291835B6E74C}" dt="2025-09-26T03:14:15.431" v="49" actId="20577"/>
        <pc:sldMkLst>
          <pc:docMk/>
          <pc:sldMk cId="0" sldId="256"/>
        </pc:sldMkLst>
        <pc:spChg chg="mod">
          <ac:chgData name="Scott Ward" userId="e73e6854c34aa43e" providerId="LiveId" clId="{9E3F1C22-0F0B-44A6-A4BD-291835B6E74C}" dt="2025-09-26T03:14:15.431" v="49" actId="20577"/>
          <ac:spMkLst>
            <pc:docMk/>
            <pc:sldMk cId="0" sldId="256"/>
            <ac:spMk id="10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665756d5b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665756d5b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836cfbf5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3836cfbf5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836cfbf5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3836cfbf5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837e9980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837e9980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837e9980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837e9980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3"/>
          <p:cNvSpPr txBox="1">
            <a:spLocks noGrp="1"/>
          </p:cNvSpPr>
          <p:nvPr>
            <p:ph type="ctrTitle"/>
          </p:nvPr>
        </p:nvSpPr>
        <p:spPr>
          <a:xfrm>
            <a:off x="704088" y="889820"/>
            <a:ext cx="9989574" cy="359860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3"/>
          <p:cNvSpPr txBox="1">
            <a:spLocks noGrp="1"/>
          </p:cNvSpPr>
          <p:nvPr>
            <p:ph type="subTitle" idx="1"/>
          </p:nvPr>
        </p:nvSpPr>
        <p:spPr>
          <a:xfrm>
            <a:off x="704088" y="4488426"/>
            <a:ext cx="6991776" cy="1302774"/>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lt1"/>
              </a:buClr>
              <a:buSzPts val="2000"/>
              <a:buNone/>
              <a:defRPr sz="20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6" name="Google Shape;16;p13"/>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rot="5400000">
            <a:off x="7924366" y="2315931"/>
            <a:ext cx="4984956" cy="234904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2513147" y="-746247"/>
            <a:ext cx="4984956" cy="847339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3"/>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704088" y="2221992"/>
            <a:ext cx="5212080" cy="373989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2"/>
          </p:nvPr>
        </p:nvSpPr>
        <p:spPr>
          <a:xfrm>
            <a:off x="6181344" y="2221992"/>
            <a:ext cx="5212080" cy="373989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704087" y="929147"/>
            <a:ext cx="10689336" cy="79845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704088" y="1756538"/>
            <a:ext cx="5212080" cy="6572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1600"/>
              <a:buNone/>
              <a:defRPr sz="1600" b="1">
                <a:latin typeface="Open Sans"/>
                <a:ea typeface="Open Sans"/>
                <a:cs typeface="Open Sans"/>
                <a:sym typeface="Open Sans"/>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7"/>
          <p:cNvSpPr txBox="1">
            <a:spLocks noGrp="1"/>
          </p:cNvSpPr>
          <p:nvPr>
            <p:ph type="body" idx="2"/>
          </p:nvPr>
        </p:nvSpPr>
        <p:spPr>
          <a:xfrm>
            <a:off x="704088" y="2442702"/>
            <a:ext cx="5212080" cy="35191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7"/>
          <p:cNvSpPr txBox="1">
            <a:spLocks noGrp="1"/>
          </p:cNvSpPr>
          <p:nvPr>
            <p:ph type="body" idx="3"/>
          </p:nvPr>
        </p:nvSpPr>
        <p:spPr>
          <a:xfrm>
            <a:off x="6181344" y="1756538"/>
            <a:ext cx="5212080" cy="6572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1600"/>
              <a:buNone/>
              <a:defRPr sz="1600" b="1">
                <a:latin typeface="Open Sans"/>
                <a:ea typeface="Open Sans"/>
                <a:cs typeface="Open Sans"/>
                <a:sym typeface="Open Sans"/>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7"/>
          <p:cNvSpPr txBox="1">
            <a:spLocks noGrp="1"/>
          </p:cNvSpPr>
          <p:nvPr>
            <p:ph type="body" idx="4"/>
          </p:nvPr>
        </p:nvSpPr>
        <p:spPr>
          <a:xfrm>
            <a:off x="6181344" y="2442702"/>
            <a:ext cx="5212080" cy="35191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7"/>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9"/>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4088" y="1069848"/>
            <a:ext cx="4093599" cy="13167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a:off x="5183188" y="1069848"/>
            <a:ext cx="6172200" cy="4791202"/>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0"/>
          <p:cNvSpPr txBox="1">
            <a:spLocks noGrp="1"/>
          </p:cNvSpPr>
          <p:nvPr>
            <p:ph type="body" idx="2"/>
          </p:nvPr>
        </p:nvSpPr>
        <p:spPr>
          <a:xfrm>
            <a:off x="704088" y="2551176"/>
            <a:ext cx="4093599" cy="331927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600"/>
              <a:buNone/>
              <a:defRPr sz="16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0"/>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0"/>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704088" y="1066800"/>
            <a:ext cx="4103431" cy="13175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1"/>
          <p:cNvSpPr>
            <a:spLocks noGrp="1"/>
          </p:cNvSpPr>
          <p:nvPr>
            <p:ph type="pic" idx="2"/>
          </p:nvPr>
        </p:nvSpPr>
        <p:spPr>
          <a:xfrm>
            <a:off x="5183188" y="1066800"/>
            <a:ext cx="6172200" cy="4794250"/>
          </a:xfrm>
          <a:prstGeom prst="rect">
            <a:avLst/>
          </a:prstGeom>
          <a:noFill/>
          <a:ln>
            <a:noFill/>
          </a:ln>
        </p:spPr>
      </p:sp>
      <p:sp>
        <p:nvSpPr>
          <p:cNvPr id="80" name="Google Shape;80;p21"/>
          <p:cNvSpPr txBox="1">
            <a:spLocks noGrp="1"/>
          </p:cNvSpPr>
          <p:nvPr>
            <p:ph type="body" idx="1"/>
          </p:nvPr>
        </p:nvSpPr>
        <p:spPr>
          <a:xfrm>
            <a:off x="704088" y="2552700"/>
            <a:ext cx="4103431" cy="33162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600"/>
              <a:buNone/>
              <a:defRPr sz="16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1"/>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2"/>
          <p:cNvSpPr txBox="1">
            <a:spLocks noGrp="1"/>
          </p:cNvSpPr>
          <p:nvPr>
            <p:ph type="body" idx="1"/>
          </p:nvPr>
        </p:nvSpPr>
        <p:spPr>
          <a:xfrm rot="5400000">
            <a:off x="4176320" y="-1253693"/>
            <a:ext cx="3739896" cy="1069126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2"/>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2"/>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4000"/>
              <a:buFont typeface="Open Sans"/>
              <a:buNone/>
              <a:defRPr sz="40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1000"/>
              </a:spcBef>
              <a:spcAft>
                <a:spcPts val="0"/>
              </a:spcAft>
              <a:buClr>
                <a:schemeClr val="lt1"/>
              </a:buClr>
              <a:buSzPts val="2000"/>
              <a:buFont typeface="Arial"/>
              <a:buChar char="•"/>
              <a:defRPr sz="2000" b="0" i="0" u="none" strike="noStrike" cap="none">
                <a:solidFill>
                  <a:schemeClr val="lt1"/>
                </a:solidFill>
                <a:latin typeface="Lustria"/>
                <a:ea typeface="Lustria"/>
                <a:cs typeface="Lustria"/>
                <a:sym typeface="Lustria"/>
              </a:defRPr>
            </a:lvl1pPr>
            <a:lvl2pPr marL="914400" marR="0" lvl="1" indent="-342900" algn="l" rtl="0">
              <a:lnSpc>
                <a:spcPct val="11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2pPr>
            <a:lvl3pPr marL="1371600" marR="0" lvl="2" indent="-330200" algn="l" rtl="0">
              <a:lnSpc>
                <a:spcPct val="110000"/>
              </a:lnSpc>
              <a:spcBef>
                <a:spcPts val="500"/>
              </a:spcBef>
              <a:spcAft>
                <a:spcPts val="0"/>
              </a:spcAft>
              <a:buClr>
                <a:schemeClr val="lt1"/>
              </a:buClr>
              <a:buSzPts val="1600"/>
              <a:buFont typeface="Arial"/>
              <a:buChar char="•"/>
              <a:defRPr sz="1600" b="0" i="0" u="none" strike="noStrike" cap="none">
                <a:solidFill>
                  <a:schemeClr val="lt1"/>
                </a:solidFill>
                <a:latin typeface="Lustria"/>
                <a:ea typeface="Lustria"/>
                <a:cs typeface="Lustria"/>
                <a:sym typeface="Lustria"/>
              </a:defRPr>
            </a:lvl3pPr>
            <a:lvl4pPr marL="1828800" marR="0" lvl="3" indent="-317500" algn="l" rtl="0">
              <a:lnSpc>
                <a:spcPct val="110000"/>
              </a:lnSpc>
              <a:spcBef>
                <a:spcPts val="500"/>
              </a:spcBef>
              <a:spcAft>
                <a:spcPts val="0"/>
              </a:spcAft>
              <a:buClr>
                <a:schemeClr val="lt1"/>
              </a:buClr>
              <a:buSzPts val="1400"/>
              <a:buFont typeface="Arial"/>
              <a:buChar char="•"/>
              <a:defRPr sz="1400" b="0" i="0" u="none" strike="noStrike" cap="none">
                <a:solidFill>
                  <a:schemeClr val="lt1"/>
                </a:solidFill>
                <a:latin typeface="Lustria"/>
                <a:ea typeface="Lustria"/>
                <a:cs typeface="Lustria"/>
                <a:sym typeface="Lustria"/>
              </a:defRPr>
            </a:lvl4pPr>
            <a:lvl5pPr marL="2286000" marR="0" lvl="4" indent="-317500" algn="l" rtl="0">
              <a:lnSpc>
                <a:spcPct val="110000"/>
              </a:lnSpc>
              <a:spcBef>
                <a:spcPts val="500"/>
              </a:spcBef>
              <a:spcAft>
                <a:spcPts val="0"/>
              </a:spcAft>
              <a:buClr>
                <a:schemeClr val="lt1"/>
              </a:buClr>
              <a:buSzPts val="1400"/>
              <a:buFont typeface="Arial"/>
              <a:buChar char="•"/>
              <a:defRPr sz="1400" b="0" i="0" u="none" strike="noStrike" cap="none">
                <a:solidFill>
                  <a:schemeClr val="lt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9pPr>
          </a:lstStyle>
          <a:p>
            <a:endParaRPr/>
          </a:p>
        </p:txBody>
      </p:sp>
      <p:sp>
        <p:nvSpPr>
          <p:cNvPr id="8" name="Google Shape;8;p11"/>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9" name="Google Shape;9;p11"/>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0" name="Google Shape;10;p11"/>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Lustria"/>
                <a:ea typeface="Lustria"/>
                <a:cs typeface="Lustria"/>
                <a:sym typeface="Lustria"/>
              </a:defRPr>
            </a:lvl1pPr>
            <a:lvl2pPr marL="0" marR="0" lvl="1" indent="0" algn="r" rtl="0">
              <a:spcBef>
                <a:spcPts val="0"/>
              </a:spcBef>
              <a:buNone/>
              <a:defRPr sz="1800" b="0" i="0" u="none" strike="noStrike" cap="none">
                <a:solidFill>
                  <a:schemeClr val="lt1"/>
                </a:solidFill>
                <a:latin typeface="Lustria"/>
                <a:ea typeface="Lustria"/>
                <a:cs typeface="Lustria"/>
                <a:sym typeface="Lustria"/>
              </a:defRPr>
            </a:lvl2pPr>
            <a:lvl3pPr marL="0" marR="0" lvl="2" indent="0" algn="r" rtl="0">
              <a:spcBef>
                <a:spcPts val="0"/>
              </a:spcBef>
              <a:buNone/>
              <a:defRPr sz="1800" b="0" i="0" u="none" strike="noStrike" cap="none">
                <a:solidFill>
                  <a:schemeClr val="lt1"/>
                </a:solidFill>
                <a:latin typeface="Lustria"/>
                <a:ea typeface="Lustria"/>
                <a:cs typeface="Lustria"/>
                <a:sym typeface="Lustria"/>
              </a:defRPr>
            </a:lvl3pPr>
            <a:lvl4pPr marL="0" marR="0" lvl="3" indent="0" algn="r" rtl="0">
              <a:spcBef>
                <a:spcPts val="0"/>
              </a:spcBef>
              <a:buNone/>
              <a:defRPr sz="1800" b="0" i="0" u="none" strike="noStrike" cap="none">
                <a:solidFill>
                  <a:schemeClr val="lt1"/>
                </a:solidFill>
                <a:latin typeface="Lustria"/>
                <a:ea typeface="Lustria"/>
                <a:cs typeface="Lustria"/>
                <a:sym typeface="Lustria"/>
              </a:defRPr>
            </a:lvl4pPr>
            <a:lvl5pPr marL="0" marR="0" lvl="4" indent="0" algn="r" rtl="0">
              <a:spcBef>
                <a:spcPts val="0"/>
              </a:spcBef>
              <a:buNone/>
              <a:defRPr sz="1800" b="0" i="0" u="none" strike="noStrike" cap="none">
                <a:solidFill>
                  <a:schemeClr val="lt1"/>
                </a:solidFill>
                <a:latin typeface="Lustria"/>
                <a:ea typeface="Lustria"/>
                <a:cs typeface="Lustria"/>
                <a:sym typeface="Lustria"/>
              </a:defRPr>
            </a:lvl5pPr>
            <a:lvl6pPr marL="0" marR="0" lvl="5" indent="0" algn="r" rtl="0">
              <a:spcBef>
                <a:spcPts val="0"/>
              </a:spcBef>
              <a:buNone/>
              <a:defRPr sz="1800" b="0" i="0" u="none" strike="noStrike" cap="none">
                <a:solidFill>
                  <a:schemeClr val="lt1"/>
                </a:solidFill>
                <a:latin typeface="Lustria"/>
                <a:ea typeface="Lustria"/>
                <a:cs typeface="Lustria"/>
                <a:sym typeface="Lustria"/>
              </a:defRPr>
            </a:lvl6pPr>
            <a:lvl7pPr marL="0" marR="0" lvl="6" indent="0" algn="r" rtl="0">
              <a:spcBef>
                <a:spcPts val="0"/>
              </a:spcBef>
              <a:buNone/>
              <a:defRPr sz="1800" b="0" i="0" u="none" strike="noStrike" cap="none">
                <a:solidFill>
                  <a:schemeClr val="lt1"/>
                </a:solidFill>
                <a:latin typeface="Lustria"/>
                <a:ea typeface="Lustria"/>
                <a:cs typeface="Lustria"/>
                <a:sym typeface="Lustria"/>
              </a:defRPr>
            </a:lvl7pPr>
            <a:lvl8pPr marL="0" marR="0" lvl="7" indent="0" algn="r" rtl="0">
              <a:spcBef>
                <a:spcPts val="0"/>
              </a:spcBef>
              <a:buNone/>
              <a:defRPr sz="1800" b="0" i="0" u="none" strike="noStrike" cap="none">
                <a:solidFill>
                  <a:schemeClr val="lt1"/>
                </a:solidFill>
                <a:latin typeface="Lustria"/>
                <a:ea typeface="Lustria"/>
                <a:cs typeface="Lustria"/>
                <a:sym typeface="Lustria"/>
              </a:defRPr>
            </a:lvl8pPr>
            <a:lvl9pPr marL="0" marR="0" lvl="8" indent="0" algn="r" rtl="0">
              <a:spcBef>
                <a:spcPts val="0"/>
              </a:spcBef>
              <a:buNone/>
              <a:defRPr sz="1800" b="0" i="0" u="none" strike="noStrike" cap="none">
                <a:solidFill>
                  <a:schemeClr val="lt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cxnSp>
        <p:nvCxnSpPr>
          <p:cNvPr id="11" name="Google Shape;11;p11"/>
          <p:cNvCxnSpPr/>
          <p:nvPr/>
        </p:nvCxnSpPr>
        <p:spPr>
          <a:xfrm>
            <a:off x="800100" y="723900"/>
            <a:ext cx="10591800" cy="0"/>
          </a:xfrm>
          <a:prstGeom prst="straightConnector1">
            <a:avLst/>
          </a:prstGeom>
          <a:noFill/>
          <a:ln w="44450" cap="flat" cmpd="sng">
            <a:solidFill>
              <a:schemeClr val="lt1"/>
            </a:solidFill>
            <a:prstDash val="solid"/>
            <a:miter lim="800000"/>
            <a:headEnd type="none" w="sm" len="sm"/>
            <a:tailEnd type="none" w="sm" len="sm"/>
          </a:ln>
        </p:spPr>
      </p:cxnSp>
      <p:cxnSp>
        <p:nvCxnSpPr>
          <p:cNvPr id="12" name="Google Shape;12;p11"/>
          <p:cNvCxnSpPr/>
          <p:nvPr/>
        </p:nvCxnSpPr>
        <p:spPr>
          <a:xfrm>
            <a:off x="800100" y="6142781"/>
            <a:ext cx="10591800" cy="0"/>
          </a:xfrm>
          <a:prstGeom prst="straightConnector1">
            <a:avLst/>
          </a:prstGeom>
          <a:noFill/>
          <a:ln w="12700" cap="flat" cmpd="sng">
            <a:solidFill>
              <a:schemeClr val="l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4000"/>
              <a:buFont typeface="Open Sans"/>
              <a:buNone/>
              <a:defRPr sz="4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0"/>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10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1pPr>
            <a:lvl2pPr marL="914400" marR="0" lvl="1" indent="-342900" algn="l" rtl="0">
              <a:lnSpc>
                <a:spcPct val="11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Lustria"/>
                <a:ea typeface="Lustria"/>
                <a:cs typeface="Lustria"/>
                <a:sym typeface="Lustria"/>
              </a:defRPr>
            </a:lvl3pPr>
            <a:lvl4pPr marL="1828800" marR="0" lvl="3" indent="-317500" algn="l" rtl="0">
              <a:lnSpc>
                <a:spcPct val="110000"/>
              </a:lnSpc>
              <a:spcBef>
                <a:spcPts val="500"/>
              </a:spcBef>
              <a:spcAft>
                <a:spcPts val="0"/>
              </a:spcAft>
              <a:buClr>
                <a:schemeClr val="dk1"/>
              </a:buClr>
              <a:buSzPts val="1400"/>
              <a:buFont typeface="Arial"/>
              <a:buChar char="•"/>
              <a:defRPr sz="1400" b="0" i="0" u="none" strike="noStrike" cap="none">
                <a:solidFill>
                  <a:schemeClr val="dk1"/>
                </a:solidFill>
                <a:latin typeface="Lustria"/>
                <a:ea typeface="Lustria"/>
                <a:cs typeface="Lustria"/>
                <a:sym typeface="Lustria"/>
              </a:defRPr>
            </a:lvl4pPr>
            <a:lvl5pPr marL="2286000" marR="0" lvl="4" indent="-317500" algn="l" rtl="0">
              <a:lnSpc>
                <a:spcPct val="110000"/>
              </a:lnSpc>
              <a:spcBef>
                <a:spcPts val="500"/>
              </a:spcBef>
              <a:spcAft>
                <a:spcPts val="0"/>
              </a:spcAft>
              <a:buClr>
                <a:schemeClr val="dk1"/>
              </a:buClr>
              <a:buSzPts val="1400"/>
              <a:buFont typeface="Arial"/>
              <a:buChar char="•"/>
              <a:defRPr sz="14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9pPr>
          </a:lstStyle>
          <a:p>
            <a:endParaRPr/>
          </a:p>
        </p:txBody>
      </p:sp>
      <p:sp>
        <p:nvSpPr>
          <p:cNvPr id="22" name="Google Shape;22;p10"/>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23" name="Google Shape;23;p10"/>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24" name="Google Shape;24;p10"/>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dk1"/>
                </a:solidFill>
                <a:latin typeface="Lustria"/>
                <a:ea typeface="Lustria"/>
                <a:cs typeface="Lustria"/>
                <a:sym typeface="Lustria"/>
              </a:defRPr>
            </a:lvl1pPr>
            <a:lvl2pPr marL="0" marR="0" lvl="1" indent="0" algn="r" rtl="0">
              <a:spcBef>
                <a:spcPts val="0"/>
              </a:spcBef>
              <a:buNone/>
              <a:defRPr sz="1800" b="0" i="0" u="none" strike="noStrike" cap="none">
                <a:solidFill>
                  <a:schemeClr val="dk1"/>
                </a:solidFill>
                <a:latin typeface="Lustria"/>
                <a:ea typeface="Lustria"/>
                <a:cs typeface="Lustria"/>
                <a:sym typeface="Lustria"/>
              </a:defRPr>
            </a:lvl2pPr>
            <a:lvl3pPr marL="0" marR="0" lvl="2" indent="0" algn="r" rtl="0">
              <a:spcBef>
                <a:spcPts val="0"/>
              </a:spcBef>
              <a:buNone/>
              <a:defRPr sz="1800" b="0" i="0" u="none" strike="noStrike" cap="none">
                <a:solidFill>
                  <a:schemeClr val="dk1"/>
                </a:solidFill>
                <a:latin typeface="Lustria"/>
                <a:ea typeface="Lustria"/>
                <a:cs typeface="Lustria"/>
                <a:sym typeface="Lustria"/>
              </a:defRPr>
            </a:lvl3pPr>
            <a:lvl4pPr marL="0" marR="0" lvl="3" indent="0" algn="r" rtl="0">
              <a:spcBef>
                <a:spcPts val="0"/>
              </a:spcBef>
              <a:buNone/>
              <a:defRPr sz="1800" b="0" i="0" u="none" strike="noStrike" cap="none">
                <a:solidFill>
                  <a:schemeClr val="dk1"/>
                </a:solidFill>
                <a:latin typeface="Lustria"/>
                <a:ea typeface="Lustria"/>
                <a:cs typeface="Lustria"/>
                <a:sym typeface="Lustria"/>
              </a:defRPr>
            </a:lvl4pPr>
            <a:lvl5pPr marL="0" marR="0" lvl="4" indent="0" algn="r" rtl="0">
              <a:spcBef>
                <a:spcPts val="0"/>
              </a:spcBef>
              <a:buNone/>
              <a:defRPr sz="1800" b="0" i="0" u="none" strike="noStrike" cap="none">
                <a:solidFill>
                  <a:schemeClr val="dk1"/>
                </a:solidFill>
                <a:latin typeface="Lustria"/>
                <a:ea typeface="Lustria"/>
                <a:cs typeface="Lustria"/>
                <a:sym typeface="Lustria"/>
              </a:defRPr>
            </a:lvl5pPr>
            <a:lvl6pPr marL="0" marR="0" lvl="5" indent="0" algn="r" rtl="0">
              <a:spcBef>
                <a:spcPts val="0"/>
              </a:spcBef>
              <a:buNone/>
              <a:defRPr sz="1800" b="0" i="0" u="none" strike="noStrike" cap="none">
                <a:solidFill>
                  <a:schemeClr val="dk1"/>
                </a:solidFill>
                <a:latin typeface="Lustria"/>
                <a:ea typeface="Lustria"/>
                <a:cs typeface="Lustria"/>
                <a:sym typeface="Lustria"/>
              </a:defRPr>
            </a:lvl6pPr>
            <a:lvl7pPr marL="0" marR="0" lvl="6" indent="0" algn="r" rtl="0">
              <a:spcBef>
                <a:spcPts val="0"/>
              </a:spcBef>
              <a:buNone/>
              <a:defRPr sz="1800" b="0" i="0" u="none" strike="noStrike" cap="none">
                <a:solidFill>
                  <a:schemeClr val="dk1"/>
                </a:solidFill>
                <a:latin typeface="Lustria"/>
                <a:ea typeface="Lustria"/>
                <a:cs typeface="Lustria"/>
                <a:sym typeface="Lustria"/>
              </a:defRPr>
            </a:lvl7pPr>
            <a:lvl8pPr marL="0" marR="0" lvl="7" indent="0" algn="r" rtl="0">
              <a:spcBef>
                <a:spcPts val="0"/>
              </a:spcBef>
              <a:buNone/>
              <a:defRPr sz="1800" b="0" i="0" u="none" strike="noStrike" cap="none">
                <a:solidFill>
                  <a:schemeClr val="dk1"/>
                </a:solidFill>
                <a:latin typeface="Lustria"/>
                <a:ea typeface="Lustria"/>
                <a:cs typeface="Lustria"/>
                <a:sym typeface="Lustria"/>
              </a:defRPr>
            </a:lvl8pPr>
            <a:lvl9pPr marL="0" marR="0" lvl="8" indent="0" algn="r" rtl="0">
              <a:spcBef>
                <a:spcPts val="0"/>
              </a:spcBef>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cxnSp>
        <p:nvCxnSpPr>
          <p:cNvPr id="25" name="Google Shape;25;p10"/>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26" name="Google Shape;26;p10"/>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sp>
        <p:nvSpPr>
          <p:cNvPr id="100" name="Google Shape;100;p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pic>
        <p:nvPicPr>
          <p:cNvPr id="101" name="Google Shape;101;p1" descr="Colored pencils inside a pencil holder which is on top of a wood table"/>
          <p:cNvPicPr preferRelativeResize="0"/>
          <p:nvPr/>
        </p:nvPicPr>
        <p:blipFill rotWithShape="1">
          <a:blip r:embed="rId3">
            <a:alphaModFix/>
          </a:blip>
          <a:srcRect t="15730"/>
          <a:stretch/>
        </p:blipFill>
        <p:spPr>
          <a:xfrm>
            <a:off x="1" y="10"/>
            <a:ext cx="12192000" cy="6857989"/>
          </a:xfrm>
          <a:prstGeom prst="rect">
            <a:avLst/>
          </a:prstGeom>
          <a:noFill/>
          <a:ln>
            <a:noFill/>
          </a:ln>
        </p:spPr>
      </p:pic>
      <p:sp>
        <p:nvSpPr>
          <p:cNvPr id="102" name="Google Shape;102;p1"/>
          <p:cNvSpPr/>
          <p:nvPr/>
        </p:nvSpPr>
        <p:spPr>
          <a:xfrm rot="10800000">
            <a:off x="-2307" y="990598"/>
            <a:ext cx="12188952" cy="4745182"/>
          </a:xfrm>
          <a:prstGeom prst="rect">
            <a:avLst/>
          </a:prstGeom>
          <a:gradFill>
            <a:gsLst>
              <a:gs pos="0">
                <a:srgbClr val="000000">
                  <a:alpha val="0"/>
                </a:srgbClr>
              </a:gs>
              <a:gs pos="35000">
                <a:srgbClr val="000000">
                  <a:alpha val="40784"/>
                </a:srgbClr>
              </a:gs>
              <a:gs pos="47744">
                <a:srgbClr val="000000">
                  <a:alpha val="50980"/>
                </a:srgbClr>
              </a:gs>
              <a:gs pos="70000">
                <a:srgbClr val="000000">
                  <a:alpha val="36862"/>
                </a:srgbClr>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03" name="Google Shape;103;p1"/>
          <p:cNvSpPr txBox="1">
            <a:spLocks noGrp="1"/>
          </p:cNvSpPr>
          <p:nvPr>
            <p:ph type="ctrTitle"/>
          </p:nvPr>
        </p:nvSpPr>
        <p:spPr>
          <a:xfrm>
            <a:off x="1833541" y="990599"/>
            <a:ext cx="5619054" cy="484909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Open Sans"/>
              <a:buNone/>
            </a:pPr>
            <a:r>
              <a:rPr lang="en-US">
                <a:solidFill>
                  <a:srgbClr val="FFFFFF"/>
                </a:solidFill>
              </a:rPr>
              <a:t>TIME TO SHOW WHAT YOU KNOW!</a:t>
            </a:r>
            <a:endParaRPr/>
          </a:p>
        </p:txBody>
      </p:sp>
      <p:sp>
        <p:nvSpPr>
          <p:cNvPr id="104" name="Google Shape;104;p1"/>
          <p:cNvSpPr txBox="1">
            <a:spLocks noGrp="1"/>
          </p:cNvSpPr>
          <p:nvPr>
            <p:ph type="subTitle" idx="1"/>
          </p:nvPr>
        </p:nvSpPr>
        <p:spPr>
          <a:xfrm>
            <a:off x="8712865" y="1447799"/>
            <a:ext cx="2368905" cy="4076699"/>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lt1"/>
              </a:buClr>
              <a:buSzPts val="2000"/>
              <a:buNone/>
            </a:pPr>
            <a:r>
              <a:rPr lang="en-US" dirty="0">
                <a:solidFill>
                  <a:srgbClr val="FFFFFF"/>
                </a:solidFill>
              </a:rPr>
              <a:t>Your Game Show Host: Bonnie Penner and </a:t>
            </a:r>
            <a:r>
              <a:rPr lang="en-US">
                <a:solidFill>
                  <a:srgbClr val="FFFFFF"/>
                </a:solidFill>
              </a:rPr>
              <a:t>Scott Ward</a:t>
            </a:r>
            <a:endParaRPr>
              <a:solidFill>
                <a:srgbClr val="FFFFFF"/>
              </a:solidFill>
            </a:endParaRPr>
          </a:p>
        </p:txBody>
      </p:sp>
      <p:cxnSp>
        <p:nvCxnSpPr>
          <p:cNvPr id="105" name="Google Shape;105;p1"/>
          <p:cNvCxnSpPr/>
          <p:nvPr/>
        </p:nvCxnSpPr>
        <p:spPr>
          <a:xfrm rot="10800000">
            <a:off x="8115300" y="1780927"/>
            <a:ext cx="0" cy="3390901"/>
          </a:xfrm>
          <a:prstGeom prst="straightConnector1">
            <a:avLst/>
          </a:prstGeom>
          <a:noFill/>
          <a:ln w="44450" cap="flat" cmpd="sng">
            <a:solidFill>
              <a:srgbClr val="FFFFFF"/>
            </a:solidFill>
            <a:prstDash val="solid"/>
            <a:miter lim="800000"/>
            <a:headEnd type="none" w="sm" len="sm"/>
            <a:tailEnd type="none" w="sm" len="sm"/>
          </a:ln>
          <a:effectLst>
            <a:outerShdw blurRad="50800" dist="38100" dir="2700000" sx="88000" sy="88000" algn="tl" rotWithShape="0">
              <a:srgbClr val="000000">
                <a:alpha val="25882"/>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665756d5b6_0_1"/>
          <p:cNvSpPr txBox="1">
            <a:spLocks noGrp="1"/>
          </p:cNvSpPr>
          <p:nvPr>
            <p:ph type="title"/>
          </p:nvPr>
        </p:nvSpPr>
        <p:spPr>
          <a:xfrm>
            <a:off x="700635" y="914400"/>
            <a:ext cx="10691400" cy="1307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FIVE FEFP Calculations</a:t>
            </a:r>
            <a:endParaRPr/>
          </a:p>
        </p:txBody>
      </p:sp>
      <p:sp>
        <p:nvSpPr>
          <p:cNvPr id="174" name="Google Shape;174;g3665756d5b6_0_1"/>
          <p:cNvSpPr txBox="1">
            <a:spLocks noGrp="1"/>
          </p:cNvSpPr>
          <p:nvPr>
            <p:ph type="body" idx="1"/>
          </p:nvPr>
        </p:nvSpPr>
        <p:spPr>
          <a:xfrm>
            <a:off x="700635" y="2221992"/>
            <a:ext cx="10691400" cy="3739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t>Calc 1 - AKA Conference Report. Uses Estimated Property Values and Projected FTE </a:t>
            </a:r>
            <a:endParaRPr sz="2400" dirty="0"/>
          </a:p>
          <a:p>
            <a:pPr marL="0" lvl="0" indent="0" algn="l" rtl="0">
              <a:spcBef>
                <a:spcPts val="1000"/>
              </a:spcBef>
              <a:spcAft>
                <a:spcPts val="0"/>
              </a:spcAft>
              <a:buNone/>
            </a:pPr>
            <a:r>
              <a:rPr lang="en-US" sz="2400" dirty="0"/>
              <a:t>Calc 2 - Updates Calc 1 with Certified Property Values</a:t>
            </a:r>
            <a:endParaRPr sz="2400" dirty="0"/>
          </a:p>
          <a:p>
            <a:pPr marL="0" lvl="0" indent="0" algn="l" rtl="0">
              <a:spcBef>
                <a:spcPts val="1000"/>
              </a:spcBef>
              <a:spcAft>
                <a:spcPts val="0"/>
              </a:spcAft>
              <a:buNone/>
            </a:pPr>
            <a:r>
              <a:rPr lang="en-US" sz="2400" dirty="0"/>
              <a:t>Calc 3 - Updates Calc 2 with October FTE, and uses factors to project February FTE</a:t>
            </a:r>
            <a:endParaRPr sz="2400" dirty="0"/>
          </a:p>
          <a:p>
            <a:pPr marL="0" lvl="0" indent="0" algn="l" rtl="0">
              <a:spcBef>
                <a:spcPts val="1000"/>
              </a:spcBef>
              <a:spcAft>
                <a:spcPts val="0"/>
              </a:spcAft>
              <a:buNone/>
            </a:pPr>
            <a:r>
              <a:rPr lang="en-US" sz="2400" dirty="0"/>
              <a:t>Calc 4 – AKA 2025 Ghost Calculation. Updates Calc 3 with February FTE, and Virtual Course Completions</a:t>
            </a:r>
            <a:endParaRPr sz="2400" dirty="0"/>
          </a:p>
          <a:p>
            <a:pPr marL="0" lvl="0" indent="0" algn="l" rtl="0">
              <a:spcBef>
                <a:spcPts val="1000"/>
              </a:spcBef>
              <a:spcAft>
                <a:spcPts val="0"/>
              </a:spcAft>
              <a:buNone/>
            </a:pPr>
            <a:r>
              <a:rPr lang="en-US" sz="2400" dirty="0"/>
              <a:t>Calc 5 - Updates Calc4 with June FTE for ESE and DJJ</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836cfbf58b_0_0"/>
          <p:cNvSpPr txBox="1">
            <a:spLocks noGrp="1"/>
          </p:cNvSpPr>
          <p:nvPr>
            <p:ph type="title"/>
          </p:nvPr>
        </p:nvSpPr>
        <p:spPr>
          <a:xfrm>
            <a:off x="700635" y="914400"/>
            <a:ext cx="10691400" cy="1307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TRUE OR FALSE</a:t>
            </a:r>
            <a:endParaRPr/>
          </a:p>
        </p:txBody>
      </p:sp>
      <p:sp>
        <p:nvSpPr>
          <p:cNvPr id="180" name="Google Shape;180;g3836cfbf58b_0_0"/>
          <p:cNvSpPr txBox="1">
            <a:spLocks noGrp="1"/>
          </p:cNvSpPr>
          <p:nvPr>
            <p:ph type="body" idx="1"/>
          </p:nvPr>
        </p:nvSpPr>
        <p:spPr>
          <a:xfrm>
            <a:off x="700635" y="2221992"/>
            <a:ext cx="10691400" cy="37398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None/>
            </a:pPr>
            <a:r>
              <a:rPr lang="en-US" sz="2800"/>
              <a:t>School Enrollment equals FTE for purposes of funding through the FEFP.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3836cfbf58b_0_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86" name="Google Shape;186;g3836cfbf58b_0_5"/>
          <p:cNvSpPr txBox="1">
            <a:spLocks noGrp="1"/>
          </p:cNvSpPr>
          <p:nvPr>
            <p:ph type="title"/>
          </p:nvPr>
        </p:nvSpPr>
        <p:spPr>
          <a:xfrm>
            <a:off x="704088" y="914400"/>
            <a:ext cx="5196000" cy="1316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FALSE</a:t>
            </a:r>
            <a:endParaRPr/>
          </a:p>
        </p:txBody>
      </p:sp>
      <p:cxnSp>
        <p:nvCxnSpPr>
          <p:cNvPr id="187" name="Google Shape;187;g3836cfbf58b_0_5"/>
          <p:cNvCxnSpPr/>
          <p:nvPr/>
        </p:nvCxnSpPr>
        <p:spPr>
          <a:xfrm>
            <a:off x="804672" y="722376"/>
            <a:ext cx="1638300" cy="0"/>
          </a:xfrm>
          <a:prstGeom prst="straightConnector1">
            <a:avLst/>
          </a:prstGeom>
          <a:noFill/>
          <a:ln w="44450" cap="flat" cmpd="sng">
            <a:solidFill>
              <a:schemeClr val="dk1"/>
            </a:solidFill>
            <a:prstDash val="solid"/>
            <a:miter lim="800000"/>
            <a:headEnd type="none" w="sm" len="sm"/>
            <a:tailEnd type="none" w="sm" len="sm"/>
          </a:ln>
        </p:spPr>
      </p:cxnSp>
      <p:sp>
        <p:nvSpPr>
          <p:cNvPr id="188" name="Google Shape;188;g3836cfbf58b_0_5"/>
          <p:cNvSpPr txBox="1">
            <a:spLocks noGrp="1"/>
          </p:cNvSpPr>
          <p:nvPr>
            <p:ph type="body" idx="1"/>
          </p:nvPr>
        </p:nvSpPr>
        <p:spPr>
          <a:xfrm>
            <a:off x="704088" y="1636777"/>
            <a:ext cx="6268200" cy="45264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110000"/>
              </a:lnSpc>
              <a:spcBef>
                <a:spcPts val="1000"/>
              </a:spcBef>
              <a:spcAft>
                <a:spcPts val="0"/>
              </a:spcAft>
              <a:buSzPts val="2400"/>
              <a:buChar char="•"/>
            </a:pPr>
            <a:r>
              <a:rPr lang="en-US" sz="2400"/>
              <a:t>Students enrolled in virtual courses outside of regular school hours receive approximately 12.5% less funding.</a:t>
            </a:r>
            <a:endParaRPr sz="2400"/>
          </a:p>
          <a:p>
            <a:pPr marL="228600" lvl="0" indent="-228600" algn="l" rtl="0">
              <a:lnSpc>
                <a:spcPct val="110000"/>
              </a:lnSpc>
              <a:spcBef>
                <a:spcPts val="1000"/>
              </a:spcBef>
              <a:spcAft>
                <a:spcPts val="0"/>
              </a:spcAft>
              <a:buSzPts val="2400"/>
              <a:buChar char="•"/>
            </a:pPr>
            <a:r>
              <a:rPr lang="en-US" sz="2400"/>
              <a:t>High school students often accumulate enough credits to graduate early or attend only part of the school day.</a:t>
            </a:r>
            <a:endParaRPr sz="2400"/>
          </a:p>
          <a:p>
            <a:pPr marL="228600" lvl="0" indent="-228600" algn="l" rtl="0">
              <a:lnSpc>
                <a:spcPct val="110000"/>
              </a:lnSpc>
              <a:spcBef>
                <a:spcPts val="1000"/>
              </a:spcBef>
              <a:spcAft>
                <a:spcPts val="0"/>
              </a:spcAft>
              <a:buSzPts val="2400"/>
              <a:buChar char="•"/>
            </a:pPr>
            <a:r>
              <a:rPr lang="en-US" sz="2400"/>
              <a:t>Students with a Florida Empowerment Scholarship will have their scholarship payment deducted from the district’s FEFP even if the student is enrolled and attending a public school</a:t>
            </a:r>
            <a:endParaRPr sz="2400"/>
          </a:p>
          <a:p>
            <a:pPr marL="228600" lvl="0" indent="-101600" algn="l" rtl="0">
              <a:lnSpc>
                <a:spcPct val="110000"/>
              </a:lnSpc>
              <a:spcBef>
                <a:spcPts val="1000"/>
              </a:spcBef>
              <a:spcAft>
                <a:spcPts val="0"/>
              </a:spcAft>
              <a:buClr>
                <a:schemeClr val="dk1"/>
              </a:buClr>
              <a:buSzPts val="2000"/>
              <a:buNone/>
            </a:pPr>
            <a:endParaRPr/>
          </a:p>
        </p:txBody>
      </p:sp>
      <p:pic>
        <p:nvPicPr>
          <p:cNvPr id="189" name="Google Shape;189;g3836cfbf58b_0_5" descr="Empty classroom in a elementary school.. (Provided by Getty Images)"/>
          <p:cNvPicPr preferRelativeResize="0"/>
          <p:nvPr/>
        </p:nvPicPr>
        <p:blipFill rotWithShape="1">
          <a:blip r:embed="rId3">
            <a:alphaModFix/>
          </a:blip>
          <a:srcRect l="25896" r="25896"/>
          <a:stretch/>
        </p:blipFill>
        <p:spPr>
          <a:xfrm>
            <a:off x="7239000" y="-1"/>
            <a:ext cx="4953001" cy="68579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837e9980bb_0_0"/>
          <p:cNvSpPr txBox="1">
            <a:spLocks noGrp="1"/>
          </p:cNvSpPr>
          <p:nvPr>
            <p:ph type="title"/>
          </p:nvPr>
        </p:nvSpPr>
        <p:spPr>
          <a:xfrm>
            <a:off x="700635" y="914400"/>
            <a:ext cx="10691400" cy="1307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True or False</a:t>
            </a:r>
            <a:endParaRPr/>
          </a:p>
        </p:txBody>
      </p:sp>
      <p:sp>
        <p:nvSpPr>
          <p:cNvPr id="195" name="Google Shape;195;g3837e9980bb_0_0"/>
          <p:cNvSpPr txBox="1">
            <a:spLocks noGrp="1"/>
          </p:cNvSpPr>
          <p:nvPr>
            <p:ph type="body" idx="1"/>
          </p:nvPr>
        </p:nvSpPr>
        <p:spPr>
          <a:xfrm>
            <a:off x="700635" y="2221992"/>
            <a:ext cx="10691400" cy="3739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a:t>The State fully funds FES Scholarships without impacting the school districts.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837e9980bb_0_5"/>
          <p:cNvSpPr txBox="1">
            <a:spLocks noGrp="1"/>
          </p:cNvSpPr>
          <p:nvPr>
            <p:ph type="title"/>
          </p:nvPr>
        </p:nvSpPr>
        <p:spPr>
          <a:xfrm>
            <a:off x="700635" y="914400"/>
            <a:ext cx="10691400" cy="1307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False</a:t>
            </a:r>
            <a:endParaRPr/>
          </a:p>
        </p:txBody>
      </p:sp>
      <p:pic>
        <p:nvPicPr>
          <p:cNvPr id="201" name="Google Shape;201;g3837e9980bb_0_5"/>
          <p:cNvPicPr preferRelativeResize="0"/>
          <p:nvPr/>
        </p:nvPicPr>
        <p:blipFill rotWithShape="1">
          <a:blip r:embed="rId3">
            <a:alphaModFix/>
          </a:blip>
          <a:srcRect/>
          <a:stretch/>
        </p:blipFill>
        <p:spPr>
          <a:xfrm>
            <a:off x="704850" y="1961175"/>
            <a:ext cx="10782300" cy="3600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TRUE OR FALSE</a:t>
            </a:r>
            <a:endParaRPr/>
          </a:p>
        </p:txBody>
      </p:sp>
      <p:sp>
        <p:nvSpPr>
          <p:cNvPr id="111" name="Google Shape;111;p2"/>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None/>
            </a:pPr>
            <a:r>
              <a:rPr lang="en-US" sz="2800"/>
              <a:t>The Florida Legislators approved a record investment in education by providing a historic $15.9 billion in funding for the K-12 public school system.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17" name="Google Shape;117;p3"/>
          <p:cNvSpPr txBox="1">
            <a:spLocks noGrp="1"/>
          </p:cNvSpPr>
          <p:nvPr>
            <p:ph type="title"/>
          </p:nvPr>
        </p:nvSpPr>
        <p:spPr>
          <a:xfrm>
            <a:off x="704088" y="914400"/>
            <a:ext cx="5195889" cy="13167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FALSE</a:t>
            </a:r>
            <a:endParaRPr/>
          </a:p>
        </p:txBody>
      </p:sp>
      <p:cxnSp>
        <p:nvCxnSpPr>
          <p:cNvPr id="118" name="Google Shape;118;p3"/>
          <p:cNvCxnSpPr/>
          <p:nvPr/>
        </p:nvCxnSpPr>
        <p:spPr>
          <a:xfrm>
            <a:off x="804672" y="722376"/>
            <a:ext cx="1638300" cy="0"/>
          </a:xfrm>
          <a:prstGeom prst="straightConnector1">
            <a:avLst/>
          </a:prstGeom>
          <a:noFill/>
          <a:ln w="44450" cap="flat" cmpd="sng">
            <a:solidFill>
              <a:schemeClr val="dk1"/>
            </a:solidFill>
            <a:prstDash val="solid"/>
            <a:miter lim="800000"/>
            <a:headEnd type="none" w="sm" len="sm"/>
            <a:tailEnd type="none" w="sm" len="sm"/>
          </a:ln>
        </p:spPr>
      </p:cxnSp>
      <p:sp>
        <p:nvSpPr>
          <p:cNvPr id="119" name="Google Shape;119;p3"/>
          <p:cNvSpPr txBox="1">
            <a:spLocks noGrp="1"/>
          </p:cNvSpPr>
          <p:nvPr>
            <p:ph type="body" idx="1"/>
          </p:nvPr>
        </p:nvSpPr>
        <p:spPr>
          <a:xfrm>
            <a:off x="704088" y="2231136"/>
            <a:ext cx="5195889" cy="393192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US"/>
              <a:t>The $15.9 billion in funding from the State includes the portion funded for the FES Scholarships</a:t>
            </a:r>
            <a:endParaRPr/>
          </a:p>
          <a:p>
            <a:pPr marL="228600" lvl="0" indent="-228600" algn="l" rtl="0">
              <a:lnSpc>
                <a:spcPct val="110000"/>
              </a:lnSpc>
              <a:spcBef>
                <a:spcPts val="1000"/>
              </a:spcBef>
              <a:spcAft>
                <a:spcPts val="0"/>
              </a:spcAft>
              <a:buClr>
                <a:schemeClr val="dk1"/>
              </a:buClr>
              <a:buSzPts val="2000"/>
              <a:buChar char="•"/>
            </a:pPr>
            <a:r>
              <a:rPr lang="en-US"/>
              <a:t>When comparing the State’s contribution to the FEFP for Public Education, excluding the FES Scholarships, the State’s contribution to the K-12 public school system declined $669 million.</a:t>
            </a:r>
            <a:endParaRPr/>
          </a:p>
        </p:txBody>
      </p:sp>
      <p:pic>
        <p:nvPicPr>
          <p:cNvPr id="120" name="Google Shape;120;p3" descr="Back shot of a row of graduates"/>
          <p:cNvPicPr preferRelativeResize="0"/>
          <p:nvPr/>
        </p:nvPicPr>
        <p:blipFill rotWithShape="1">
          <a:blip r:embed="rId3">
            <a:alphaModFix/>
          </a:blip>
          <a:srcRect l="17416" r="26409" b="-2"/>
          <a:stretch/>
        </p:blipFill>
        <p:spPr>
          <a:xfrm>
            <a:off x="6420752" y="-1"/>
            <a:ext cx="5771248"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26" name="Google Shape;126;p4"/>
          <p:cNvSpPr txBox="1">
            <a:spLocks noGrp="1"/>
          </p:cNvSpPr>
          <p:nvPr>
            <p:ph type="title"/>
          </p:nvPr>
        </p:nvSpPr>
        <p:spPr>
          <a:xfrm>
            <a:off x="6284749" y="909638"/>
            <a:ext cx="5201121" cy="13180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TRUE OR FALSE</a:t>
            </a:r>
            <a:endParaRPr/>
          </a:p>
        </p:txBody>
      </p:sp>
      <p:pic>
        <p:nvPicPr>
          <p:cNvPr id="127" name="Google Shape;127;p4"/>
          <p:cNvPicPr preferRelativeResize="0"/>
          <p:nvPr/>
        </p:nvPicPr>
        <p:blipFill rotWithShape="1">
          <a:blip r:embed="rId3">
            <a:alphaModFix/>
          </a:blip>
          <a:srcRect l="45102" r="8253"/>
          <a:stretch/>
        </p:blipFill>
        <p:spPr>
          <a:xfrm>
            <a:off x="20" y="10"/>
            <a:ext cx="5686740" cy="6857990"/>
          </a:xfrm>
          <a:prstGeom prst="rect">
            <a:avLst/>
          </a:prstGeom>
          <a:noFill/>
          <a:ln>
            <a:noFill/>
          </a:ln>
        </p:spPr>
      </p:pic>
      <p:cxnSp>
        <p:nvCxnSpPr>
          <p:cNvPr id="128" name="Google Shape;128;p4"/>
          <p:cNvCxnSpPr/>
          <p:nvPr/>
        </p:nvCxnSpPr>
        <p:spPr>
          <a:xfrm>
            <a:off x="6422739" y="722376"/>
            <a:ext cx="1600200" cy="0"/>
          </a:xfrm>
          <a:prstGeom prst="straightConnector1">
            <a:avLst/>
          </a:prstGeom>
          <a:noFill/>
          <a:ln w="44450" cap="flat" cmpd="sng">
            <a:solidFill>
              <a:schemeClr val="dk1"/>
            </a:solidFill>
            <a:prstDash val="solid"/>
            <a:miter lim="800000"/>
            <a:headEnd type="none" w="sm" len="sm"/>
            <a:tailEnd type="none" w="sm" len="sm"/>
          </a:ln>
        </p:spPr>
      </p:cxnSp>
      <p:sp>
        <p:nvSpPr>
          <p:cNvPr id="129" name="Google Shape;129;p4"/>
          <p:cNvSpPr txBox="1">
            <a:spLocks noGrp="1"/>
          </p:cNvSpPr>
          <p:nvPr>
            <p:ph type="body" idx="1"/>
          </p:nvPr>
        </p:nvSpPr>
        <p:spPr>
          <a:xfrm>
            <a:off x="6290838" y="2236843"/>
            <a:ext cx="5201121" cy="393192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US"/>
              <a:t>The FEFP Formula earmarks $102 million of the Base Allocation to fund salary increases for teachers in the 2025-26 fiscal year.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35" name="Google Shape;135;p5"/>
          <p:cNvSpPr txBox="1">
            <a:spLocks noGrp="1"/>
          </p:cNvSpPr>
          <p:nvPr>
            <p:ph type="title"/>
          </p:nvPr>
        </p:nvSpPr>
        <p:spPr>
          <a:xfrm>
            <a:off x="704088" y="914400"/>
            <a:ext cx="5195889" cy="13167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FALSE</a:t>
            </a:r>
            <a:endParaRPr/>
          </a:p>
        </p:txBody>
      </p:sp>
      <p:cxnSp>
        <p:nvCxnSpPr>
          <p:cNvPr id="136" name="Google Shape;136;p5"/>
          <p:cNvCxnSpPr/>
          <p:nvPr/>
        </p:nvCxnSpPr>
        <p:spPr>
          <a:xfrm>
            <a:off x="804672" y="722376"/>
            <a:ext cx="1638300" cy="0"/>
          </a:xfrm>
          <a:prstGeom prst="straightConnector1">
            <a:avLst/>
          </a:prstGeom>
          <a:noFill/>
          <a:ln w="44450" cap="flat" cmpd="sng">
            <a:solidFill>
              <a:schemeClr val="dk1"/>
            </a:solidFill>
            <a:prstDash val="solid"/>
            <a:miter lim="800000"/>
            <a:headEnd type="none" w="sm" len="sm"/>
            <a:tailEnd type="none" w="sm" len="sm"/>
          </a:ln>
        </p:spPr>
      </p:cxnSp>
      <p:sp>
        <p:nvSpPr>
          <p:cNvPr id="137" name="Google Shape;137;p5"/>
          <p:cNvSpPr txBox="1">
            <a:spLocks noGrp="1"/>
          </p:cNvSpPr>
          <p:nvPr>
            <p:ph type="body" idx="1"/>
          </p:nvPr>
        </p:nvSpPr>
        <p:spPr>
          <a:xfrm>
            <a:off x="704088" y="2231136"/>
            <a:ext cx="5195889" cy="393192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US"/>
              <a:t>The FEFP Formula earmarks and allocates each FEFP component based on Total FTE, including the FTE for FES Scholarships.  </a:t>
            </a:r>
            <a:endParaRPr/>
          </a:p>
          <a:p>
            <a:pPr marL="228600" lvl="0" indent="-228600" algn="l" rtl="0">
              <a:lnSpc>
                <a:spcPct val="110000"/>
              </a:lnSpc>
              <a:spcBef>
                <a:spcPts val="1000"/>
              </a:spcBef>
              <a:spcAft>
                <a:spcPts val="0"/>
              </a:spcAft>
              <a:buClr>
                <a:schemeClr val="dk1"/>
              </a:buClr>
              <a:buSzPts val="2000"/>
              <a:buChar char="•"/>
            </a:pPr>
            <a:r>
              <a:rPr lang="en-US"/>
              <a:t>Although not reflected in the Calculations, when the State deducts for payments made to the Scholarship Funding Organizations for the FES Scholarships, proportionate shares of the earmarks and allocations are reduced.   </a:t>
            </a:r>
            <a:endParaRPr/>
          </a:p>
        </p:txBody>
      </p:sp>
      <p:pic>
        <p:nvPicPr>
          <p:cNvPr id="138" name="Google Shape;138;p5" descr="Formulas written on a blackboard"/>
          <p:cNvPicPr preferRelativeResize="0"/>
          <p:nvPr/>
        </p:nvPicPr>
        <p:blipFill rotWithShape="1">
          <a:blip r:embed="rId3">
            <a:alphaModFix/>
          </a:blip>
          <a:srcRect l="20145" r="23681" b="-2"/>
          <a:stretch/>
        </p:blipFill>
        <p:spPr>
          <a:xfrm>
            <a:off x="6420752" y="-1"/>
            <a:ext cx="5771248"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TRUE OR FALSE</a:t>
            </a:r>
            <a:endParaRPr/>
          </a:p>
        </p:txBody>
      </p:sp>
      <p:sp>
        <p:nvSpPr>
          <p:cNvPr id="144" name="Google Shape;144;p6"/>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None/>
            </a:pPr>
            <a:r>
              <a:rPr lang="en-US" sz="2800"/>
              <a:t>The $143 increase per student included in the budget is available for salary increases.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FALSE</a:t>
            </a:r>
            <a:endParaRPr/>
          </a:p>
        </p:txBody>
      </p:sp>
      <p:sp>
        <p:nvSpPr>
          <p:cNvPr id="150" name="Google Shape;150;p7"/>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800"/>
              <a:buChar char="•"/>
            </a:pPr>
            <a:r>
              <a:rPr lang="en-US" sz="2800"/>
              <a:t>The $143 increase in per-student funding included increases for categorical allocations, which are restricted in their use.</a:t>
            </a:r>
            <a:endParaRPr/>
          </a:p>
          <a:p>
            <a:pPr marL="228600" lvl="0" indent="-228600" algn="l" rtl="0">
              <a:lnSpc>
                <a:spcPct val="110000"/>
              </a:lnSpc>
              <a:spcBef>
                <a:spcPts val="1000"/>
              </a:spcBef>
              <a:spcAft>
                <a:spcPts val="0"/>
              </a:spcAft>
              <a:buClr>
                <a:schemeClr val="dk1"/>
              </a:buClr>
              <a:buSzPts val="2800"/>
              <a:buChar char="•"/>
            </a:pPr>
            <a:r>
              <a:rPr lang="en-US" sz="2800"/>
              <a:t>The Base Student Allocation and the .748 Mill Discretionary Compression are unrestricted and increased $41.62 and $52.58 per student, respectively.  </a:t>
            </a:r>
            <a:endParaRPr/>
          </a:p>
          <a:p>
            <a:pPr marL="228600" lvl="0" indent="-228600" algn="l" rtl="0">
              <a:lnSpc>
                <a:spcPct val="110000"/>
              </a:lnSpc>
              <a:spcBef>
                <a:spcPts val="1000"/>
              </a:spcBef>
              <a:spcAft>
                <a:spcPts val="0"/>
              </a:spcAft>
              <a:buClr>
                <a:schemeClr val="dk1"/>
              </a:buClr>
              <a:buSzPts val="2800"/>
              <a:buChar char="•"/>
            </a:pPr>
            <a:r>
              <a:rPr lang="en-US" sz="2800"/>
              <a:t>The increase in unrestricted funding must cover the increase in all costs, not just salary increases.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56" name="Google Shape;156;p8"/>
          <p:cNvSpPr txBox="1">
            <a:spLocks noGrp="1"/>
          </p:cNvSpPr>
          <p:nvPr>
            <p:ph type="title"/>
          </p:nvPr>
        </p:nvSpPr>
        <p:spPr>
          <a:xfrm>
            <a:off x="6284749" y="909638"/>
            <a:ext cx="5201121" cy="13180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TRUE OR FALSE</a:t>
            </a:r>
            <a:endParaRPr/>
          </a:p>
        </p:txBody>
      </p:sp>
      <p:pic>
        <p:nvPicPr>
          <p:cNvPr id="157" name="Google Shape;157;p8"/>
          <p:cNvPicPr preferRelativeResize="0"/>
          <p:nvPr/>
        </p:nvPicPr>
        <p:blipFill rotWithShape="1">
          <a:blip r:embed="rId3">
            <a:alphaModFix/>
          </a:blip>
          <a:srcRect l="29869" r="23488"/>
          <a:stretch/>
        </p:blipFill>
        <p:spPr>
          <a:xfrm>
            <a:off x="20" y="10"/>
            <a:ext cx="5686740" cy="6857990"/>
          </a:xfrm>
          <a:prstGeom prst="rect">
            <a:avLst/>
          </a:prstGeom>
          <a:noFill/>
          <a:ln>
            <a:noFill/>
          </a:ln>
        </p:spPr>
      </p:pic>
      <p:cxnSp>
        <p:nvCxnSpPr>
          <p:cNvPr id="158" name="Google Shape;158;p8"/>
          <p:cNvCxnSpPr/>
          <p:nvPr/>
        </p:nvCxnSpPr>
        <p:spPr>
          <a:xfrm>
            <a:off x="6422739" y="722376"/>
            <a:ext cx="1600200" cy="0"/>
          </a:xfrm>
          <a:prstGeom prst="straightConnector1">
            <a:avLst/>
          </a:prstGeom>
          <a:noFill/>
          <a:ln w="44450" cap="flat" cmpd="sng">
            <a:solidFill>
              <a:schemeClr val="dk1"/>
            </a:solidFill>
            <a:prstDash val="solid"/>
            <a:miter lim="800000"/>
            <a:headEnd type="none" w="sm" len="sm"/>
            <a:tailEnd type="none" w="sm" len="sm"/>
          </a:ln>
        </p:spPr>
      </p:cxnSp>
      <p:sp>
        <p:nvSpPr>
          <p:cNvPr id="159" name="Google Shape;159;p8"/>
          <p:cNvSpPr txBox="1">
            <a:spLocks noGrp="1"/>
          </p:cNvSpPr>
          <p:nvPr>
            <p:ph type="body" idx="1"/>
          </p:nvPr>
        </p:nvSpPr>
        <p:spPr>
          <a:xfrm>
            <a:off x="6290838" y="2236843"/>
            <a:ext cx="5201121" cy="393192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None/>
            </a:pPr>
            <a:r>
              <a:rPr lang="en-US" sz="2800"/>
              <a:t>The Base Student Amount (BSA) in the FEFP formula will remain consistent throughout the year, and variations in property values and FTE will not affect 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65" name="Google Shape;165;p9"/>
          <p:cNvSpPr txBox="1">
            <a:spLocks noGrp="1"/>
          </p:cNvSpPr>
          <p:nvPr>
            <p:ph type="title"/>
          </p:nvPr>
        </p:nvSpPr>
        <p:spPr>
          <a:xfrm>
            <a:off x="704088" y="914400"/>
            <a:ext cx="5195889" cy="13167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US"/>
              <a:t>FALSE</a:t>
            </a:r>
            <a:endParaRPr/>
          </a:p>
        </p:txBody>
      </p:sp>
      <p:cxnSp>
        <p:nvCxnSpPr>
          <p:cNvPr id="166" name="Google Shape;166;p9"/>
          <p:cNvCxnSpPr/>
          <p:nvPr/>
        </p:nvCxnSpPr>
        <p:spPr>
          <a:xfrm>
            <a:off x="804672" y="722376"/>
            <a:ext cx="1638300" cy="0"/>
          </a:xfrm>
          <a:prstGeom prst="straightConnector1">
            <a:avLst/>
          </a:prstGeom>
          <a:noFill/>
          <a:ln w="44450" cap="flat" cmpd="sng">
            <a:solidFill>
              <a:schemeClr val="dk1"/>
            </a:solidFill>
            <a:prstDash val="solid"/>
            <a:miter lim="800000"/>
            <a:headEnd type="none" w="sm" len="sm"/>
            <a:tailEnd type="none" w="sm" len="sm"/>
          </a:ln>
        </p:spPr>
      </p:cxnSp>
      <p:sp>
        <p:nvSpPr>
          <p:cNvPr id="167" name="Google Shape;167;p9"/>
          <p:cNvSpPr txBox="1">
            <a:spLocks noGrp="1"/>
          </p:cNvSpPr>
          <p:nvPr>
            <p:ph type="body" idx="1"/>
          </p:nvPr>
        </p:nvSpPr>
        <p:spPr>
          <a:xfrm>
            <a:off x="704088" y="1636777"/>
            <a:ext cx="6268212" cy="4526279"/>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Char char="•"/>
            </a:pPr>
            <a:r>
              <a:rPr lang="en-US" sz="2400"/>
              <a:t>Variations between Estimated and Actual Property Values can cause an increase in the State Funded Discretionary Contribution, resulting in a proration of funding in the Second Calculation.</a:t>
            </a:r>
            <a:endParaRPr/>
          </a:p>
          <a:p>
            <a:pPr marL="228600" lvl="0" indent="-228600" algn="l" rtl="0">
              <a:lnSpc>
                <a:spcPct val="110000"/>
              </a:lnSpc>
              <a:spcBef>
                <a:spcPts val="1000"/>
              </a:spcBef>
              <a:spcAft>
                <a:spcPts val="0"/>
              </a:spcAft>
              <a:buClr>
                <a:schemeClr val="dk1"/>
              </a:buClr>
              <a:buSzPts val="2400"/>
              <a:buChar char="•"/>
            </a:pPr>
            <a:r>
              <a:rPr lang="en-US" sz="2400"/>
              <a:t>Increases in WFTE over the State-wide projections will result in a proration in the Third, Fourth, and Final FEFP Calculations.</a:t>
            </a:r>
            <a:endParaRPr/>
          </a:p>
          <a:p>
            <a:pPr marL="228600" lvl="0" indent="-228600" algn="l" rtl="0">
              <a:lnSpc>
                <a:spcPct val="110000"/>
              </a:lnSpc>
              <a:spcBef>
                <a:spcPts val="1000"/>
              </a:spcBef>
              <a:spcAft>
                <a:spcPts val="0"/>
              </a:spcAft>
              <a:buClr>
                <a:schemeClr val="dk1"/>
              </a:buClr>
              <a:buSzPts val="2400"/>
              <a:buChar char="•"/>
            </a:pPr>
            <a:r>
              <a:rPr lang="en-US" sz="2400"/>
              <a:t>A proration results in a reduction in funding, which is typically absorbed by the BSA. </a:t>
            </a:r>
            <a:endParaRPr/>
          </a:p>
          <a:p>
            <a:pPr marL="228600" lvl="0" indent="-101600" algn="l" rtl="0">
              <a:lnSpc>
                <a:spcPct val="110000"/>
              </a:lnSpc>
              <a:spcBef>
                <a:spcPts val="1000"/>
              </a:spcBef>
              <a:spcAft>
                <a:spcPts val="0"/>
              </a:spcAft>
              <a:buClr>
                <a:schemeClr val="dk1"/>
              </a:buClr>
              <a:buSzPts val="2000"/>
              <a:buNone/>
            </a:pPr>
            <a:endParaRPr/>
          </a:p>
        </p:txBody>
      </p:sp>
      <p:pic>
        <p:nvPicPr>
          <p:cNvPr id="168" name="Google Shape;168;p9" descr="Desk with productivity items"/>
          <p:cNvPicPr preferRelativeResize="0"/>
          <p:nvPr/>
        </p:nvPicPr>
        <p:blipFill rotWithShape="1">
          <a:blip r:embed="rId3">
            <a:alphaModFix/>
          </a:blip>
          <a:srcRect l="29538" r="14287" b="-2"/>
          <a:stretch/>
        </p:blipFill>
        <p:spPr>
          <a:xfrm>
            <a:off x="7239000" y="-1"/>
            <a:ext cx="4953000" cy="6857999"/>
          </a:xfrm>
          <a:prstGeom prst="rect">
            <a:avLst/>
          </a:prstGeom>
          <a:noFill/>
          <a:ln>
            <a:noFill/>
          </a:ln>
        </p:spPr>
      </p:pic>
    </p:spTree>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Widescreen</PresentationFormat>
  <Paragraphs>39</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Lustria</vt:lpstr>
      <vt:lpstr>Arial</vt:lpstr>
      <vt:lpstr>Open Sans</vt:lpstr>
      <vt:lpstr>ChronicleVTI</vt:lpstr>
      <vt:lpstr>ChronicleVTI</vt:lpstr>
      <vt:lpstr>TIME TO SHOW WHAT YOU KNOW!</vt:lpstr>
      <vt:lpstr>TRUE OR FALSE</vt:lpstr>
      <vt:lpstr>FALSE</vt:lpstr>
      <vt:lpstr>TRUE OR FALSE</vt:lpstr>
      <vt:lpstr>FALSE</vt:lpstr>
      <vt:lpstr>TRUE OR FALSE</vt:lpstr>
      <vt:lpstr>FALSE</vt:lpstr>
      <vt:lpstr>TRUE OR FALSE</vt:lpstr>
      <vt:lpstr>FALSE</vt:lpstr>
      <vt:lpstr>FIVE FEFP Calculations</vt:lpstr>
      <vt:lpstr>TRUE OR FALSE</vt:lpstr>
      <vt:lpstr>FALSE</vt:lpstr>
      <vt:lpstr>True or False</vt:lpstr>
      <vt:lpstr>False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Ward, Scott</dc:creator>
  <cp:lastModifiedBy>Ward, Scott</cp:lastModifiedBy>
  <cp:revision>1</cp:revision>
  <dcterms:created xsi:type="dcterms:W3CDTF">2025-09-24T14:40:16Z</dcterms:created>
  <dcterms:modified xsi:type="dcterms:W3CDTF">2025-09-26T03:14:17Z</dcterms:modified>
</cp:coreProperties>
</file>