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5"/>
  </p:notesMasterIdLst>
  <p:sldIdLst>
    <p:sldId id="260" r:id="rId2"/>
    <p:sldId id="264" r:id="rId3"/>
    <p:sldId id="336" r:id="rId4"/>
    <p:sldId id="338" r:id="rId5"/>
    <p:sldId id="265" r:id="rId6"/>
    <p:sldId id="284" r:id="rId7"/>
    <p:sldId id="298" r:id="rId8"/>
    <p:sldId id="296" r:id="rId9"/>
    <p:sldId id="304" r:id="rId10"/>
    <p:sldId id="309" r:id="rId11"/>
    <p:sldId id="285" r:id="rId12"/>
    <p:sldId id="297" r:id="rId13"/>
    <p:sldId id="292" r:id="rId14"/>
    <p:sldId id="300" r:id="rId15"/>
    <p:sldId id="294" r:id="rId16"/>
    <p:sldId id="310" r:id="rId17"/>
    <p:sldId id="340" r:id="rId18"/>
    <p:sldId id="341" r:id="rId19"/>
    <p:sldId id="311" r:id="rId20"/>
    <p:sldId id="306" r:id="rId21"/>
    <p:sldId id="315" r:id="rId22"/>
    <p:sldId id="342" r:id="rId23"/>
    <p:sldId id="307" r:id="rId24"/>
    <p:sldId id="308" r:id="rId25"/>
    <p:sldId id="290" r:id="rId26"/>
    <p:sldId id="291" r:id="rId27"/>
    <p:sldId id="322" r:id="rId28"/>
    <p:sldId id="321" r:id="rId29"/>
    <p:sldId id="326" r:id="rId30"/>
    <p:sldId id="323" r:id="rId31"/>
    <p:sldId id="337" r:id="rId32"/>
    <p:sldId id="279" r:id="rId33"/>
    <p:sldId id="280" r:id="rId34"/>
  </p:sldIdLst>
  <p:sldSz cx="12192000" cy="6858000"/>
  <p:notesSz cx="7010400" cy="9296400"/>
  <p:embeddedFontLst>
    <p:embeddedFont>
      <p:font typeface="Barlow" panose="00000500000000000000"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94"/>
  </p:normalViewPr>
  <p:slideViewPr>
    <p:cSldViewPr snapToGrid="0" snapToObjects="1">
      <p:cViewPr varScale="1">
        <p:scale>
          <a:sx n="109" d="100"/>
          <a:sy n="109" d="100"/>
        </p:scale>
        <p:origin x="474" y="10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font" Target="fonts/font4.fntdata"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theme" Target="theme/theme1.xml" Id="rId42"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viewProps" Target="viewProps.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font" Target="fonts/font2.fntdata" Id="rId37" /><Relationship Type="http://schemas.openxmlformats.org/officeDocument/2006/relationships/presProps" Target="presProps.xml" Id="rId40"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font" Target="fonts/font1.fntdata"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notesMaster" Target="notesMasters/notesMaster1.xml" Id="rId35" /><Relationship Type="http://schemas.openxmlformats.org/officeDocument/2006/relationships/tableStyles" Target="tableStyles.xml" Id="rId43"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font" Target="fonts/font3.fntdata" Id="rId38"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077CCA1-A6D9-B64D-AE5F-969C278C828D}" type="datetimeFigureOut">
              <a:rPr lang="en-US" smtClean="0"/>
              <a:t>9/24/2025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FAF8C9-A2D7-FE47-B6CC-63B2097817DD}" type="slidenum">
              <a:rPr lang="en-US" smtClean="0"/>
              <a:t>‹#›</a:t>
            </a:fld>
            <a:endParaRPr lang="en-US" dirty="0"/>
          </a:p>
        </p:txBody>
      </p:sp>
    </p:spTree>
    <p:extLst>
      <p:ext uri="{BB962C8B-B14F-4D97-AF65-F5344CB8AC3E}">
        <p14:creationId xmlns:p14="http://schemas.microsoft.com/office/powerpoint/2010/main" val="42569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ate On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267575-E4C1-5C49-8674-9B1E76D1C2FA}"/>
              </a:ext>
            </a:extLst>
          </p:cNvPr>
          <p:cNvPicPr>
            <a:picLocks noChangeAspect="1"/>
          </p:cNvPicPr>
          <p:nvPr userDrawn="1"/>
        </p:nvPicPr>
        <p:blipFill>
          <a:blip r:embed="rId2"/>
          <a:stretch>
            <a:fillRect/>
          </a:stretch>
        </p:blipFill>
        <p:spPr>
          <a:xfrm>
            <a:off x="3467100" y="3054678"/>
            <a:ext cx="5258765" cy="748644"/>
          </a:xfrm>
          <a:prstGeom prst="rect">
            <a:avLst/>
          </a:prstGeom>
        </p:spPr>
      </p:pic>
    </p:spTree>
    <p:extLst>
      <p:ext uri="{BB962C8B-B14F-4D97-AF65-F5344CB8AC3E}">
        <p14:creationId xmlns:p14="http://schemas.microsoft.com/office/powerpoint/2010/main" val="333413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reak Fou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F4EE2C-59ED-5B46-877C-7A772737278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dirty="0"/>
              <a:t>Misc. Info Placeholder (optional)</a:t>
            </a:r>
          </a:p>
        </p:txBody>
      </p:sp>
      <p:sp>
        <p:nvSpPr>
          <p:cNvPr id="8" name="Text Placeholder 12">
            <a:extLst>
              <a:ext uri="{FF2B5EF4-FFF2-40B4-BE49-F238E27FC236}">
                <a16:creationId xmlns:a16="http://schemas.microsoft.com/office/drawing/2014/main" id="{4E461C5D-CF98-C04A-892F-BAA22379A636}"/>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405137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Content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482965E3-D556-7640-9FAF-1169AFD753F0}"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10776030"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8075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Content (Char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5129510-2725-0A40-8625-972BDA50DE90}"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4826642"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hart Placeholder 2">
            <a:extLst>
              <a:ext uri="{FF2B5EF4-FFF2-40B4-BE49-F238E27FC236}">
                <a16:creationId xmlns:a16="http://schemas.microsoft.com/office/drawing/2014/main" id="{EB00BA2E-FBE7-4D45-BCB0-EEC760659E12}"/>
              </a:ext>
            </a:extLst>
          </p:cNvPr>
          <p:cNvSpPr>
            <a:spLocks noGrp="1"/>
          </p:cNvSpPr>
          <p:nvPr>
            <p:ph type="chart" sz="quarter" idx="11"/>
          </p:nvPr>
        </p:nvSpPr>
        <p:spPr>
          <a:xfrm>
            <a:off x="6172200" y="2152890"/>
            <a:ext cx="5257800" cy="3275632"/>
          </a:xfrm>
          <a:prstGeom prst="rect">
            <a:avLst/>
          </a:prstGeom>
        </p:spPr>
        <p:txBody>
          <a:bodyPr/>
          <a:lstStyle/>
          <a:p>
            <a:r>
              <a:rPr lang="en-US" dirty="0"/>
              <a:t>Click icon to add chart</a:t>
            </a:r>
          </a:p>
        </p:txBody>
      </p:sp>
    </p:spTree>
    <p:extLst>
      <p:ext uri="{BB962C8B-B14F-4D97-AF65-F5344CB8AC3E}">
        <p14:creationId xmlns:p14="http://schemas.microsoft.com/office/powerpoint/2010/main" val="597699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Content (Tab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F095FF23-72F4-0B4F-841A-802CA1BBB1DA}"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14" name="Content Placeholder 13">
            <a:extLst>
              <a:ext uri="{FF2B5EF4-FFF2-40B4-BE49-F238E27FC236}">
                <a16:creationId xmlns:a16="http://schemas.microsoft.com/office/drawing/2014/main" id="{78081A71-7903-9146-A69F-9EBAB0B3FF49}"/>
              </a:ext>
            </a:extLst>
          </p:cNvPr>
          <p:cNvSpPr>
            <a:spLocks noGrp="1"/>
          </p:cNvSpPr>
          <p:nvPr>
            <p:ph sz="quarter" idx="10"/>
          </p:nvPr>
        </p:nvSpPr>
        <p:spPr>
          <a:xfrm>
            <a:off x="659758" y="2152890"/>
            <a:ext cx="4826642" cy="327563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6" name="Straight Connector 15">
            <a:extLst>
              <a:ext uri="{FF2B5EF4-FFF2-40B4-BE49-F238E27FC236}">
                <a16:creationId xmlns:a16="http://schemas.microsoft.com/office/drawing/2014/main" id="{D8FB184F-6690-264A-BD42-34917D3D4DB4}"/>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46413521-E98E-9043-8D4D-DB8F29DF56A0}"/>
              </a:ext>
            </a:extLst>
          </p:cNvPr>
          <p:cNvSpPr>
            <a:spLocks noGrp="1"/>
          </p:cNvSpPr>
          <p:nvPr>
            <p:ph type="tbl" sz="quarter" idx="12"/>
          </p:nvPr>
        </p:nvSpPr>
        <p:spPr>
          <a:xfrm>
            <a:off x="6174106" y="2154112"/>
            <a:ext cx="5264150" cy="3306762"/>
          </a:xfrm>
          <a:prstGeom prst="rect">
            <a:avLst/>
          </a:prstGeom>
        </p:spPr>
        <p:txBody>
          <a:bodyPr/>
          <a:lstStyle/>
          <a:p>
            <a:r>
              <a:rPr lang="en-US" dirty="0"/>
              <a:t>Click icon to add table</a:t>
            </a:r>
          </a:p>
        </p:txBody>
      </p:sp>
    </p:spTree>
    <p:extLst>
      <p:ext uri="{BB962C8B-B14F-4D97-AF65-F5344CB8AC3E}">
        <p14:creationId xmlns:p14="http://schemas.microsoft.com/office/powerpoint/2010/main" val="2844962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Content (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a:extLst>
              <a:ext uri="{FF2B5EF4-FFF2-40B4-BE49-F238E27FC236}">
                <a16:creationId xmlns:a16="http://schemas.microsoft.com/office/drawing/2014/main" id="{C4EE18E7-E9FD-0B4E-8F89-822799B753A2}"/>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2B38C3D6-F2EE-2541-A9DC-04135CD2CB79}"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cxnSp>
        <p:nvCxnSpPr>
          <p:cNvPr id="16" name="Straight Connector 15">
            <a:extLst>
              <a:ext uri="{FF2B5EF4-FFF2-40B4-BE49-F238E27FC236}">
                <a16:creationId xmlns:a16="http://schemas.microsoft.com/office/drawing/2014/main" id="{D8FB184F-6690-264A-BD42-34917D3D4DB4}"/>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75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Content (No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80FD858-D5F5-AC44-902B-BC71E08B9ADB}"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9" name="Content Placeholder 13">
            <a:extLst>
              <a:ext uri="{FF2B5EF4-FFF2-40B4-BE49-F238E27FC236}">
                <a16:creationId xmlns:a16="http://schemas.microsoft.com/office/drawing/2014/main" id="{F7DA183D-2E8E-784D-9B98-EFBE351C600D}"/>
              </a:ext>
            </a:extLst>
          </p:cNvPr>
          <p:cNvSpPr>
            <a:spLocks noGrp="1"/>
          </p:cNvSpPr>
          <p:nvPr>
            <p:ph sz="quarter" idx="10"/>
          </p:nvPr>
        </p:nvSpPr>
        <p:spPr>
          <a:xfrm>
            <a:off x="659758" y="685800"/>
            <a:ext cx="10776030" cy="474272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62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ontent (No 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C80FD858-D5F5-AC44-902B-BC71E08B9ADB}"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9" name="Content Placeholder 13">
            <a:extLst>
              <a:ext uri="{FF2B5EF4-FFF2-40B4-BE49-F238E27FC236}">
                <a16:creationId xmlns:a16="http://schemas.microsoft.com/office/drawing/2014/main" id="{F7DA183D-2E8E-784D-9B98-EFBE351C600D}"/>
              </a:ext>
            </a:extLst>
          </p:cNvPr>
          <p:cNvSpPr>
            <a:spLocks noGrp="1"/>
          </p:cNvSpPr>
          <p:nvPr>
            <p:ph sz="quarter" idx="10"/>
          </p:nvPr>
        </p:nvSpPr>
        <p:spPr>
          <a:xfrm>
            <a:off x="659758" y="685800"/>
            <a:ext cx="4945514" cy="474272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7" name="Content Placeholder 13">
            <a:extLst>
              <a:ext uri="{FF2B5EF4-FFF2-40B4-BE49-F238E27FC236}">
                <a16:creationId xmlns:a16="http://schemas.microsoft.com/office/drawing/2014/main" id="{17051DE0-47A3-C447-9375-D34F510F0F03}"/>
              </a:ext>
            </a:extLst>
          </p:cNvPr>
          <p:cNvSpPr>
            <a:spLocks noGrp="1"/>
          </p:cNvSpPr>
          <p:nvPr>
            <p:ph sz="quarter" idx="11"/>
          </p:nvPr>
        </p:nvSpPr>
        <p:spPr>
          <a:xfrm>
            <a:off x="6493630" y="685800"/>
            <a:ext cx="4945514" cy="474272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15351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608F78D7-7A33-D84F-8068-52868DE123E7}"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23CCC48B-1FDA-1046-AF0C-A36CF045DE2A}"/>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659758" y="2152890"/>
            <a:ext cx="4943548" cy="327563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13">
            <a:extLst>
              <a:ext uri="{FF2B5EF4-FFF2-40B4-BE49-F238E27FC236}">
                <a16:creationId xmlns:a16="http://schemas.microsoft.com/office/drawing/2014/main" id="{C8D5A65A-50D4-A447-8581-CBED35FAB173}"/>
              </a:ext>
            </a:extLst>
          </p:cNvPr>
          <p:cNvSpPr>
            <a:spLocks noGrp="1"/>
          </p:cNvSpPr>
          <p:nvPr>
            <p:ph sz="quarter" idx="11"/>
          </p:nvPr>
        </p:nvSpPr>
        <p:spPr>
          <a:xfrm>
            <a:off x="6492240" y="2152890"/>
            <a:ext cx="4943548" cy="3275637"/>
          </a:xfrm>
          <a:prstGeom prst="rect">
            <a:avLst/>
          </a:prstGeom>
        </p:spPr>
        <p:txBody>
          <a:bodyPr/>
          <a:lstStyle>
            <a:lvl1pPr marL="0" indent="0">
              <a:lnSpc>
                <a:spcPct val="100000"/>
              </a:lnSpc>
              <a:buNone/>
              <a:defRPr sz="25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97616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lumn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E8207DFD-BD81-FB4B-BE70-18AE7930CB8F}"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7" y="681037"/>
            <a:ext cx="10781817" cy="858396"/>
          </a:xfrm>
          <a:prstGeom prst="rect">
            <a:avLst/>
          </a:prstGeom>
        </p:spPr>
        <p:txBody>
          <a:bodyPr vert="horz" lIns="91440" tIns="45720" rIns="91440" bIns="45720" rtlCol="0" anchor="t">
            <a:normAutofit/>
          </a:bodyPr>
          <a:lstStyle>
            <a:lvl1pPr algn="l">
              <a:defRPr sz="3900">
                <a:latin typeface="Barlow" pitchFamily="2" charset="77"/>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23CCC48B-1FDA-1046-AF0C-A36CF045DE2A}"/>
              </a:ext>
            </a:extLst>
          </p:cNvPr>
          <p:cNvCxnSpPr>
            <a:cxnSpLocks/>
          </p:cNvCxnSpPr>
          <p:nvPr userDrawn="1"/>
        </p:nvCxnSpPr>
        <p:spPr>
          <a:xfrm>
            <a:off x="-18288" y="1539433"/>
            <a:ext cx="1145407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760342"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6" name="Content Placeholder 13">
            <a:extLst>
              <a:ext uri="{FF2B5EF4-FFF2-40B4-BE49-F238E27FC236}">
                <a16:creationId xmlns:a16="http://schemas.microsoft.com/office/drawing/2014/main" id="{5DD109D1-67FD-6543-9FBD-0BEBA30A8F61}"/>
              </a:ext>
            </a:extLst>
          </p:cNvPr>
          <p:cNvSpPr>
            <a:spLocks noGrp="1"/>
          </p:cNvSpPr>
          <p:nvPr>
            <p:ph sz="quarter" idx="12"/>
          </p:nvPr>
        </p:nvSpPr>
        <p:spPr>
          <a:xfrm>
            <a:off x="3466966"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Content Placeholder 13">
            <a:extLst>
              <a:ext uri="{FF2B5EF4-FFF2-40B4-BE49-F238E27FC236}">
                <a16:creationId xmlns:a16="http://schemas.microsoft.com/office/drawing/2014/main" id="{B7345511-00AD-1B43-A09B-DF4E5F2721D6}"/>
              </a:ext>
            </a:extLst>
          </p:cNvPr>
          <p:cNvSpPr>
            <a:spLocks noGrp="1"/>
          </p:cNvSpPr>
          <p:nvPr>
            <p:ph sz="quarter" idx="13"/>
          </p:nvPr>
        </p:nvSpPr>
        <p:spPr>
          <a:xfrm>
            <a:off x="6173590"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Content Placeholder 13">
            <a:extLst>
              <a:ext uri="{FF2B5EF4-FFF2-40B4-BE49-F238E27FC236}">
                <a16:creationId xmlns:a16="http://schemas.microsoft.com/office/drawing/2014/main" id="{F038CD5E-CD2B-C54B-8DA5-2215F62392C0}"/>
              </a:ext>
            </a:extLst>
          </p:cNvPr>
          <p:cNvSpPr>
            <a:spLocks noGrp="1"/>
          </p:cNvSpPr>
          <p:nvPr>
            <p:ph sz="quarter" idx="14"/>
          </p:nvPr>
        </p:nvSpPr>
        <p:spPr>
          <a:xfrm>
            <a:off x="8880214" y="2152890"/>
            <a:ext cx="2549786" cy="3275637"/>
          </a:xfrm>
          <a:prstGeom prst="rect">
            <a:avLst/>
          </a:prstGeom>
        </p:spPr>
        <p:txBody>
          <a:bodyPr/>
          <a:lstStyle>
            <a:lvl1pPr marL="0" indent="0">
              <a:lnSpc>
                <a:spcPct val="100000"/>
              </a:lnSpc>
              <a:buNone/>
              <a:defRPr sz="20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3" name="Straight Connector 2">
            <a:extLst>
              <a:ext uri="{FF2B5EF4-FFF2-40B4-BE49-F238E27FC236}">
                <a16:creationId xmlns:a16="http://schemas.microsoft.com/office/drawing/2014/main" id="{B7929F22-C54F-DE42-AB82-4F68188F18D9}"/>
              </a:ext>
            </a:extLst>
          </p:cNvPr>
          <p:cNvCxnSpPr/>
          <p:nvPr userDrawn="1"/>
        </p:nvCxnSpPr>
        <p:spPr>
          <a:xfrm>
            <a:off x="762000"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733DB-D24C-1044-A989-93C21B4D4C5D}"/>
              </a:ext>
            </a:extLst>
          </p:cNvPr>
          <p:cNvCxnSpPr/>
          <p:nvPr userDrawn="1"/>
        </p:nvCxnSpPr>
        <p:spPr>
          <a:xfrm>
            <a:off x="3468624"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D96F04B-EA20-9945-97A7-56EC4EBCA3BD}"/>
              </a:ext>
            </a:extLst>
          </p:cNvPr>
          <p:cNvCxnSpPr/>
          <p:nvPr userDrawn="1"/>
        </p:nvCxnSpPr>
        <p:spPr>
          <a:xfrm>
            <a:off x="6175248"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FCDFCEF-A6B1-574A-B4BF-82FE103D83D6}"/>
              </a:ext>
            </a:extLst>
          </p:cNvPr>
          <p:cNvCxnSpPr/>
          <p:nvPr userDrawn="1"/>
        </p:nvCxnSpPr>
        <p:spPr>
          <a:xfrm>
            <a:off x="8881872" y="2249424"/>
            <a:ext cx="0" cy="317910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894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ertically Divide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B66A9BD8-7BE8-6740-B3D8-61E9815BA268}"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7" name="Title Placeholder 1">
            <a:extLst>
              <a:ext uri="{FF2B5EF4-FFF2-40B4-BE49-F238E27FC236}">
                <a16:creationId xmlns:a16="http://schemas.microsoft.com/office/drawing/2014/main" id="{0BBAF5DC-0696-804C-9E04-CF1E902E0256}"/>
              </a:ext>
            </a:extLst>
          </p:cNvPr>
          <p:cNvSpPr>
            <a:spLocks noGrp="1"/>
          </p:cNvSpPr>
          <p:nvPr>
            <p:ph type="title"/>
          </p:nvPr>
        </p:nvSpPr>
        <p:spPr>
          <a:xfrm>
            <a:off x="659758" y="681037"/>
            <a:ext cx="2385194" cy="1906716"/>
          </a:xfrm>
          <a:prstGeom prst="rect">
            <a:avLst/>
          </a:prstGeom>
        </p:spPr>
        <p:txBody>
          <a:bodyPr vert="horz" lIns="91440" tIns="45720" rIns="91440" bIns="45720" rtlCol="0" anchor="t">
            <a:normAutofit/>
          </a:bodyPr>
          <a:lstStyle>
            <a:lvl1pPr algn="l">
              <a:lnSpc>
                <a:spcPct val="100000"/>
              </a:lnSpc>
              <a:defRPr sz="2500">
                <a:latin typeface="Barlow" pitchFamily="2" charset="77"/>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23CCC48B-1FDA-1046-AF0C-A36CF045DE2A}"/>
              </a:ext>
            </a:extLst>
          </p:cNvPr>
          <p:cNvCxnSpPr>
            <a:cxnSpLocks/>
          </p:cNvCxnSpPr>
          <p:nvPr userDrawn="1"/>
        </p:nvCxnSpPr>
        <p:spPr>
          <a:xfrm flipV="1">
            <a:off x="3314700" y="-29414"/>
            <a:ext cx="0" cy="5457941"/>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F52EC6ED-6539-3443-B3CD-953F1AC5A27E}"/>
              </a:ext>
            </a:extLst>
          </p:cNvPr>
          <p:cNvSpPr>
            <a:spLocks noGrp="1"/>
          </p:cNvSpPr>
          <p:nvPr>
            <p:ph sz="quarter" idx="10"/>
          </p:nvPr>
        </p:nvSpPr>
        <p:spPr>
          <a:xfrm>
            <a:off x="659758" y="2587753"/>
            <a:ext cx="2385193" cy="2840774"/>
          </a:xfrm>
          <a:prstGeom prst="rect">
            <a:avLst/>
          </a:prstGeom>
        </p:spPr>
        <p:txBody>
          <a:bodyPr/>
          <a:lstStyle>
            <a:lvl1pPr marL="0" indent="0">
              <a:lnSpc>
                <a:spcPct val="100000"/>
              </a:lnSpc>
              <a:buNone/>
              <a:defRPr sz="1600">
                <a:latin typeface="Barlow" pitchFamily="2" charset="77"/>
              </a:defRPr>
            </a:lvl1pPr>
            <a:lvl2pPr>
              <a:lnSpc>
                <a:spcPct val="100000"/>
              </a:lnSpc>
              <a:defRPr sz="2000">
                <a:latin typeface="Barlow" pitchFamily="2" charset="77"/>
              </a:defRPr>
            </a:lvl2pPr>
            <a:lvl3pPr>
              <a:lnSpc>
                <a:spcPct val="100000"/>
              </a:lnSpc>
              <a:defRPr>
                <a:solidFill>
                  <a:schemeClr val="accent3"/>
                </a:solidFill>
                <a:latin typeface="Barlow" pitchFamily="2" charset="77"/>
              </a:defRPr>
            </a:lvl3pPr>
            <a:lvl4pPr>
              <a:lnSpc>
                <a:spcPct val="100000"/>
              </a:lnSpc>
              <a:defRPr sz="1600">
                <a:solidFill>
                  <a:schemeClr val="accent3"/>
                </a:solidFill>
                <a:latin typeface="Barlow" pitchFamily="2" charset="77"/>
              </a:defRPr>
            </a:lvl4pPr>
            <a:lvl5pPr>
              <a:defRPr sz="1600">
                <a:latin typeface="Barlow" pitchFamily="2" charset="77"/>
              </a:defRPr>
            </a:lvl5pPr>
          </a:lstStyle>
          <a:p>
            <a:pPr lvl="0"/>
            <a:r>
              <a:rPr lang="en-US"/>
              <a:t>Edit Master text styles</a:t>
            </a:r>
          </a:p>
        </p:txBody>
      </p:sp>
      <p:sp>
        <p:nvSpPr>
          <p:cNvPr id="22" name="Content Placeholder 13">
            <a:extLst>
              <a:ext uri="{FF2B5EF4-FFF2-40B4-BE49-F238E27FC236}">
                <a16:creationId xmlns:a16="http://schemas.microsoft.com/office/drawing/2014/main" id="{069E45F9-C63A-5942-8A76-EAE0B27C555D}"/>
              </a:ext>
            </a:extLst>
          </p:cNvPr>
          <p:cNvSpPr>
            <a:spLocks noGrp="1"/>
          </p:cNvSpPr>
          <p:nvPr>
            <p:ph sz="quarter" idx="11"/>
          </p:nvPr>
        </p:nvSpPr>
        <p:spPr>
          <a:xfrm>
            <a:off x="3467100" y="685800"/>
            <a:ext cx="7968687" cy="4742727"/>
          </a:xfrm>
          <a:prstGeom prst="rect">
            <a:avLst/>
          </a:prstGeom>
        </p:spPr>
        <p:txBody>
          <a:bodyPr/>
          <a:lstStyle>
            <a:lvl1pPr marL="0" indent="0">
              <a:lnSpc>
                <a:spcPct val="100000"/>
              </a:lnSpc>
              <a:buNone/>
              <a:defRPr sz="2800">
                <a:latin typeface="Barlow" pitchFamily="2" charset="77"/>
              </a:defRPr>
            </a:lvl1pPr>
            <a:lvl2pPr>
              <a:lnSpc>
                <a:spcPct val="100000"/>
              </a:lnSpc>
              <a:defRPr sz="2400">
                <a:latin typeface="Barlow" pitchFamily="2" charset="77"/>
              </a:defRPr>
            </a:lvl2pPr>
            <a:lvl3pPr>
              <a:lnSpc>
                <a:spcPct val="100000"/>
              </a:lnSpc>
              <a:defRPr sz="2400">
                <a:solidFill>
                  <a:schemeClr val="accent3"/>
                </a:solidFill>
                <a:latin typeface="Barlow" pitchFamily="2" charset="77"/>
              </a:defRPr>
            </a:lvl3pPr>
            <a:lvl4pPr>
              <a:lnSpc>
                <a:spcPct val="100000"/>
              </a:lnSpc>
              <a:defRPr sz="1800">
                <a:solidFill>
                  <a:schemeClr val="accent3"/>
                </a:solidFill>
                <a:latin typeface="Barlow" pitchFamily="2" charset="77"/>
              </a:defRPr>
            </a:lvl4pPr>
            <a:lvl5pPr>
              <a:defRPr sz="1600">
                <a:latin typeface="Barlow" pitchFamily="2" charset="77"/>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4870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ate Two">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D4D15B-75F0-3C40-B168-6883A8DFB4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950A6152-5394-CE44-B7EB-2A1693FC6971}"/>
              </a:ext>
            </a:extLst>
          </p:cNvPr>
          <p:cNvSpPr/>
          <p:nvPr userDrawn="1"/>
        </p:nvSpPr>
        <p:spPr>
          <a:xfrm>
            <a:off x="762000" y="6057900"/>
            <a:ext cx="10668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088953E-CA0D-5942-95A2-9DF0EDF6F38D}"/>
              </a:ext>
            </a:extLst>
          </p:cNvPr>
          <p:cNvPicPr>
            <a:picLocks noChangeAspect="1"/>
          </p:cNvPicPr>
          <p:nvPr userDrawn="1"/>
        </p:nvPicPr>
        <p:blipFill>
          <a:blip r:embed="rId3"/>
          <a:stretch>
            <a:fillRect/>
          </a:stretch>
        </p:blipFill>
        <p:spPr>
          <a:xfrm>
            <a:off x="1082716" y="6342926"/>
            <a:ext cx="2154583" cy="306729"/>
          </a:xfrm>
          <a:prstGeom prst="rect">
            <a:avLst/>
          </a:prstGeom>
        </p:spPr>
      </p:pic>
      <p:sp>
        <p:nvSpPr>
          <p:cNvPr id="7" name="Date Placeholder 3">
            <a:extLst>
              <a:ext uri="{FF2B5EF4-FFF2-40B4-BE49-F238E27FC236}">
                <a16:creationId xmlns:a16="http://schemas.microsoft.com/office/drawing/2014/main" id="{EEEC7F7D-75FF-EF4A-B15E-077C8A7CF3B4}"/>
              </a:ext>
            </a:extLst>
          </p:cNvPr>
          <p:cNvSpPr>
            <a:spLocks noGrp="1"/>
          </p:cNvSpPr>
          <p:nvPr>
            <p:ph type="dt" sz="half" idx="2"/>
          </p:nvPr>
        </p:nvSpPr>
        <p:spPr>
          <a:xfrm>
            <a:off x="8423959" y="6313727"/>
            <a:ext cx="2743200" cy="365125"/>
          </a:xfrm>
          <a:prstGeom prst="rect">
            <a:avLst/>
          </a:prstGeom>
        </p:spPr>
        <p:txBody>
          <a:bodyPr vert="horz" lIns="91440" tIns="45720" rIns="91440" bIns="45720" rtlCol="0" anchor="ctr"/>
          <a:lstStyle>
            <a:lvl1pPr algn="r">
              <a:defRPr sz="1600">
                <a:solidFill>
                  <a:schemeClr val="accent1"/>
                </a:solidFill>
                <a:latin typeface="Barlow" pitchFamily="2" charset="77"/>
              </a:defRPr>
            </a:lvl1pPr>
          </a:lstStyle>
          <a:p>
            <a:fld id="{21E3773B-728E-1746-8E3D-7CC38A65040D}" type="datetime1">
              <a:rPr lang="en-US" smtClean="0"/>
              <a:t>9/24/2025</a:t>
            </a:fld>
            <a:endParaRPr lang="en-US" dirty="0"/>
          </a:p>
        </p:txBody>
      </p:sp>
    </p:spTree>
    <p:extLst>
      <p:ext uri="{BB962C8B-B14F-4D97-AF65-F5344CB8AC3E}">
        <p14:creationId xmlns:p14="http://schemas.microsoft.com/office/powerpoint/2010/main" val="163045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D4444EA-BF27-494F-BDAE-0D936A89D6B7}"/>
              </a:ext>
            </a:extLst>
          </p:cNvPr>
          <p:cNvSpPr/>
          <p:nvPr userDrawn="1"/>
        </p:nvSpPr>
        <p:spPr>
          <a:xfrm>
            <a:off x="0" y="6057900"/>
            <a:ext cx="12192000" cy="8001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679413FB-4A88-B24F-A68F-DDB5FBF0D88C}"/>
              </a:ext>
            </a:extLst>
          </p:cNvPr>
          <p:cNvSpPr>
            <a:spLocks noGrp="1"/>
          </p:cNvSpPr>
          <p:nvPr>
            <p:ph type="dt" sz="half" idx="2"/>
          </p:nvPr>
        </p:nvSpPr>
        <p:spPr>
          <a:xfrm>
            <a:off x="10454639" y="6310050"/>
            <a:ext cx="1069340" cy="365125"/>
          </a:xfrm>
          <a:prstGeom prst="rect">
            <a:avLst/>
          </a:prstGeom>
        </p:spPr>
        <p:txBody>
          <a:bodyPr vert="horz" lIns="91440" tIns="45720" rIns="91440" bIns="45720" rtlCol="0" anchor="ctr"/>
          <a:lstStyle>
            <a:lvl1pPr algn="r">
              <a:defRPr sz="1200">
                <a:solidFill>
                  <a:schemeClr val="accent1"/>
                </a:solidFill>
                <a:latin typeface="Barlow" pitchFamily="2" charset="77"/>
              </a:defRPr>
            </a:lvl1pPr>
          </a:lstStyle>
          <a:p>
            <a:fld id="{E8207DFD-BD81-FB4B-BE70-18AE7930CB8F}" type="datetime1">
              <a:rPr lang="en-US" smtClean="0"/>
              <a:t>9/24/2025</a:t>
            </a:fld>
            <a:endParaRPr lang="en-US" dirty="0"/>
          </a:p>
        </p:txBody>
      </p:sp>
      <p:sp>
        <p:nvSpPr>
          <p:cNvPr id="10" name="Slide Number Placeholder 5">
            <a:extLst>
              <a:ext uri="{FF2B5EF4-FFF2-40B4-BE49-F238E27FC236}">
                <a16:creationId xmlns:a16="http://schemas.microsoft.com/office/drawing/2014/main" id="{670B8DD8-248F-4749-A0BF-2EA7AE1233F3}"/>
              </a:ext>
            </a:extLst>
          </p:cNvPr>
          <p:cNvSpPr>
            <a:spLocks noGrp="1"/>
          </p:cNvSpPr>
          <p:nvPr>
            <p:ph type="sldNum" sz="quarter" idx="4"/>
          </p:nvPr>
        </p:nvSpPr>
        <p:spPr>
          <a:xfrm>
            <a:off x="8806181" y="6310050"/>
            <a:ext cx="1069340" cy="365125"/>
          </a:xfrm>
          <a:prstGeom prst="rect">
            <a:avLst/>
          </a:prstGeom>
        </p:spPr>
        <p:txBody>
          <a:bodyPr vert="horz" lIns="91440" tIns="45720" rIns="91440" bIns="45720" rtlCol="0" anchor="ctr"/>
          <a:lstStyle>
            <a:lvl1pPr algn="l">
              <a:defRPr sz="1200">
                <a:solidFill>
                  <a:schemeClr val="accent3"/>
                </a:solidFill>
                <a:latin typeface="Barlow" pitchFamily="2" charset="77"/>
              </a:defRPr>
            </a:lvl1pPr>
          </a:lstStyle>
          <a:p>
            <a:fld id="{01126A8C-B8CF-CD43-8D44-69201076F39D}" type="slidenum">
              <a:rPr lang="en-US" smtClean="0"/>
              <a:pPr/>
              <a:t>‹#›</a:t>
            </a:fld>
            <a:endParaRPr lang="en-US" dirty="0"/>
          </a:p>
        </p:txBody>
      </p:sp>
      <p:pic>
        <p:nvPicPr>
          <p:cNvPr id="12" name="Picture 11">
            <a:extLst>
              <a:ext uri="{FF2B5EF4-FFF2-40B4-BE49-F238E27FC236}">
                <a16:creationId xmlns:a16="http://schemas.microsoft.com/office/drawing/2014/main" id="{8FE20666-7464-7A45-A749-38D9D1826CA8}"/>
              </a:ext>
            </a:extLst>
          </p:cNvPr>
          <p:cNvPicPr>
            <a:picLocks noChangeAspect="1"/>
          </p:cNvPicPr>
          <p:nvPr userDrawn="1"/>
        </p:nvPicPr>
        <p:blipFill>
          <a:blip r:embed="rId2"/>
          <a:stretch>
            <a:fillRect/>
          </a:stretch>
        </p:blipFill>
        <p:spPr>
          <a:xfrm>
            <a:off x="762000" y="6382231"/>
            <a:ext cx="347723" cy="189202"/>
          </a:xfrm>
          <a:prstGeom prst="rect">
            <a:avLst/>
          </a:prstGeom>
        </p:spPr>
      </p:pic>
      <p:sp>
        <p:nvSpPr>
          <p:cNvPr id="22" name="Picture Placeholder 3">
            <a:extLst>
              <a:ext uri="{FF2B5EF4-FFF2-40B4-BE49-F238E27FC236}">
                <a16:creationId xmlns:a16="http://schemas.microsoft.com/office/drawing/2014/main" id="{810C40CF-C290-AD41-8398-C02D81670CF0}"/>
              </a:ext>
            </a:extLst>
          </p:cNvPr>
          <p:cNvSpPr>
            <a:spLocks noGrp="1"/>
          </p:cNvSpPr>
          <p:nvPr>
            <p:ph type="pic" sz="quarter" idx="10"/>
          </p:nvPr>
        </p:nvSpPr>
        <p:spPr>
          <a:xfrm>
            <a:off x="0" y="1"/>
            <a:ext cx="12192000" cy="60579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180970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51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10781818" cy="2329405"/>
          </a:xfrm>
          <a:prstGeom prst="rect">
            <a:avLst/>
          </a:prstGeom>
        </p:spPr>
        <p:txBody>
          <a:bodyPr anchor="b"/>
          <a:lstStyle>
            <a:lvl1pPr algn="l">
              <a:defRPr sz="7630">
                <a:solidFill>
                  <a:schemeClr val="tx1"/>
                </a:solidFill>
                <a:latin typeface="Barlow" pitchFamily="2" charset="77"/>
              </a:defRPr>
            </a:lvl1pPr>
          </a:lstStyle>
          <a:p>
            <a:r>
              <a:rPr lang="en-US" dirty="0"/>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2"/>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6102750" y="1696867"/>
            <a:ext cx="2335194"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Misc. Info Placeholder (optional)</a:t>
            </a:r>
          </a:p>
        </p:txBody>
      </p:sp>
      <p:sp>
        <p:nvSpPr>
          <p:cNvPr id="14" name="Text Placeholder 12">
            <a:extLst>
              <a:ext uri="{FF2B5EF4-FFF2-40B4-BE49-F238E27FC236}">
                <a16:creationId xmlns:a16="http://schemas.microsoft.com/office/drawing/2014/main" id="{A6E8428D-057B-BD4D-867D-B1C7129DF087}"/>
              </a:ext>
            </a:extLst>
          </p:cNvPr>
          <p:cNvSpPr>
            <a:spLocks noGrp="1"/>
          </p:cNvSpPr>
          <p:nvPr>
            <p:ph type="body" sz="quarter" idx="11" hasCustomPrompt="1"/>
          </p:nvPr>
        </p:nvSpPr>
        <p:spPr>
          <a:xfrm>
            <a:off x="8799650" y="1696866"/>
            <a:ext cx="2630350" cy="1184447"/>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Date, location, or misc. (optional)</a:t>
            </a:r>
          </a:p>
        </p:txBody>
      </p:sp>
    </p:spTree>
    <p:extLst>
      <p:ext uri="{BB962C8B-B14F-4D97-AF65-F5344CB8AC3E}">
        <p14:creationId xmlns:p14="http://schemas.microsoft.com/office/powerpoint/2010/main" val="277904853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ert. Im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7511970" cy="2329405"/>
          </a:xfrm>
          <a:prstGeom prst="rect">
            <a:avLst/>
          </a:prstGeom>
        </p:spPr>
        <p:txBody>
          <a:bodyPr anchor="b"/>
          <a:lstStyle>
            <a:lvl1pPr algn="l">
              <a:defRPr sz="7630">
                <a:solidFill>
                  <a:schemeClr val="tx1"/>
                </a:solidFill>
                <a:latin typeface="Barlow" pitchFamily="2" charset="77"/>
              </a:defRPr>
            </a:lvl1pPr>
          </a:lstStyle>
          <a:p>
            <a:r>
              <a:rPr lang="en-US" dirty="0"/>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2"/>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6102750" y="1696867"/>
            <a:ext cx="2057402"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Misc. Info Placeholder (optional)</a:t>
            </a:r>
          </a:p>
        </p:txBody>
      </p:sp>
      <p:sp>
        <p:nvSpPr>
          <p:cNvPr id="5" name="Picture Placeholder 4">
            <a:extLst>
              <a:ext uri="{FF2B5EF4-FFF2-40B4-BE49-F238E27FC236}">
                <a16:creationId xmlns:a16="http://schemas.microsoft.com/office/drawing/2014/main" id="{300FD295-5E4D-1649-872B-A174796BCBF6}"/>
              </a:ext>
            </a:extLst>
          </p:cNvPr>
          <p:cNvSpPr>
            <a:spLocks noGrp="1"/>
          </p:cNvSpPr>
          <p:nvPr>
            <p:ph type="pic" sz="quarter" idx="11"/>
          </p:nvPr>
        </p:nvSpPr>
        <p:spPr>
          <a:xfrm>
            <a:off x="8877300" y="0"/>
            <a:ext cx="3314700" cy="60579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4163112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Horz. Im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79823B-1CB2-1F4A-9318-1B90E007E6B1}"/>
              </a:ext>
            </a:extLst>
          </p:cNvPr>
          <p:cNvSpPr/>
          <p:nvPr userDrawn="1"/>
        </p:nvSpPr>
        <p:spPr>
          <a:xfrm>
            <a:off x="0" y="3429000"/>
            <a:ext cx="12192000" cy="3429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3981691"/>
            <a:ext cx="7511970" cy="2329405"/>
          </a:xfrm>
          <a:prstGeom prst="rect">
            <a:avLst/>
          </a:prstGeom>
        </p:spPr>
        <p:txBody>
          <a:bodyPr anchor="b"/>
          <a:lstStyle>
            <a:lvl1pPr algn="l">
              <a:defRPr sz="7630">
                <a:solidFill>
                  <a:schemeClr val="tx1"/>
                </a:solidFill>
                <a:latin typeface="Barlow" pitchFamily="2" charset="77"/>
              </a:defRPr>
            </a:lvl1pPr>
          </a:lstStyle>
          <a:p>
            <a:r>
              <a:rPr lang="en-US" dirty="0"/>
              <a:t>Your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669400" y="1697651"/>
            <a:ext cx="3925747" cy="1184446"/>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2"/>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8808334" y="4972502"/>
            <a:ext cx="2621666" cy="1184446"/>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Misc. Info Placeholder (optional)</a:t>
            </a:r>
          </a:p>
        </p:txBody>
      </p:sp>
      <p:sp>
        <p:nvSpPr>
          <p:cNvPr id="5" name="Picture Placeholder 4">
            <a:extLst>
              <a:ext uri="{FF2B5EF4-FFF2-40B4-BE49-F238E27FC236}">
                <a16:creationId xmlns:a16="http://schemas.microsoft.com/office/drawing/2014/main" id="{300FD295-5E4D-1649-872B-A174796BCBF6}"/>
              </a:ext>
            </a:extLst>
          </p:cNvPr>
          <p:cNvSpPr>
            <a:spLocks noGrp="1"/>
          </p:cNvSpPr>
          <p:nvPr>
            <p:ph type="pic" sz="quarter" idx="11"/>
          </p:nvPr>
        </p:nvSpPr>
        <p:spPr>
          <a:xfrm>
            <a:off x="6096000" y="0"/>
            <a:ext cx="6096000" cy="34290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303444950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ckground Im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784F295-6BF4-1B45-B233-783DBD921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B0A2C1-0775-4646-A72E-BACB84135DAB}"/>
              </a:ext>
            </a:extLst>
          </p:cNvPr>
          <p:cNvSpPr>
            <a:spLocks noGrp="1"/>
          </p:cNvSpPr>
          <p:nvPr>
            <p:ph type="ctrTitle" hasCustomPrompt="1"/>
          </p:nvPr>
        </p:nvSpPr>
        <p:spPr>
          <a:xfrm>
            <a:off x="648182" y="2326511"/>
            <a:ext cx="5868365" cy="3984585"/>
          </a:xfrm>
          <a:prstGeom prst="rect">
            <a:avLst/>
          </a:prstGeom>
        </p:spPr>
        <p:txBody>
          <a:bodyPr anchor="b"/>
          <a:lstStyle>
            <a:lvl1pPr algn="l">
              <a:defRPr sz="7630">
                <a:solidFill>
                  <a:schemeClr val="tx1"/>
                </a:solidFill>
                <a:latin typeface="Barlow" pitchFamily="2" charset="77"/>
              </a:defRPr>
            </a:lvl1pPr>
          </a:lstStyle>
          <a:p>
            <a:r>
              <a:rPr lang="en-US" dirty="0"/>
              <a:t>Document Title Here</a:t>
            </a:r>
          </a:p>
        </p:txBody>
      </p:sp>
      <p:sp>
        <p:nvSpPr>
          <p:cNvPr id="3" name="Subtitle 2">
            <a:extLst>
              <a:ext uri="{FF2B5EF4-FFF2-40B4-BE49-F238E27FC236}">
                <a16:creationId xmlns:a16="http://schemas.microsoft.com/office/drawing/2014/main" id="{DA0BDFAF-111D-7A47-A75B-84E764E68A9A}"/>
              </a:ext>
            </a:extLst>
          </p:cNvPr>
          <p:cNvSpPr>
            <a:spLocks noGrp="1"/>
          </p:cNvSpPr>
          <p:nvPr>
            <p:ph type="subTitle" idx="1" hasCustomPrompt="1"/>
          </p:nvPr>
        </p:nvSpPr>
        <p:spPr>
          <a:xfrm>
            <a:off x="8808334" y="3449538"/>
            <a:ext cx="2621666" cy="1683665"/>
          </a:xfrm>
          <a:prstGeom prst="rect">
            <a:avLst/>
          </a:prstGeom>
        </p:spPr>
        <p:txBody>
          <a:bodyPr anchor="b"/>
          <a:lstStyle>
            <a:lvl1pPr marL="0" indent="0" algn="l">
              <a:lnSpc>
                <a:spcPct val="100000"/>
              </a:lnSpc>
              <a:buNone/>
              <a:defRPr sz="25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Title, or other Identifying Info (optional)</a:t>
            </a:r>
          </a:p>
        </p:txBody>
      </p:sp>
      <p:pic>
        <p:nvPicPr>
          <p:cNvPr id="9" name="Picture 8">
            <a:extLst>
              <a:ext uri="{FF2B5EF4-FFF2-40B4-BE49-F238E27FC236}">
                <a16:creationId xmlns:a16="http://schemas.microsoft.com/office/drawing/2014/main" id="{E44252A7-5A9F-D343-9C17-1E2B2B76CAE1}"/>
              </a:ext>
            </a:extLst>
          </p:cNvPr>
          <p:cNvPicPr>
            <a:picLocks noChangeAspect="1"/>
          </p:cNvPicPr>
          <p:nvPr userDrawn="1"/>
        </p:nvPicPr>
        <p:blipFill>
          <a:blip r:embed="rId3"/>
          <a:stretch>
            <a:fillRect/>
          </a:stretch>
        </p:blipFill>
        <p:spPr>
          <a:xfrm>
            <a:off x="780326" y="789169"/>
            <a:ext cx="2534374" cy="360796"/>
          </a:xfrm>
          <a:prstGeom prst="rect">
            <a:avLst/>
          </a:prstGeom>
        </p:spPr>
      </p:pic>
      <p:sp>
        <p:nvSpPr>
          <p:cNvPr id="13" name="Text Placeholder 12">
            <a:extLst>
              <a:ext uri="{FF2B5EF4-FFF2-40B4-BE49-F238E27FC236}">
                <a16:creationId xmlns:a16="http://schemas.microsoft.com/office/drawing/2014/main" id="{A041EB90-D8EC-D544-837B-159E6A0B6FCB}"/>
              </a:ext>
            </a:extLst>
          </p:cNvPr>
          <p:cNvSpPr>
            <a:spLocks noGrp="1"/>
          </p:cNvSpPr>
          <p:nvPr>
            <p:ph type="body" sz="quarter" idx="10" hasCustomPrompt="1"/>
          </p:nvPr>
        </p:nvSpPr>
        <p:spPr>
          <a:xfrm>
            <a:off x="8808334" y="5404104"/>
            <a:ext cx="2621666" cy="752844"/>
          </a:xfrm>
          <a:prstGeom prst="rect">
            <a:avLst/>
          </a:prstGeom>
        </p:spPr>
        <p:txBody>
          <a:bodyPr anchor="b"/>
          <a:lstStyle>
            <a:lvl1pPr marL="0" indent="0">
              <a:lnSpc>
                <a:spcPct val="100000"/>
              </a:lnSpc>
              <a:buNone/>
              <a:defRPr sz="20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83236954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reak On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3D6473-E41A-9E43-BC1D-887BC3CEF8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dirty="0"/>
              <a:t>Misc. Info Placeholder (optional)</a:t>
            </a:r>
          </a:p>
        </p:txBody>
      </p:sp>
      <p:sp>
        <p:nvSpPr>
          <p:cNvPr id="10" name="Text Placeholder 12">
            <a:extLst>
              <a:ext uri="{FF2B5EF4-FFF2-40B4-BE49-F238E27FC236}">
                <a16:creationId xmlns:a16="http://schemas.microsoft.com/office/drawing/2014/main" id="{4F50346D-4F47-704E-A8FE-3CB50FC73C8D}"/>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277060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eak Tw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8109DE-C916-6142-BEA2-757ED3008A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dirty="0"/>
              <a:t>Misc. Info Placeholder (optional)</a:t>
            </a:r>
          </a:p>
        </p:txBody>
      </p:sp>
      <p:sp>
        <p:nvSpPr>
          <p:cNvPr id="8" name="Text Placeholder 12">
            <a:extLst>
              <a:ext uri="{FF2B5EF4-FFF2-40B4-BE49-F238E27FC236}">
                <a16:creationId xmlns:a16="http://schemas.microsoft.com/office/drawing/2014/main" id="{CC969DE7-31B1-4744-9659-1CBECAB728A5}"/>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229833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Break Thre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D0DBC6-31AE-D94A-B4BE-3E5066623C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297758B-3290-9941-AC3B-999128874F45}"/>
              </a:ext>
            </a:extLst>
          </p:cNvPr>
          <p:cNvSpPr>
            <a:spLocks noGrp="1"/>
          </p:cNvSpPr>
          <p:nvPr>
            <p:ph type="subTitle" idx="1" hasCustomPrompt="1"/>
          </p:nvPr>
        </p:nvSpPr>
        <p:spPr>
          <a:xfrm>
            <a:off x="669400" y="1843954"/>
            <a:ext cx="5350400" cy="1731349"/>
          </a:xfrm>
          <a:prstGeom prst="rect">
            <a:avLst/>
          </a:prstGeom>
        </p:spPr>
        <p:txBody>
          <a:bodyPr anchor="b"/>
          <a:lstStyle>
            <a:lvl1pPr marL="0" indent="0" algn="l">
              <a:lnSpc>
                <a:spcPct val="100000"/>
              </a:lnSpc>
              <a:buNone/>
              <a:defRPr sz="3900">
                <a:latin typeface="Barlow"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Slide for Breaking up Content “Chapters”</a:t>
            </a:r>
          </a:p>
        </p:txBody>
      </p:sp>
      <p:sp>
        <p:nvSpPr>
          <p:cNvPr id="4" name="Text Placeholder 12">
            <a:extLst>
              <a:ext uri="{FF2B5EF4-FFF2-40B4-BE49-F238E27FC236}">
                <a16:creationId xmlns:a16="http://schemas.microsoft.com/office/drawing/2014/main" id="{B5534704-36E8-F144-A897-57C940CAE8B3}"/>
              </a:ext>
            </a:extLst>
          </p:cNvPr>
          <p:cNvSpPr>
            <a:spLocks noGrp="1"/>
          </p:cNvSpPr>
          <p:nvPr>
            <p:ph type="body" sz="quarter" idx="10" hasCustomPrompt="1"/>
          </p:nvPr>
        </p:nvSpPr>
        <p:spPr>
          <a:xfrm>
            <a:off x="693033" y="5378208"/>
            <a:ext cx="3902113" cy="679692"/>
          </a:xfrm>
          <a:prstGeom prst="rect">
            <a:avLst/>
          </a:prstGeom>
        </p:spPr>
        <p:txBody>
          <a:bodyPr anchor="ctr"/>
          <a:lstStyle>
            <a:lvl1pPr marL="0" indent="0">
              <a:lnSpc>
                <a:spcPct val="100000"/>
              </a:lnSpc>
              <a:buNone/>
              <a:defRPr sz="2000">
                <a:solidFill>
                  <a:schemeClr val="bg1"/>
                </a:solidFill>
                <a:latin typeface="Barlow" pitchFamily="2" charset="77"/>
              </a:defRPr>
            </a:lvl1pPr>
          </a:lstStyle>
          <a:p>
            <a:r>
              <a:rPr lang="en-US" dirty="0"/>
              <a:t>Misc. Info Placeholder (optional)</a:t>
            </a:r>
          </a:p>
        </p:txBody>
      </p:sp>
      <p:sp>
        <p:nvSpPr>
          <p:cNvPr id="8" name="Text Placeholder 12">
            <a:extLst>
              <a:ext uri="{FF2B5EF4-FFF2-40B4-BE49-F238E27FC236}">
                <a16:creationId xmlns:a16="http://schemas.microsoft.com/office/drawing/2014/main" id="{EE441D89-B0CE-9744-A29A-DEA931CBDC80}"/>
              </a:ext>
            </a:extLst>
          </p:cNvPr>
          <p:cNvSpPr>
            <a:spLocks noGrp="1"/>
          </p:cNvSpPr>
          <p:nvPr>
            <p:ph type="body" sz="quarter" idx="11" hasCustomPrompt="1"/>
          </p:nvPr>
        </p:nvSpPr>
        <p:spPr>
          <a:xfrm>
            <a:off x="693034" y="722296"/>
            <a:ext cx="3902112" cy="752844"/>
          </a:xfrm>
          <a:prstGeom prst="rect">
            <a:avLst/>
          </a:prstGeom>
        </p:spPr>
        <p:txBody>
          <a:bodyPr anchor="t"/>
          <a:lstStyle>
            <a:lvl1pPr marL="0" indent="0">
              <a:lnSpc>
                <a:spcPct val="100000"/>
              </a:lnSpc>
              <a:buNone/>
              <a:defRPr sz="1600">
                <a:solidFill>
                  <a:schemeClr val="accent3"/>
                </a:solidFill>
                <a:latin typeface="Barlow" pitchFamily="2" charset="77"/>
              </a:defRPr>
            </a:lvl1pPr>
          </a:lstStyle>
          <a:p>
            <a:r>
              <a:rPr lang="en-US" dirty="0"/>
              <a:t>Misc. Info Placeholder (optional)</a:t>
            </a:r>
          </a:p>
        </p:txBody>
      </p:sp>
    </p:spTree>
    <p:extLst>
      <p:ext uri="{BB962C8B-B14F-4D97-AF65-F5344CB8AC3E}">
        <p14:creationId xmlns:p14="http://schemas.microsoft.com/office/powerpoint/2010/main" val="2134468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3726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49" r:id="rId3"/>
    <p:sldLayoutId id="2147483665" r:id="rId4"/>
    <p:sldLayoutId id="2147483666" r:id="rId5"/>
    <p:sldLayoutId id="2147483668" r:id="rId6"/>
    <p:sldLayoutId id="2147483680" r:id="rId7"/>
    <p:sldLayoutId id="2147483681" r:id="rId8"/>
    <p:sldLayoutId id="2147483682" r:id="rId9"/>
    <p:sldLayoutId id="2147483683" r:id="rId10"/>
    <p:sldLayoutId id="2147483661" r:id="rId11"/>
    <p:sldLayoutId id="2147483669" r:id="rId12"/>
    <p:sldLayoutId id="2147483670" r:id="rId13"/>
    <p:sldLayoutId id="2147483671" r:id="rId14"/>
    <p:sldLayoutId id="2147483672" r:id="rId15"/>
    <p:sldLayoutId id="2147483676" r:id="rId16"/>
    <p:sldLayoutId id="2147483673" r:id="rId17"/>
    <p:sldLayoutId id="2147483674" r:id="rId18"/>
    <p:sldLayoutId id="2147483675" r:id="rId19"/>
    <p:sldLayoutId id="2147483678" r:id="rId20"/>
    <p:sldLayoutId id="2147483655" r:id="rId2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88" userDrawn="1">
          <p15:clr>
            <a:srgbClr val="F26B43"/>
          </p15:clr>
        </p15:guide>
        <p15:guide id="2" pos="3792" userDrawn="1">
          <p15:clr>
            <a:srgbClr val="F26B43"/>
          </p15:clr>
        </p15:guide>
        <p15:guide id="3" pos="2184" userDrawn="1">
          <p15:clr>
            <a:srgbClr val="F26B43"/>
          </p15:clr>
        </p15:guide>
        <p15:guide id="4" pos="5496" userDrawn="1">
          <p15:clr>
            <a:srgbClr val="F26B43"/>
          </p15:clr>
        </p15:guide>
        <p15:guide id="5" pos="2088" userDrawn="1">
          <p15:clr>
            <a:srgbClr val="F26B43"/>
          </p15:clr>
        </p15:guide>
        <p15:guide id="6" pos="5592" userDrawn="1">
          <p15:clr>
            <a:srgbClr val="F26B43"/>
          </p15:clr>
        </p15:guide>
        <p15:guide id="7" pos="7200" userDrawn="1">
          <p15:clr>
            <a:srgbClr val="F26B43"/>
          </p15:clr>
        </p15:guide>
        <p15:guide id="8" pos="480" userDrawn="1">
          <p15:clr>
            <a:srgbClr val="F26B43"/>
          </p15:clr>
        </p15:guide>
        <p15:guide id="9" orient="horz" pos="504" userDrawn="1">
          <p15:clr>
            <a:srgbClr val="F26B43"/>
          </p15:clr>
        </p15:guide>
        <p15:guide id="10" orient="horz" pos="3816" userDrawn="1">
          <p15:clr>
            <a:srgbClr val="F26B43"/>
          </p15:clr>
        </p15:guide>
        <p15:guide id="11"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l.gov/agencies/whd/fmla/faq"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url?sa=i&amp;rct=j&amp;q=&amp;esrc=s&amp;source=images&amp;cd=&amp;cad=rja&amp;uact=8&amp;ved=2ahUKEwieuIDq0cncAhWRm1kKHQCZB3QQjRx6BAgBEAU&amp;url=https://www.krogerkrazy.com/2017/07/prescription-coupon/&amp;psig=AOvVaw3sjKGUZF-YrePTP2qu-CAO&amp;ust=1533136792248510"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https://www.ada.gov/topics/intro-to-ada/" TargetMode="External"/><Relationship Id="rId2" Type="http://schemas.openxmlformats.org/officeDocument/2006/relationships/hyperlink" Target="https://www.dol.gov/agencies/whd/fmla/faq" TargetMode="External"/><Relationship Id="rId1" Type="http://schemas.openxmlformats.org/officeDocument/2006/relationships/slideLayout" Target="../slideLayouts/slideLayout11.xml"/><Relationship Id="rId5" Type="http://schemas.openxmlformats.org/officeDocument/2006/relationships/hyperlink" Target="http://www.rumberger.com/" TargetMode="External"/><Relationship Id="rId4" Type="http://schemas.openxmlformats.org/officeDocument/2006/relationships/hyperlink" Target="https://www.eeoc.gov/wysk/what-you-should-know-about-pregnant-workers-fairness-act"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mailto:ldietzen@rumberger.com"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304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Common Serious Health </a:t>
            </a:r>
            <a:r>
              <a:rPr lang="en-US" dirty="0">
                <a:latin typeface="Barlow" panose="00000500000000000000" pitchFamily="2" charset="0"/>
                <a:ea typeface="Calibri" panose="020F0502020204030204" pitchFamily="34" charset="0"/>
              </a:rPr>
              <a:t>C</a:t>
            </a:r>
            <a:r>
              <a:rPr lang="en-US" dirty="0">
                <a:effectLst/>
                <a:latin typeface="Barlow" panose="00000500000000000000" pitchFamily="2" charset="0"/>
                <a:ea typeface="Calibri" panose="020F0502020204030204" pitchFamily="34" charset="0"/>
              </a:rPr>
              <a:t>onditions (cont.)</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10</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767254"/>
            <a:ext cx="10776030" cy="3661273"/>
          </a:xfrm>
        </p:spPr>
        <p:txBody>
          <a:bodyPr/>
          <a:lstStyle/>
          <a:p>
            <a:pPr rtl="0" fontAlgn="base"/>
            <a:r>
              <a:rPr lang="en-US" sz="2600" b="0" i="0" u="none" dirty="0">
                <a:effectLst/>
                <a:latin typeface="Barlow" panose="00000500000000000000" pitchFamily="2" charset="0"/>
              </a:rPr>
              <a:t>The most common serious health conditions that may qualify for FMLA leave are: </a:t>
            </a:r>
          </a:p>
          <a:p>
            <a:pPr marL="342900" indent="-342900" rtl="0" fontAlgn="base">
              <a:buClr>
                <a:schemeClr val="accent1"/>
              </a:buClr>
              <a:buFont typeface="Arial" panose="020B0604020202020204" pitchFamily="34" charset="0"/>
              <a:buChar char="•"/>
            </a:pPr>
            <a:r>
              <a:rPr lang="en-US" sz="2600" b="0" i="0" u="none" dirty="0">
                <a:effectLst/>
                <a:latin typeface="Barlow" panose="00000500000000000000" pitchFamily="2" charset="0"/>
              </a:rPr>
              <a:t>Chronic conditions that cause occasional periods when an employee or a family member are incapacitated and require treatment by a healthcare provider at least twice a year –and– </a:t>
            </a:r>
          </a:p>
          <a:p>
            <a:pPr marL="342900" indent="-342900" rtl="0" fontAlgn="base">
              <a:buClr>
                <a:schemeClr val="accent1"/>
              </a:buClr>
              <a:buFont typeface="Arial" panose="020B0604020202020204" pitchFamily="34" charset="0"/>
              <a:buChar char="•"/>
            </a:pPr>
            <a:r>
              <a:rPr lang="en-US" sz="2600" b="0" i="0" u="none" dirty="0">
                <a:effectLst/>
                <a:latin typeface="Barlow" panose="00000500000000000000" pitchFamily="2" charset="0"/>
              </a:rPr>
              <a:t>Pregnancy (including prenatal medical appointments, incapacity due to morning sickness, and medically required bed rest).  </a:t>
            </a:r>
          </a:p>
          <a:p>
            <a:pPr algn="r" rtl="0" fontAlgn="base">
              <a:buClr>
                <a:schemeClr val="accent1"/>
              </a:buClr>
            </a:pPr>
            <a:r>
              <a:rPr lang="en-US" sz="2600" b="0" i="0" u="none" dirty="0">
                <a:effectLst/>
                <a:latin typeface="Barlow" panose="00000500000000000000" pitchFamily="2" charset="0"/>
              </a:rPr>
              <a:t>   </a:t>
            </a:r>
            <a:r>
              <a:rPr lang="en-US" sz="2600" b="0" i="0" u="none" strike="sngStrike" dirty="0">
                <a:effectLst/>
                <a:latin typeface="Barlow" panose="00000500000000000000" pitchFamily="2" charset="0"/>
              </a:rPr>
              <a:t>  </a:t>
            </a:r>
            <a:r>
              <a:rPr lang="en-US" sz="2600" b="0" i="0" u="none" dirty="0">
                <a:effectLst/>
                <a:latin typeface="Barlow" panose="00000500000000000000" pitchFamily="2" charset="0"/>
              </a:rPr>
              <a:t>See</a:t>
            </a:r>
            <a:r>
              <a:rPr lang="en-US" sz="2600" b="0" i="1" u="none" dirty="0">
                <a:effectLst/>
                <a:latin typeface="Barlow" panose="00000500000000000000" pitchFamily="2" charset="0"/>
              </a:rPr>
              <a:t> </a:t>
            </a:r>
            <a:r>
              <a:rPr lang="en-US" sz="2600" b="0" i="0" u="none" strike="noStrike" dirty="0">
                <a:effectLst/>
                <a:latin typeface="Barlow" panose="00000500000000000000" pitchFamily="2" charset="0"/>
                <a:hlinkClick r:id="rId2">
                  <a:extLst>
                    <a:ext uri="{A12FA001-AC4F-418D-AE19-62706E023703}">
                      <ahyp:hlinkClr xmlns:ahyp="http://schemas.microsoft.com/office/drawing/2018/hyperlinkcolor" val="tx"/>
                    </a:ext>
                  </a:extLst>
                </a:hlinkClick>
              </a:rPr>
              <a:t>DOL FMLA FAQ</a:t>
            </a:r>
            <a:r>
              <a:rPr lang="en-US" sz="2600" b="0" i="0" u="none" strike="sngStrike" dirty="0">
                <a:effectLst/>
                <a:latin typeface="Barlow" panose="00000500000000000000" pitchFamily="2" charset="0"/>
                <a:hlinkClick r:id="rId2">
                  <a:extLst>
                    <a:ext uri="{A12FA001-AC4F-418D-AE19-62706E023703}">
                      <ahyp:hlinkClr xmlns:ahyp="http://schemas.microsoft.com/office/drawing/2018/hyperlinkcolor" val="tx"/>
                    </a:ext>
                  </a:extLst>
                </a:hlinkClick>
              </a:rPr>
              <a:t>’</a:t>
            </a:r>
            <a:r>
              <a:rPr lang="en-US" sz="2600" b="0" i="0" u="none" strike="noStrike" dirty="0">
                <a:effectLst/>
                <a:latin typeface="Barlow" panose="00000500000000000000" pitchFamily="2" charset="0"/>
                <a:hlinkClick r:id="rId2">
                  <a:extLst>
                    <a:ext uri="{A12FA001-AC4F-418D-AE19-62706E023703}">
                      <ahyp:hlinkClr xmlns:ahyp="http://schemas.microsoft.com/office/drawing/2018/hyperlinkcolor" val="tx"/>
                    </a:ext>
                  </a:extLst>
                </a:hlinkClick>
              </a:rPr>
              <a:t>s</a:t>
            </a:r>
            <a:r>
              <a:rPr lang="en-US" sz="2600" b="0" i="0" u="none" dirty="0">
                <a:effectLst/>
                <a:latin typeface="Barlow" panose="00000500000000000000" pitchFamily="2" charset="0"/>
              </a:rPr>
              <a:t>.</a:t>
            </a:r>
            <a:r>
              <a:rPr lang="en-US" sz="2600" b="0" i="1" u="none" strike="sngStrike" dirty="0">
                <a:effectLst/>
                <a:latin typeface="Barlow" panose="00000500000000000000" pitchFamily="2" charset="0"/>
              </a:rPr>
              <a:t>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89405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Family and Medical Reasons</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11</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p:txBody>
          <a:bodyPr/>
          <a:lstStyle/>
          <a:p>
            <a:pPr marL="457200" marR="0" indent="-457200">
              <a:spcBef>
                <a:spcPts val="0"/>
              </a:spcBef>
              <a:spcAft>
                <a:spcPts val="900"/>
              </a:spcAft>
              <a:buClr>
                <a:schemeClr val="accent1"/>
              </a:buClr>
              <a:buFont typeface="Arial" panose="020B0604020202020204" pitchFamily="34" charset="0"/>
              <a:buChar char="•"/>
            </a:pPr>
            <a:r>
              <a:rPr lang="en-US" sz="2800" dirty="0">
                <a:latin typeface="Barlow" panose="00000500000000000000" pitchFamily="2" charset="0"/>
                <a:cs typeface="Arial" panose="020B0604020202020204" pitchFamily="34" charset="0"/>
              </a:rPr>
              <a:t>The birth of a child and to care for the newborn child within one year of birth</a:t>
            </a:r>
            <a:r>
              <a:rPr lang="en-US" dirty="0">
                <a:effectLst/>
                <a:latin typeface="Barlow" panose="00000500000000000000" pitchFamily="2" charset="0"/>
                <a:ea typeface="Calibri" panose="020F0502020204030204" pitchFamily="34" charset="0"/>
              </a:rPr>
              <a:t>.</a:t>
            </a:r>
          </a:p>
          <a:p>
            <a:pPr marL="457200" marR="0" indent="-457200">
              <a:spcBef>
                <a:spcPts val="0"/>
              </a:spcBef>
              <a:spcAft>
                <a:spcPts val="900"/>
              </a:spcAft>
              <a:buClr>
                <a:schemeClr val="accent1"/>
              </a:buClr>
              <a:buFont typeface="Arial" panose="020B0604020202020204" pitchFamily="34" charset="0"/>
              <a:buChar char="•"/>
            </a:pPr>
            <a:r>
              <a:rPr lang="en-US" sz="2800" dirty="0">
                <a:latin typeface="Barlow" panose="00000500000000000000" pitchFamily="2" charset="0"/>
                <a:cs typeface="Arial" panose="020B0604020202020204" pitchFamily="34" charset="0"/>
              </a:rPr>
              <a:t>The placement with the employee of a child for adoption or foster care and to care for the newly placed child within one year of placement</a:t>
            </a:r>
            <a:r>
              <a:rPr lang="en-US" sz="2800" dirty="0">
                <a:latin typeface="Barlow" panose="00000500000000000000" pitchFamily="2" charset="0"/>
                <a:ea typeface="Calibri" panose="020F0502020204030204" pitchFamily="34" charset="0"/>
                <a:cs typeface="Arial" panose="020B0604020202020204" pitchFamily="34" charset="0"/>
              </a:rPr>
              <a:t>.</a:t>
            </a:r>
          </a:p>
          <a:p>
            <a:pPr marL="457200" marR="0" indent="-457200">
              <a:spcBef>
                <a:spcPts val="0"/>
              </a:spcBef>
              <a:spcAft>
                <a:spcPts val="900"/>
              </a:spcAft>
              <a:buClr>
                <a:schemeClr val="accent1"/>
              </a:buClr>
              <a:buFont typeface="Arial" panose="020B0604020202020204" pitchFamily="34" charset="0"/>
              <a:buChar char="•"/>
            </a:pPr>
            <a:r>
              <a:rPr lang="en-US" sz="2800" dirty="0">
                <a:latin typeface="Barlow" panose="00000500000000000000" pitchFamily="2" charset="0"/>
                <a:cs typeface="Arial" panose="020B0604020202020204" pitchFamily="34" charset="0"/>
              </a:rPr>
              <a:t>To care for the employee’s spouse, child, or parent who has a serious health condition.</a:t>
            </a:r>
            <a:endParaRPr lang="en-US" dirty="0">
              <a:latin typeface="Barlow" panose="00000500000000000000" pitchFamily="2" charset="0"/>
              <a:ea typeface="Calibri" panose="020F0502020204030204" pitchFamily="34" charset="0"/>
              <a:cs typeface="Arial" panose="020B060402020202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250013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Family and Medical Reasons (cont.)</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12</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290646" y="2152890"/>
            <a:ext cx="7145142" cy="3275637"/>
          </a:xfrm>
        </p:spPr>
        <p:txBody>
          <a:bodyPr/>
          <a:lstStyle/>
          <a:p>
            <a:pPr marL="457200" marR="0" indent="-457200">
              <a:spcBef>
                <a:spcPts val="0"/>
              </a:spcBef>
              <a:spcAft>
                <a:spcPts val="900"/>
              </a:spcAft>
              <a:buClr>
                <a:schemeClr val="accent1"/>
              </a:buClr>
              <a:buFont typeface="Arial" panose="020B0604020202020204" pitchFamily="34" charset="0"/>
              <a:buChar char="•"/>
            </a:pPr>
            <a:r>
              <a:rPr lang="en-US" sz="2800" dirty="0">
                <a:latin typeface="Barlow" panose="00000500000000000000" pitchFamily="2" charset="0"/>
                <a:cs typeface="Arial" panose="020B0604020202020204" pitchFamily="34" charset="0"/>
              </a:rPr>
              <a:t>The employee’s own serious health condition</a:t>
            </a:r>
            <a:r>
              <a:rPr lang="en-US" sz="2800" dirty="0">
                <a:latin typeface="Barlow" panose="00000500000000000000" pitchFamily="2" charset="0"/>
                <a:ea typeface="Calibri" panose="020F0502020204030204" pitchFamily="34" charset="0"/>
                <a:cs typeface="Arial" panose="020B0604020202020204" pitchFamily="34" charset="0"/>
              </a:rPr>
              <a:t>.</a:t>
            </a:r>
          </a:p>
          <a:p>
            <a:pPr marL="457200" marR="0" indent="-457200">
              <a:spcBef>
                <a:spcPts val="0"/>
              </a:spcBef>
              <a:spcAft>
                <a:spcPts val="900"/>
              </a:spcAft>
              <a:buClr>
                <a:schemeClr val="accent1"/>
              </a:buClr>
              <a:buFont typeface="Arial" panose="020B0604020202020204" pitchFamily="34" charset="0"/>
              <a:buChar char="•"/>
            </a:pPr>
            <a:r>
              <a:rPr lang="en-US" sz="2800" dirty="0">
                <a:latin typeface="Barlow" panose="00000500000000000000" pitchFamily="2" charset="0"/>
                <a:cs typeface="Arial" panose="020B0604020202020204" pitchFamily="34" charset="0"/>
              </a:rPr>
              <a:t>Any qualifying exigency arising out of the fact that the employee’s spouse, son, daughter, or parent is a covered military member on “covered active duty” </a:t>
            </a:r>
            <a:r>
              <a:rPr lang="pt-BR" sz="2800" dirty="0">
                <a:latin typeface="Barlow" panose="00000500000000000000" pitchFamily="2" charset="0"/>
                <a:cs typeface="Arial" panose="020B0604020202020204" pitchFamily="34" charset="0"/>
              </a:rPr>
              <a:t>29 C.F.R. § 825.100(a)</a:t>
            </a:r>
            <a:r>
              <a:rPr lang="en-US" dirty="0">
                <a:latin typeface="Barlow" panose="00000500000000000000" pitchFamily="2" charset="0"/>
                <a:ea typeface="Calibri" panose="020F0502020204030204" pitchFamily="34" charset="0"/>
                <a:cs typeface="Arial" panose="020B0604020202020204" pitchFamily="34" charset="0"/>
              </a:rPr>
              <a:t>.</a:t>
            </a:r>
            <a:endParaRPr lang="pt-BR" sz="2800" dirty="0">
              <a:latin typeface="Barlow" panose="00000500000000000000" pitchFamily="2" charset="0"/>
              <a:cs typeface="Arial" panose="020B060402020202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8" name="Picture 5">
            <a:extLst>
              <a:ext uri="{FF2B5EF4-FFF2-40B4-BE49-F238E27FC236}">
                <a16:creationId xmlns:a16="http://schemas.microsoft.com/office/drawing/2014/main" id="{52E4492C-6FEB-E519-3B77-57D818507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384" y="1999527"/>
            <a:ext cx="3429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952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Military Caregiver Leave</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13</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9" y="2152890"/>
            <a:ext cx="6365296" cy="3275637"/>
          </a:xfrm>
        </p:spPr>
        <p:txBody>
          <a:bodyPr/>
          <a:lstStyle/>
          <a:p>
            <a:pPr marL="0" marR="0">
              <a:spcBef>
                <a:spcPts val="0"/>
              </a:spcBef>
              <a:spcAft>
                <a:spcPts val="900"/>
              </a:spcAft>
            </a:pPr>
            <a:r>
              <a:rPr lang="en-US" dirty="0">
                <a:latin typeface="Barlow" panose="00000500000000000000" pitchFamily="2" charset="0"/>
                <a:cs typeface="Arial" panose="020B0604020202020204" pitchFamily="34" charset="0"/>
              </a:rPr>
              <a:t>Eligible employees are also entitled to military caregiver leave of up to 26 workweeks during a single 12-month period to care for a covered servicemember</a:t>
            </a:r>
            <a:r>
              <a:rPr lang="en-US" dirty="0">
                <a:effectLst/>
                <a:latin typeface="Barlow" panose="00000500000000000000" pitchFamily="2" charset="0"/>
                <a:ea typeface="Calibri" panose="020F0502020204030204" pitchFamily="34" charset="0"/>
              </a:rPr>
              <a:t>.</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3074" name="Picture 2" descr="Employers Need to Know About Military Leave">
            <a:extLst>
              <a:ext uri="{FF2B5EF4-FFF2-40B4-BE49-F238E27FC236}">
                <a16:creationId xmlns:a16="http://schemas.microsoft.com/office/drawing/2014/main" id="{67B991FF-2CBE-6D36-988C-C0C5A146E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9209" y="2113279"/>
            <a:ext cx="4576348" cy="304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1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Calculating the 1,250-hour Requirement </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14</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281353" y="2048608"/>
            <a:ext cx="11579469" cy="3534507"/>
          </a:xfrm>
        </p:spPr>
        <p:txBody>
          <a:bodyPr/>
          <a:lstStyle/>
          <a:p>
            <a:pPr marL="457200" indent="-457200" rtl="0" fontAlgn="base">
              <a:spcBef>
                <a:spcPts val="800"/>
              </a:spcBef>
              <a:buClr>
                <a:schemeClr val="accent1"/>
              </a:buClr>
              <a:buFont typeface="Arial" panose="020B0604020202020204" pitchFamily="34" charset="0"/>
              <a:buChar char="•"/>
            </a:pPr>
            <a:r>
              <a:rPr lang="en-US" b="0" i="0" dirty="0">
                <a:effectLst/>
                <a:latin typeface="Barlow" panose="00000500000000000000" pitchFamily="2" charset="0"/>
              </a:rPr>
              <a:t>Eligibility is determined the first time FMLA leave is taken for the same qualifying reason in the applicable 12-month leave year. 29 C.F.R. § 825.110(d). </a:t>
            </a:r>
          </a:p>
          <a:p>
            <a:pPr marL="457200" indent="-457200" rtl="0" fontAlgn="base">
              <a:spcBef>
                <a:spcPts val="800"/>
              </a:spcBef>
              <a:buClr>
                <a:schemeClr val="accent1"/>
              </a:buClr>
              <a:buFont typeface="Arial" panose="020B0604020202020204" pitchFamily="34" charset="0"/>
              <a:buChar char="•"/>
            </a:pPr>
            <a:r>
              <a:rPr lang="en-US" b="0" i="0" dirty="0">
                <a:effectLst/>
                <a:latin typeface="Barlow" panose="00000500000000000000" pitchFamily="2" charset="0"/>
              </a:rPr>
              <a:t>Additional requirements for Uniformed Service members are addressed in the federal regulations</a:t>
            </a:r>
            <a:r>
              <a:rPr lang="en-US" dirty="0">
                <a:effectLst/>
                <a:latin typeface="Barlow" panose="00000500000000000000" pitchFamily="2" charset="0"/>
                <a:ea typeface="Calibri" panose="020F0502020204030204" pitchFamily="34" charset="0"/>
              </a:rPr>
              <a:t>.</a:t>
            </a:r>
          </a:p>
          <a:p>
            <a:pPr marL="457200" indent="-457200" rtl="0" fontAlgn="base">
              <a:spcBef>
                <a:spcPts val="800"/>
              </a:spcBef>
              <a:buClr>
                <a:schemeClr val="accent1"/>
              </a:buClr>
              <a:buFont typeface="Arial" panose="020B0604020202020204" pitchFamily="34" charset="0"/>
              <a:buChar char="•"/>
            </a:pPr>
            <a:r>
              <a:rPr lang="en-US" dirty="0">
                <a:latin typeface="Barlow" panose="00000500000000000000" pitchFamily="2" charset="0"/>
                <a:ea typeface="Calibri" panose="020F0502020204030204" pitchFamily="34" charset="0"/>
              </a:rPr>
              <a:t>Check Board Policy on whether FMLA starts on calendar year, fiscal year or a rolling  12-month period.</a:t>
            </a:r>
            <a:endParaRPr lang="en-US" dirty="0">
              <a:effectLst/>
              <a:latin typeface="Barlow" panose="00000500000000000000" pitchFamily="2" charset="0"/>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2584785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Notice Requirements</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15</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091540" y="2039818"/>
            <a:ext cx="7350034" cy="3406296"/>
          </a:xfrm>
        </p:spPr>
        <p:txBody>
          <a:bodyPr/>
          <a:lstStyle/>
          <a:p>
            <a:pPr marL="0" marR="0">
              <a:spcBef>
                <a:spcPts val="0"/>
              </a:spcBef>
              <a:spcAft>
                <a:spcPts val="900"/>
              </a:spcAft>
            </a:pPr>
            <a:r>
              <a:rPr lang="en-US" dirty="0">
                <a:latin typeface="Barlow" panose="00000500000000000000" pitchFamily="2" charset="0"/>
                <a:ea typeface="Calibri" panose="020F0502020204030204" pitchFamily="34" charset="0"/>
              </a:rPr>
              <a:t>Employees must:</a:t>
            </a:r>
          </a:p>
          <a:p>
            <a:pPr marL="457200" marR="0" indent="-457200">
              <a:spcBef>
                <a:spcPts val="0"/>
              </a:spcBef>
              <a:spcAft>
                <a:spcPts val="900"/>
              </a:spcAft>
              <a:buClr>
                <a:schemeClr val="accent1"/>
              </a:buClr>
              <a:buFont typeface="Arial" panose="020B0604020202020204" pitchFamily="34" charset="0"/>
              <a:buChar char="•"/>
            </a:pPr>
            <a:r>
              <a:rPr lang="en-US" dirty="0">
                <a:effectLst/>
                <a:latin typeface="Barlow" panose="00000500000000000000" pitchFamily="2" charset="0"/>
                <a:ea typeface="Calibri" panose="020F0502020204030204" pitchFamily="34" charset="0"/>
              </a:rPr>
              <a:t>Comply with employer’s no</a:t>
            </a:r>
            <a:r>
              <a:rPr lang="en-US" dirty="0">
                <a:latin typeface="Barlow" panose="00000500000000000000" pitchFamily="2" charset="0"/>
                <a:ea typeface="Calibri" panose="020F0502020204030204" pitchFamily="34" charset="0"/>
              </a:rPr>
              <a:t>rmal leave requirements.</a:t>
            </a:r>
          </a:p>
          <a:p>
            <a:pPr marL="457200" marR="0" indent="-457200">
              <a:spcBef>
                <a:spcPts val="0"/>
              </a:spcBef>
              <a:spcAft>
                <a:spcPts val="900"/>
              </a:spcAft>
              <a:buClr>
                <a:schemeClr val="accent1"/>
              </a:buClr>
              <a:buFont typeface="Arial" panose="020B0604020202020204" pitchFamily="34" charset="0"/>
              <a:buChar char="•"/>
            </a:pPr>
            <a:r>
              <a:rPr lang="en-US" dirty="0">
                <a:effectLst/>
                <a:latin typeface="Barlow" panose="00000500000000000000" pitchFamily="2" charset="0"/>
                <a:ea typeface="Calibri" panose="020F0502020204030204" pitchFamily="34" charset="0"/>
              </a:rPr>
              <a:t>Provide 30</a:t>
            </a:r>
            <a:r>
              <a:rPr lang="en-US" dirty="0">
                <a:latin typeface="Barlow" panose="00000500000000000000" pitchFamily="2" charset="0"/>
                <a:ea typeface="Calibri" panose="020F0502020204030204" pitchFamily="34" charset="0"/>
              </a:rPr>
              <a:t> days’ advance notice if possible – if foreseeable leave.</a:t>
            </a:r>
          </a:p>
          <a:p>
            <a:pPr marL="457200" marR="0" indent="-457200">
              <a:spcBef>
                <a:spcPts val="0"/>
              </a:spcBef>
              <a:spcAft>
                <a:spcPts val="900"/>
              </a:spcAft>
              <a:buClr>
                <a:schemeClr val="accent1"/>
              </a:buClr>
              <a:buFont typeface="Arial" panose="020B0604020202020204" pitchFamily="34" charset="0"/>
              <a:buChar char="•"/>
            </a:pPr>
            <a:r>
              <a:rPr lang="en-US" dirty="0">
                <a:effectLst/>
                <a:latin typeface="Barlow" panose="00000500000000000000" pitchFamily="2" charset="0"/>
                <a:ea typeface="Calibri" panose="020F0502020204030204" pitchFamily="34" charset="0"/>
              </a:rPr>
              <a:t>Provide advance notice if possible – if foreseeable leave.</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6">
            <a:extLst>
              <a:ext uri="{FF2B5EF4-FFF2-40B4-BE49-F238E27FC236}">
                <a16:creationId xmlns:a16="http://schemas.microsoft.com/office/drawing/2014/main" id="{3C413E29-A9C5-BA27-004C-9E5F51989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58" y="1814513"/>
            <a:ext cx="3412027" cy="426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78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DOCTOR definition in American English | Collins English Dictionary">
            <a:extLst>
              <a:ext uri="{FF2B5EF4-FFF2-40B4-BE49-F238E27FC236}">
                <a16:creationId xmlns:a16="http://schemas.microsoft.com/office/drawing/2014/main" id="{550EE453-7A7C-D1D6-06AA-784E64532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325" y="1514788"/>
            <a:ext cx="2847975" cy="45066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Medical Certification</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16</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152890"/>
            <a:ext cx="7931792" cy="3275637"/>
          </a:xfrm>
        </p:spPr>
        <p:txBody>
          <a:bodyPr/>
          <a:lstStyle/>
          <a:p>
            <a:pPr rtl="0" fontAlgn="base">
              <a:buClr>
                <a:schemeClr val="accent1"/>
              </a:buClr>
            </a:pPr>
            <a:r>
              <a:rPr lang="en-US" b="0" i="0" u="none" dirty="0">
                <a:effectLst/>
                <a:latin typeface="Barlow" panose="00000500000000000000" pitchFamily="2" charset="0"/>
              </a:rPr>
              <a:t>When an employee requests leave due to their own or a covered family member’s serious health condition, the employer may require a certification from a healthcare provider to determine if the leave qualifies for FMLA protection. </a:t>
            </a:r>
          </a:p>
          <a:p>
            <a:pPr algn="r" rtl="0" fontAlgn="base">
              <a:buClr>
                <a:schemeClr val="accent1"/>
              </a:buClr>
            </a:pPr>
            <a:r>
              <a:rPr lang="en-US" dirty="0">
                <a:latin typeface="Barlow" panose="00000500000000000000" pitchFamily="2" charset="0"/>
              </a:rPr>
              <a:t>--</a:t>
            </a:r>
            <a:r>
              <a:rPr lang="en-US" b="0" i="0" u="none" dirty="0">
                <a:effectLst/>
                <a:latin typeface="Barlow" panose="00000500000000000000" pitchFamily="2" charset="0"/>
              </a:rPr>
              <a:t>29 C.F.R. </a:t>
            </a:r>
            <a:r>
              <a:rPr lang="en-US" b="0" i="0" u="none">
                <a:effectLst/>
                <a:latin typeface="Barlow" panose="00000500000000000000" pitchFamily="2" charset="0"/>
              </a:rPr>
              <a:t>§ 825.305 </a:t>
            </a:r>
            <a:endParaRPr lang="en-US" b="0" i="0" u="none" dirty="0">
              <a:effectLst/>
              <a:latin typeface="Barlow" panose="00000500000000000000" pitchFamily="2"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48194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Medical Certification - Timing</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17</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057401"/>
            <a:ext cx="10776030" cy="3534508"/>
          </a:xfrm>
        </p:spPr>
        <p:txBody>
          <a:bodyPr/>
          <a:lstStyle/>
          <a:p>
            <a:pPr marL="457200" indent="-457200" rtl="0" fontAlgn="base">
              <a:buClr>
                <a:schemeClr val="accent1"/>
              </a:buClr>
              <a:buFont typeface="Arial" panose="020B0604020202020204" pitchFamily="34" charset="0"/>
              <a:buChar char="•"/>
            </a:pPr>
            <a:r>
              <a:rPr lang="en-US" sz="2400" b="0" i="0" u="none" dirty="0">
                <a:effectLst/>
                <a:latin typeface="Barlow" panose="00000500000000000000" pitchFamily="2" charset="0"/>
              </a:rPr>
              <a:t>Employee must return the certification within 15 days of the request. </a:t>
            </a:r>
          </a:p>
          <a:p>
            <a:pPr marL="457200" indent="-457200" rtl="0" fontAlgn="base">
              <a:buClr>
                <a:schemeClr val="accent1"/>
              </a:buClr>
              <a:buFont typeface="Arial" panose="020B0604020202020204" pitchFamily="34" charset="0"/>
              <a:buChar char="•"/>
            </a:pPr>
            <a:r>
              <a:rPr lang="en-US" sz="2400" b="0" i="0" u="none" dirty="0">
                <a:effectLst/>
                <a:latin typeface="Barlow" panose="00000500000000000000" pitchFamily="2" charset="0"/>
              </a:rPr>
              <a:t>If certification is incomplete or insufficient, employer must give the employee a written notice stating what additional information is required. </a:t>
            </a:r>
          </a:p>
          <a:p>
            <a:pPr marL="457200" indent="-457200" rtl="0" fontAlgn="base">
              <a:buClr>
                <a:schemeClr val="accent1"/>
              </a:buClr>
              <a:buFont typeface="Arial" panose="020B0604020202020204" pitchFamily="34" charset="0"/>
              <a:buChar char="•"/>
            </a:pPr>
            <a:r>
              <a:rPr lang="en-US" sz="2400" b="0" i="0" u="none" dirty="0">
                <a:effectLst/>
                <a:latin typeface="Barlow" panose="00000500000000000000" pitchFamily="2" charset="0"/>
              </a:rPr>
              <a:t>Only a human resources professional, a leave administrator, another healthcare provider, or a management official may contact the healthcare provider to authenticate or to clarify the certification. </a:t>
            </a:r>
          </a:p>
          <a:p>
            <a:pPr algn="r" rtl="0" fontAlgn="base">
              <a:buClr>
                <a:schemeClr val="accent1"/>
              </a:buClr>
            </a:pPr>
            <a:r>
              <a:rPr lang="en-US" sz="2400" b="0" i="0" u="none" dirty="0">
                <a:effectLst/>
                <a:latin typeface="Barlow" panose="00000500000000000000" pitchFamily="2" charset="0"/>
              </a:rPr>
              <a:t>--29 C.F.R. § 825.307.</a:t>
            </a:r>
            <a:r>
              <a:rPr lang="en-US" sz="2400" b="0" i="1" u="none" dirty="0">
                <a:effectLst/>
                <a:latin typeface="Barlow" panose="00000500000000000000" pitchFamily="2" charset="0"/>
              </a:rPr>
              <a:t> </a:t>
            </a:r>
            <a:r>
              <a:rPr lang="en-US" sz="2600" b="0" i="0" u="none" dirty="0">
                <a:effectLst/>
                <a:latin typeface="Barlow" panose="00000500000000000000" pitchFamily="2" charset="0"/>
              </a:rPr>
              <a:t>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887136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Medical Certification - Timing</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18</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273062" y="2039815"/>
            <a:ext cx="7162726" cy="3226777"/>
          </a:xfrm>
        </p:spPr>
        <p:txBody>
          <a:bodyPr/>
          <a:lstStyle/>
          <a:p>
            <a:pPr marL="457200" indent="-457200" rtl="0" fontAlgn="base">
              <a:buClr>
                <a:schemeClr val="accent1"/>
              </a:buClr>
              <a:buFont typeface="Arial" panose="020B0604020202020204" pitchFamily="34" charset="0"/>
              <a:buChar char="•"/>
            </a:pPr>
            <a:r>
              <a:rPr lang="en-US" sz="2400" b="0" i="0" u="sng" dirty="0">
                <a:effectLst/>
                <a:latin typeface="Barlow" panose="00000500000000000000" pitchFamily="2" charset="0"/>
              </a:rPr>
              <a:t>Under no circumstances may the employee’s direct supervisor contact the employee’s healthcare provider</a:t>
            </a:r>
            <a:r>
              <a:rPr lang="en-US" sz="2400" b="0" i="0" u="none" dirty="0">
                <a:effectLst/>
                <a:latin typeface="Barlow" panose="00000500000000000000" pitchFamily="2" charset="0"/>
              </a:rPr>
              <a:t>. </a:t>
            </a:r>
          </a:p>
          <a:p>
            <a:pPr marL="457200" indent="-457200" rtl="0" fontAlgn="base">
              <a:buClr>
                <a:schemeClr val="accent1"/>
              </a:buClr>
              <a:buFont typeface="Arial" panose="020B0604020202020204" pitchFamily="34" charset="0"/>
              <a:buChar char="•"/>
            </a:pPr>
            <a:r>
              <a:rPr lang="en-US" sz="2400" b="0" i="0" u="none" dirty="0">
                <a:effectLst/>
                <a:latin typeface="Barlow" panose="00000500000000000000" pitchFamily="2" charset="0"/>
              </a:rPr>
              <a:t>Employee must provide the additional information within seven calendar days, in most circumstances. </a:t>
            </a:r>
            <a:endParaRPr lang="en-US" sz="2400" dirty="0">
              <a:latin typeface="Barlow" panose="00000500000000000000" pitchFamily="2" charset="0"/>
            </a:endParaRPr>
          </a:p>
          <a:p>
            <a:pPr algn="r" rtl="0" fontAlgn="base">
              <a:buClr>
                <a:schemeClr val="accent1"/>
              </a:buClr>
            </a:pPr>
            <a:r>
              <a:rPr lang="en-US" sz="2400" b="0" i="0" u="none" dirty="0">
                <a:effectLst/>
                <a:latin typeface="Barlow" panose="00000500000000000000" pitchFamily="2" charset="0"/>
              </a:rPr>
              <a:t>--29 C.F.R. § 825.307.</a:t>
            </a:r>
            <a:r>
              <a:rPr lang="en-US" sz="2400" b="0" i="1" u="none" dirty="0">
                <a:effectLst/>
                <a:latin typeface="Barlow" panose="00000500000000000000" pitchFamily="2" charset="0"/>
              </a:rPr>
              <a:t> </a:t>
            </a:r>
            <a:r>
              <a:rPr lang="en-US" sz="2600" b="0" i="0" u="none" dirty="0">
                <a:effectLst/>
                <a:latin typeface="Barlow" panose="00000500000000000000" pitchFamily="2" charset="0"/>
              </a:rPr>
              <a:t>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8196" name="Picture 4" descr="Certification of Health Care Provider for Employee's Serious Health  Condition under the Family and Medical Leave Act - WH-380-">
            <a:extLst>
              <a:ext uri="{FF2B5EF4-FFF2-40B4-BE49-F238E27FC236}">
                <a16:creationId xmlns:a16="http://schemas.microsoft.com/office/drawing/2014/main" id="{9128DF9E-CE87-898F-FD22-36F8FE4E5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03" y="1726956"/>
            <a:ext cx="3397128" cy="439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75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Medical Certification – Failure to Return</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19</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768510"/>
            <a:ext cx="10864222" cy="4210259"/>
          </a:xfrm>
        </p:spPr>
        <p:txBody>
          <a:bodyPr>
            <a:noAutofit/>
          </a:bodyPr>
          <a:lstStyle/>
          <a:p>
            <a:pPr marL="457200" indent="-457200" rtl="0" fontAlgn="base">
              <a:spcBef>
                <a:spcPts val="0"/>
              </a:spcBef>
              <a:buClr>
                <a:schemeClr val="accent1"/>
              </a:buClr>
              <a:buFont typeface="Arial" panose="020B0604020202020204" pitchFamily="34" charset="0"/>
              <a:buChar char="•"/>
            </a:pPr>
            <a:r>
              <a:rPr lang="en-US" b="0" i="0" u="none" kern="0" dirty="0">
                <a:effectLst/>
                <a:latin typeface="Barlow" panose="00000500000000000000" pitchFamily="2" charset="0"/>
              </a:rPr>
              <a:t>Failure to respond to reasonable employer inquiries regarding the leave request may result in denial of FMLA protection if the employer is unable to determine whether the leave is FMLA–qualifying.”; 29 C.F.R. § 825.305(d) </a:t>
            </a:r>
          </a:p>
          <a:p>
            <a:pPr marL="457200" indent="-457200" rtl="0" fontAlgn="base">
              <a:spcBef>
                <a:spcPts val="0"/>
              </a:spcBef>
              <a:buClr>
                <a:schemeClr val="accent1"/>
              </a:buClr>
              <a:buFont typeface="Arial" panose="020B0604020202020204" pitchFamily="34" charset="0"/>
              <a:buChar char="•"/>
            </a:pPr>
            <a:r>
              <a:rPr lang="en-US" b="0" i="0" u="none" kern="0" dirty="0">
                <a:effectLst/>
                <a:latin typeface="Barlow" panose="00000500000000000000" pitchFamily="2" charset="0"/>
              </a:rPr>
              <a:t>(“If the employee . . . fails to provide any certification, the employer may deny the taking of FMLA leave, in accordance with § 825.313.”); 29 C.F.R. § 825.313(b) </a:t>
            </a:r>
          </a:p>
          <a:p>
            <a:pPr marL="457200" indent="-457200" rtl="0" fontAlgn="base">
              <a:spcBef>
                <a:spcPts val="0"/>
              </a:spcBef>
              <a:buClr>
                <a:schemeClr val="accent1"/>
              </a:buClr>
              <a:buFont typeface="Arial" panose="020B0604020202020204" pitchFamily="34" charset="0"/>
              <a:buChar char="•"/>
            </a:pPr>
            <a:r>
              <a:rPr lang="en-US" b="0" i="0" u="none" kern="0" dirty="0">
                <a:effectLst/>
                <a:latin typeface="Barlow" panose="00000500000000000000" pitchFamily="2" charset="0"/>
              </a:rPr>
              <a:t>(“If the employee never produces the certification, the leave is not FMLA leave.”); see also</a:t>
            </a:r>
            <a:r>
              <a:rPr lang="en-US" b="0" i="1" u="none" kern="0" dirty="0">
                <a:effectLst/>
                <a:latin typeface="Barlow" panose="00000500000000000000" pitchFamily="2" charset="0"/>
              </a:rPr>
              <a:t> </a:t>
            </a:r>
            <a:r>
              <a:rPr lang="en-US" b="0" i="0" u="none" kern="0" dirty="0">
                <a:effectLst/>
                <a:latin typeface="Barlow" panose="00000500000000000000" pitchFamily="2" charset="0"/>
              </a:rPr>
              <a:t>Wage and Hour Div., US. Dept. of Labor.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268826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C80D-3B4D-214C-BD1B-E48F99890495}"/>
              </a:ext>
            </a:extLst>
          </p:cNvPr>
          <p:cNvSpPr>
            <a:spLocks noGrp="1"/>
          </p:cNvSpPr>
          <p:nvPr>
            <p:ph type="ctrTitle"/>
          </p:nvPr>
        </p:nvSpPr>
        <p:spPr>
          <a:xfrm>
            <a:off x="0" y="1548550"/>
            <a:ext cx="12192000" cy="2486011"/>
          </a:xfrm>
        </p:spPr>
        <p:txBody>
          <a:bodyPr/>
          <a:lstStyle/>
          <a:p>
            <a:pPr algn="ctr"/>
            <a:r>
              <a:rPr lang="en-US" sz="4500" dirty="0"/>
              <a:t>From Pitfalls to Practical Solutions</a:t>
            </a:r>
            <a:r>
              <a:rPr lang="en-US" sz="6000" dirty="0"/>
              <a:t>: </a:t>
            </a:r>
            <a:br>
              <a:rPr lang="en-US" sz="7000" dirty="0"/>
            </a:br>
            <a:r>
              <a:rPr lang="en-US" sz="4500" dirty="0"/>
              <a:t>FMLA &amp; ADA Essentials</a:t>
            </a:r>
          </a:p>
        </p:txBody>
      </p:sp>
      <p:sp>
        <p:nvSpPr>
          <p:cNvPr id="6" name="Text Box 8"/>
          <p:cNvSpPr txBox="1">
            <a:spLocks noChangeArrowheads="1"/>
          </p:cNvSpPr>
          <p:nvPr/>
        </p:nvSpPr>
        <p:spPr bwMode="auto">
          <a:xfrm>
            <a:off x="1680119" y="6305188"/>
            <a:ext cx="8915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dirty="0">
                <a:latin typeface="Arial" panose="020B0604020202020204" pitchFamily="34" charset="0"/>
                <a:cs typeface="Arial" panose="020B0604020202020204" pitchFamily="34" charset="0"/>
              </a:rPr>
              <a:t>Prepared by Leonard J. Dietzen, III </a:t>
            </a:r>
            <a:r>
              <a:rPr lang="en-US" altLang="en-US" sz="1600" dirty="0">
                <a:latin typeface="Arial" panose="020B0604020202020204" pitchFamily="34" charset="0"/>
                <a:cs typeface="Arial" panose="020B0604020202020204" pitchFamily="34" charset="0"/>
              </a:rPr>
              <a:t>© 2025 Rumberger, Kirk &amp; Caldwell, P.A.</a:t>
            </a:r>
            <a:r>
              <a:rPr lang="en-US" altLang="en-US" dirty="0">
                <a:latin typeface="Arial" panose="020B0604020202020204" pitchFamily="34" charset="0"/>
                <a:cs typeface="Arial" panose="020B0604020202020204" pitchFamily="34" charset="0"/>
              </a:rPr>
              <a:t>  </a:t>
            </a:r>
          </a:p>
        </p:txBody>
      </p:sp>
      <p:sp>
        <p:nvSpPr>
          <p:cNvPr id="8" name="Text Placeholder 3">
            <a:extLst>
              <a:ext uri="{FF2B5EF4-FFF2-40B4-BE49-F238E27FC236}">
                <a16:creationId xmlns:a16="http://schemas.microsoft.com/office/drawing/2014/main" id="{F38EEB39-9738-AB45-8280-3F6FF4FB8765}"/>
              </a:ext>
            </a:extLst>
          </p:cNvPr>
          <p:cNvSpPr>
            <a:spLocks noGrp="1"/>
          </p:cNvSpPr>
          <p:nvPr>
            <p:ph type="body" sz="quarter" idx="10"/>
          </p:nvPr>
        </p:nvSpPr>
        <p:spPr>
          <a:xfrm>
            <a:off x="1538868" y="4325812"/>
            <a:ext cx="9056651" cy="1688126"/>
          </a:xfrm>
        </p:spPr>
        <p:txBody>
          <a:bodyPr/>
          <a:lstStyle/>
          <a:p>
            <a:pPr algn="ctr">
              <a:spcBef>
                <a:spcPts val="0"/>
              </a:spcBef>
            </a:pPr>
            <a:r>
              <a:rPr lang="en-US" sz="3500" dirty="0">
                <a:solidFill>
                  <a:schemeClr val="tx2"/>
                </a:solidFill>
              </a:rPr>
              <a:t>Florida Educational Negotiators</a:t>
            </a:r>
          </a:p>
          <a:p>
            <a:pPr algn="ctr">
              <a:spcBef>
                <a:spcPts val="0"/>
              </a:spcBef>
            </a:pPr>
            <a:r>
              <a:rPr lang="en-US" sz="3500" dirty="0">
                <a:solidFill>
                  <a:schemeClr val="tx2"/>
                </a:solidFill>
              </a:rPr>
              <a:t>General Meeting</a:t>
            </a:r>
          </a:p>
          <a:p>
            <a:pPr algn="ctr">
              <a:spcBef>
                <a:spcPts val="0"/>
              </a:spcBef>
            </a:pPr>
            <a:r>
              <a:rPr lang="en-US" sz="3500" dirty="0">
                <a:solidFill>
                  <a:schemeClr val="tx2"/>
                </a:solidFill>
              </a:rPr>
              <a:t> September 26, 2025</a:t>
            </a:r>
          </a:p>
        </p:txBody>
      </p:sp>
      <p:pic>
        <p:nvPicPr>
          <p:cNvPr id="4" name="Picture 3" descr="A green and black map&#10;&#10;AI-generated content may be incorrect.">
            <a:extLst>
              <a:ext uri="{FF2B5EF4-FFF2-40B4-BE49-F238E27FC236}">
                <a16:creationId xmlns:a16="http://schemas.microsoft.com/office/drawing/2014/main" id="{F2C83699-09F1-DC41-E963-430202467395}"/>
              </a:ext>
            </a:extLst>
          </p:cNvPr>
          <p:cNvPicPr>
            <a:picLocks noChangeAspect="1"/>
          </p:cNvPicPr>
          <p:nvPr/>
        </p:nvPicPr>
        <p:blipFill>
          <a:blip r:embed="rId2"/>
          <a:stretch>
            <a:fillRect/>
          </a:stretch>
        </p:blipFill>
        <p:spPr>
          <a:xfrm>
            <a:off x="10867852" y="117751"/>
            <a:ext cx="1138596" cy="1139550"/>
          </a:xfrm>
          <a:prstGeom prst="rect">
            <a:avLst/>
          </a:prstGeom>
        </p:spPr>
      </p:pic>
    </p:spTree>
    <p:extLst>
      <p:ext uri="{BB962C8B-B14F-4D97-AF65-F5344CB8AC3E}">
        <p14:creationId xmlns:p14="http://schemas.microsoft.com/office/powerpoint/2010/main" val="114987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Sufficiency of Certification - Employee</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20</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152890"/>
            <a:ext cx="10776030" cy="3562110"/>
          </a:xfrm>
        </p:spPr>
        <p:txBody>
          <a:bodyPr/>
          <a:lstStyle/>
          <a:p>
            <a:pPr rtl="0" fontAlgn="base">
              <a:buClr>
                <a:schemeClr val="accent1"/>
              </a:buClr>
            </a:pPr>
            <a:r>
              <a:rPr lang="en-US" b="0" i="0" u="none" dirty="0">
                <a:effectLst/>
                <a:latin typeface="Barlow" panose="00000500000000000000" pitchFamily="2" charset="0"/>
              </a:rPr>
              <a:t>With respect to the employees own serious health condition, a certification is sufficient if it states: </a:t>
            </a:r>
          </a:p>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The date on which the serious health condition commenced </a:t>
            </a:r>
          </a:p>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The probable duration of the condition </a:t>
            </a:r>
          </a:p>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The appropriate medical facts within the knowledge of the healthcare provider regarding the condition </a:t>
            </a:r>
          </a:p>
          <a:p>
            <a:pPr algn="r" rtl="0" fontAlgn="base">
              <a:buClr>
                <a:schemeClr val="accent1"/>
              </a:buClr>
            </a:pPr>
            <a:r>
              <a:rPr lang="en-US" dirty="0">
                <a:latin typeface="Barlow" panose="00000500000000000000" pitchFamily="2" charset="0"/>
              </a:rPr>
              <a:t>--</a:t>
            </a:r>
            <a:r>
              <a:rPr lang="en-US" b="0" i="0" u="none" dirty="0">
                <a:effectLst/>
                <a:latin typeface="Barlow" panose="00000500000000000000" pitchFamily="2" charset="0"/>
              </a:rPr>
              <a:t>29 U.S.C. § 2613(b)(1)</a:t>
            </a:r>
            <a:r>
              <a:rPr lang="en-US" b="0" i="0" u="none" strike="sngStrike" dirty="0">
                <a:effectLst/>
                <a:latin typeface="Barlow" panose="00000500000000000000" pitchFamily="2" charset="0"/>
              </a:rPr>
              <a:t>-</a:t>
            </a:r>
            <a:r>
              <a:rPr lang="en-US" b="0" i="0" u="none" dirty="0">
                <a:effectLst/>
                <a:latin typeface="Barlow" panose="00000500000000000000" pitchFamily="2" charset="0"/>
              </a:rPr>
              <a:t>(3).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221858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Sufficiency of Certification – Intermittent Leave</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21</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2048608"/>
            <a:ext cx="5890511" cy="3379920"/>
          </a:xfrm>
        </p:spPr>
        <p:txBody>
          <a:bodyPr/>
          <a:lstStyle/>
          <a:p>
            <a:pPr rtl="0" fontAlgn="base">
              <a:buClr>
                <a:schemeClr val="accent1"/>
              </a:buClr>
            </a:pPr>
            <a:r>
              <a:rPr lang="en-US" b="0" i="0" u="none" dirty="0">
                <a:effectLst/>
                <a:latin typeface="Barlow" panose="00000500000000000000" pitchFamily="2" charset="0"/>
              </a:rPr>
              <a:t>In addition, “in the case of certification for intermittent leave” under Section 2612(a)(1)(C), the certification must include “the expected duration and schedule of the intermittent leave.” </a:t>
            </a:r>
          </a:p>
          <a:p>
            <a:pPr algn="r" rtl="0" fontAlgn="base">
              <a:buClr>
                <a:schemeClr val="accent1"/>
              </a:buClr>
            </a:pPr>
            <a:r>
              <a:rPr lang="en-US" dirty="0">
                <a:latin typeface="Barlow" panose="00000500000000000000" pitchFamily="2" charset="0"/>
              </a:rPr>
              <a:t>--</a:t>
            </a:r>
            <a:r>
              <a:rPr lang="en-US" b="0" i="0" u="none" dirty="0">
                <a:effectLst/>
                <a:latin typeface="Barlow" panose="00000500000000000000" pitchFamily="2" charset="0"/>
              </a:rPr>
              <a:t>29 U.S.C. § 2613(b)(7)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12" descr="MP900443206[1]">
            <a:extLst>
              <a:ext uri="{FF2B5EF4-FFF2-40B4-BE49-F238E27FC236}">
                <a16:creationId xmlns:a16="http://schemas.microsoft.com/office/drawing/2014/main" id="{7CE82BE9-12BF-E19F-DB34-5334687B96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047" y="1689893"/>
            <a:ext cx="2807528" cy="420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11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Second Opinions</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22</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342900" y="1767254"/>
            <a:ext cx="11430000" cy="4044461"/>
          </a:xfrm>
        </p:spPr>
        <p:txBody>
          <a:bodyPr/>
          <a:lstStyle/>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If employer has reason to doubt the validity of the medical certification, employer may require a second medical certification from a healthcare provider of its choice (but may not select a healthcare provider who it employs on a regular or routine basis). </a:t>
            </a:r>
          </a:p>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If the second opinion differs from the original certification, employer may require a third certification from a healthcare provider selected by both the employee and the employer. </a:t>
            </a:r>
          </a:p>
          <a:p>
            <a:pPr algn="r" rtl="0" fontAlgn="base"/>
            <a:r>
              <a:rPr lang="en-US" dirty="0">
                <a:latin typeface="Barlow" panose="00000500000000000000" pitchFamily="2" charset="0"/>
              </a:rPr>
              <a:t>--</a:t>
            </a:r>
            <a:r>
              <a:rPr lang="en-US" b="0" i="0" u="none" dirty="0">
                <a:effectLst/>
                <a:latin typeface="Barlow" panose="00000500000000000000" pitchFamily="2" charset="0"/>
              </a:rPr>
              <a:t>29 C.F.R. § 825.307(b).</a:t>
            </a:r>
            <a:r>
              <a:rPr lang="en-US" b="0" i="1" u="none" dirty="0">
                <a:effectLst/>
                <a:latin typeface="Barlow" panose="00000500000000000000" pitchFamily="2" charset="0"/>
              </a:rPr>
              <a:t> </a:t>
            </a:r>
            <a:r>
              <a:rPr lang="en-US" b="0" i="0" u="none" dirty="0">
                <a:effectLst/>
                <a:latin typeface="Barlow" panose="00000500000000000000" pitchFamily="2" charset="0"/>
              </a:rPr>
              <a:t> </a:t>
            </a:r>
            <a:endParaRPr lang="en-US" dirty="0">
              <a:effectLst/>
              <a:latin typeface="Barlow" panose="00000500000000000000" pitchFamily="2" charset="0"/>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1481324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Second Opinions</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23</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5292969" y="1899138"/>
            <a:ext cx="6148605" cy="3912577"/>
          </a:xfrm>
        </p:spPr>
        <p:txBody>
          <a:bodyPr/>
          <a:lstStyle/>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This third opinion is final and must be used by the employer. </a:t>
            </a:r>
          </a:p>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The employer must pay the expenses for the second and third opinions. </a:t>
            </a:r>
          </a:p>
          <a:p>
            <a:pPr algn="r" rtl="0" fontAlgn="base"/>
            <a:r>
              <a:rPr lang="en-US" dirty="0">
                <a:latin typeface="Barlow" panose="00000500000000000000" pitchFamily="2" charset="0"/>
              </a:rPr>
              <a:t>--</a:t>
            </a:r>
            <a:r>
              <a:rPr lang="en-US" b="0" i="0" u="none" dirty="0">
                <a:effectLst/>
                <a:latin typeface="Barlow" panose="00000500000000000000" pitchFamily="2" charset="0"/>
              </a:rPr>
              <a:t>29 C.F.R. § 825.307(b).</a:t>
            </a:r>
            <a:r>
              <a:rPr lang="en-US" b="0" i="1" u="none" dirty="0">
                <a:effectLst/>
                <a:latin typeface="Barlow" panose="00000500000000000000" pitchFamily="2" charset="0"/>
              </a:rPr>
              <a:t> </a:t>
            </a:r>
            <a:r>
              <a:rPr lang="en-US" b="0" i="0" u="none" dirty="0">
                <a:effectLst/>
                <a:latin typeface="Barlow" panose="00000500000000000000" pitchFamily="2" charset="0"/>
              </a:rPr>
              <a:t> </a:t>
            </a:r>
            <a:endParaRPr lang="en-US" dirty="0">
              <a:effectLst/>
              <a:latin typeface="Barlow" panose="00000500000000000000" pitchFamily="2" charset="0"/>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2" descr="Image result for images prescriptions">
            <a:hlinkClick r:id="rId2"/>
            <a:extLst>
              <a:ext uri="{FF2B5EF4-FFF2-40B4-BE49-F238E27FC236}">
                <a16:creationId xmlns:a16="http://schemas.microsoft.com/office/drawing/2014/main" id="{DE5272E0-BBB1-CB62-2C09-81CCECA7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26" y="2036181"/>
            <a:ext cx="45148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483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Fitness for Duty</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24</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p:txBody>
          <a:bodyPr/>
          <a:lstStyle/>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The employer may request a fitness-for-duty certification to allow the employee to return to work </a:t>
            </a:r>
            <a:r>
              <a:rPr lang="en-US" b="1" i="0" u="none" dirty="0">
                <a:effectLst/>
                <a:latin typeface="Barlow" panose="00000500000000000000" pitchFamily="2" charset="0"/>
              </a:rPr>
              <a:t>only </a:t>
            </a:r>
            <a:r>
              <a:rPr lang="en-US" b="0" i="0" u="none" dirty="0">
                <a:effectLst/>
                <a:latin typeface="Barlow" panose="00000500000000000000" pitchFamily="2" charset="0"/>
              </a:rPr>
              <a:t> with regard to the particular health condition that caused the employee’s need for FMLA leave. </a:t>
            </a:r>
          </a:p>
          <a:p>
            <a:pPr marL="457200" indent="-457200" rtl="0" fontAlgn="base">
              <a:buClr>
                <a:schemeClr val="accent1"/>
              </a:buClr>
              <a:buFont typeface="Arial" panose="020B0604020202020204" pitchFamily="34" charset="0"/>
              <a:buChar char="•"/>
            </a:pPr>
            <a:r>
              <a:rPr lang="en-US" b="0" i="0" u="none" dirty="0">
                <a:effectLst/>
                <a:latin typeface="Barlow" panose="00000500000000000000" pitchFamily="2" charset="0"/>
              </a:rPr>
              <a:t>To do so, the employer must provide notice of that requirement and whether the certification must address the employee’s ability to perform the essential functions of their job with the FMLA designation notice. </a:t>
            </a:r>
          </a:p>
          <a:p>
            <a:pPr algn="r" rtl="0" fontAlgn="base"/>
            <a:r>
              <a:rPr lang="en-US" dirty="0">
                <a:latin typeface="Barlow" panose="00000500000000000000" pitchFamily="2" charset="0"/>
              </a:rPr>
              <a:t>--</a:t>
            </a:r>
            <a:r>
              <a:rPr lang="en-US" b="0" i="0" u="none" dirty="0">
                <a:effectLst/>
                <a:latin typeface="Barlow" panose="00000500000000000000" pitchFamily="2" charset="0"/>
              </a:rPr>
              <a:t>29 C.F.R. § 825.312.</a:t>
            </a:r>
            <a:r>
              <a:rPr lang="en-US" b="0" i="1" u="none" dirty="0">
                <a:effectLst/>
                <a:latin typeface="Barlow" panose="00000500000000000000" pitchFamily="2" charset="0"/>
              </a:rPr>
              <a:t> </a:t>
            </a:r>
            <a:r>
              <a:rPr lang="en-US" b="0" i="0" u="none" dirty="0">
                <a:effectLst/>
                <a:latin typeface="Barlow" panose="00000500000000000000" pitchFamily="2" charset="0"/>
              </a:rPr>
              <a:t> </a:t>
            </a:r>
            <a:endParaRPr lang="en-US" dirty="0">
              <a:effectLst/>
              <a:latin typeface="Barlow" panose="00000500000000000000" pitchFamily="2" charset="0"/>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302430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dirty="0">
                <a:latin typeface="Barlow" panose="00000500000000000000" pitchFamily="2" charset="0"/>
              </a:rPr>
              <a:t>ADA – Individual with a Disability</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25</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p:txBody>
          <a:bodyPr/>
          <a:lstStyle/>
          <a:p>
            <a:pPr marL="457200" indent="-457200">
              <a:spcBef>
                <a:spcPts val="0"/>
              </a:spcBef>
              <a:spcAft>
                <a:spcPts val="900"/>
              </a:spcAft>
              <a:buClr>
                <a:schemeClr val="accent1"/>
              </a:buClr>
              <a:buFont typeface="Arial" panose="020B0604020202020204" pitchFamily="34" charset="0"/>
              <a:buChar char="•"/>
            </a:pPr>
            <a:r>
              <a:rPr lang="en-US" sz="2800" dirty="0"/>
              <a:t>An individual with a disability under the ADA is a person who has a physical or mental impairment that substantially limits one or more major life activities, has a record of such an impairment, or is regarded as having such an impairment. </a:t>
            </a:r>
          </a:p>
          <a:p>
            <a:pPr marL="457200" indent="-457200">
              <a:spcBef>
                <a:spcPts val="0"/>
              </a:spcBef>
              <a:spcAft>
                <a:spcPts val="900"/>
              </a:spcAft>
              <a:buClr>
                <a:schemeClr val="accent1"/>
              </a:buClr>
              <a:buFont typeface="Arial" panose="020B0604020202020204" pitchFamily="34" charset="0"/>
              <a:buChar char="•"/>
            </a:pPr>
            <a:r>
              <a:rPr lang="en-US" sz="2800" dirty="0"/>
              <a:t>Major life activities are activities that an average person can perform with little or no difficulty such as walking, breathing, seeing, hearing, speaking, learning, and working.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22997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dirty="0">
                <a:effectLst/>
                <a:latin typeface="Barlow" panose="00000500000000000000" pitchFamily="2" charset="0"/>
                <a:ea typeface="Calibri" panose="020F0502020204030204" pitchFamily="34" charset="0"/>
              </a:rPr>
              <a:t>ADA – Qualified Individual with a Disability</a:t>
            </a:r>
            <a:endParaRPr lang="en-US" dirty="0">
              <a:latin typeface="Barlow" panose="00000500000000000000" pitchFamily="2" charset="0"/>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26</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7" y="2152890"/>
            <a:ext cx="7086265" cy="3275637"/>
          </a:xfrm>
        </p:spPr>
        <p:txBody>
          <a:bodyPr/>
          <a:lstStyle/>
          <a:p>
            <a:pPr>
              <a:spcBef>
                <a:spcPts val="0"/>
              </a:spcBef>
              <a:spcAft>
                <a:spcPts val="900"/>
              </a:spcAft>
            </a:pPr>
            <a:r>
              <a:rPr lang="en-US" dirty="0"/>
              <a:t>A qualified employee or applicant with a disability is someone who satisfies skill, experience, education, and other job-related requirements of the position held or desired, and who, with or without reasonable accommodation, can perform the essential functions of that position.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8" descr="MP900422767[1]">
            <a:extLst>
              <a:ext uri="{FF2B5EF4-FFF2-40B4-BE49-F238E27FC236}">
                <a16:creationId xmlns:a16="http://schemas.microsoft.com/office/drawing/2014/main" id="{35AF3A25-849B-10FF-AB64-A2ED92E0B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374" y="215289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88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dirty="0">
                <a:effectLst/>
                <a:latin typeface="Barlow" panose="00000500000000000000" pitchFamily="2" charset="0"/>
                <a:ea typeface="Calibri" panose="020F0502020204030204" pitchFamily="34" charset="0"/>
              </a:rPr>
              <a:t>Reasonable Accommodation</a:t>
            </a:r>
            <a:endParaRPr lang="en-US" dirty="0">
              <a:latin typeface="Barlow" panose="00000500000000000000" pitchFamily="2" charset="0"/>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27</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096000" y="2152890"/>
            <a:ext cx="5339788" cy="3275637"/>
          </a:xfrm>
        </p:spPr>
        <p:txBody>
          <a:bodyPr/>
          <a:lstStyle/>
          <a:p>
            <a:pPr>
              <a:spcBef>
                <a:spcPts val="0"/>
              </a:spcBef>
              <a:spcAft>
                <a:spcPts val="900"/>
              </a:spcAft>
            </a:pPr>
            <a:r>
              <a:rPr lang="en-US" dirty="0"/>
              <a:t>Reasonable accommodation may be necessary to apply for a job, to perform job functions, or to enjoy the benefits and privileges of employment that are enjoyed by people without disabilities.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9220" name="Picture 4" descr="Celebrating National Disability Employment Awareness Month: 9 Reasons to  Hire People with Disabilities - HR Daily Advisor">
            <a:extLst>
              <a:ext uri="{FF2B5EF4-FFF2-40B4-BE49-F238E27FC236}">
                <a16:creationId xmlns:a16="http://schemas.microsoft.com/office/drawing/2014/main" id="{2D36488A-081E-CEEF-8F26-F1DB30F63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12" y="2200033"/>
            <a:ext cx="4762500"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8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dirty="0">
                <a:effectLst/>
                <a:latin typeface="Barlow" panose="00000500000000000000" pitchFamily="2" charset="0"/>
                <a:ea typeface="Calibri" panose="020F0502020204030204" pitchFamily="34" charset="0"/>
              </a:rPr>
              <a:t>Examples of Reasonable Accommodation </a:t>
            </a:r>
            <a:endParaRPr lang="en-US" dirty="0">
              <a:latin typeface="Barlow" panose="00000500000000000000" pitchFamily="2" charset="0"/>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28</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934308"/>
            <a:ext cx="10776030" cy="3956538"/>
          </a:xfrm>
        </p:spPr>
        <p:txBody>
          <a:bodyPr/>
          <a:lstStyle/>
          <a:p>
            <a:r>
              <a:rPr lang="en-US" dirty="0"/>
              <a:t>Reasonable accommodation may include:</a:t>
            </a:r>
          </a:p>
          <a:p>
            <a:pPr marL="457200" indent="-457200">
              <a:buClr>
                <a:schemeClr val="accent1"/>
              </a:buClr>
              <a:buFont typeface="Arial" panose="020B0604020202020204" pitchFamily="34" charset="0"/>
              <a:buChar char="•"/>
            </a:pPr>
            <a:r>
              <a:rPr lang="en-US" dirty="0"/>
              <a:t>making existing facilities used by employees readily accessible to and usable by persons with disabilities; </a:t>
            </a:r>
          </a:p>
          <a:p>
            <a:pPr marL="457200" indent="-457200">
              <a:buClr>
                <a:schemeClr val="accent1"/>
              </a:buClr>
              <a:buFont typeface="Arial" panose="020B0604020202020204" pitchFamily="34" charset="0"/>
              <a:buChar char="•"/>
            </a:pPr>
            <a:r>
              <a:rPr lang="en-US" dirty="0"/>
              <a:t>job restructuring; </a:t>
            </a:r>
          </a:p>
          <a:p>
            <a:pPr marL="457200" indent="-457200">
              <a:buClr>
                <a:schemeClr val="accent1"/>
              </a:buClr>
              <a:buFont typeface="Arial" panose="020B0604020202020204" pitchFamily="34" charset="0"/>
              <a:buChar char="•"/>
            </a:pPr>
            <a:r>
              <a:rPr lang="en-US" dirty="0"/>
              <a:t>modification of work schedules; </a:t>
            </a:r>
          </a:p>
          <a:p>
            <a:pPr marL="457200" indent="-457200">
              <a:buClr>
                <a:schemeClr val="accent1"/>
              </a:buClr>
              <a:buFont typeface="Arial" panose="020B0604020202020204" pitchFamily="34" charset="0"/>
              <a:buChar char="•"/>
            </a:pPr>
            <a:r>
              <a:rPr lang="en-US" dirty="0"/>
              <a:t>providing additional unpaid leave; reassignment to a vacant position;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389233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dirty="0">
                <a:effectLst/>
                <a:latin typeface="Barlow" panose="00000500000000000000" pitchFamily="2" charset="0"/>
                <a:ea typeface="Calibri" panose="020F0502020204030204" pitchFamily="34" charset="0"/>
              </a:rPr>
              <a:t>Examples of Reasonable Accommodation (cont.) </a:t>
            </a:r>
            <a:endParaRPr lang="en-US" dirty="0">
              <a:latin typeface="Barlow" panose="00000500000000000000" pitchFamily="2" charset="0"/>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29</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257674" y="1934308"/>
            <a:ext cx="7178113" cy="3956538"/>
          </a:xfrm>
        </p:spPr>
        <p:txBody>
          <a:bodyPr/>
          <a:lstStyle/>
          <a:p>
            <a:r>
              <a:rPr lang="en-US" dirty="0"/>
              <a:t>Reasonable accommodation may include:</a:t>
            </a:r>
          </a:p>
          <a:p>
            <a:pPr marL="457200" indent="-457200">
              <a:buClr>
                <a:schemeClr val="accent1"/>
              </a:buClr>
              <a:buFont typeface="Arial" panose="020B0604020202020204" pitchFamily="34" charset="0"/>
              <a:buChar char="•"/>
            </a:pPr>
            <a:r>
              <a:rPr lang="en-US" dirty="0"/>
              <a:t>acquiring or modifying equipment or devices; </a:t>
            </a:r>
          </a:p>
          <a:p>
            <a:pPr marL="457200" indent="-457200">
              <a:buClr>
                <a:schemeClr val="accent1"/>
              </a:buClr>
              <a:buFont typeface="Arial" panose="020B0604020202020204" pitchFamily="34" charset="0"/>
              <a:buChar char="•"/>
            </a:pPr>
            <a:r>
              <a:rPr lang="en-US" dirty="0"/>
              <a:t>adjusting or modifying examinations, training materials, or policies; and </a:t>
            </a:r>
          </a:p>
          <a:p>
            <a:pPr marL="457200" indent="-457200">
              <a:buClr>
                <a:schemeClr val="accent1"/>
              </a:buClr>
              <a:buFont typeface="Arial" panose="020B0604020202020204" pitchFamily="34" charset="0"/>
              <a:buChar char="•"/>
            </a:pPr>
            <a:r>
              <a:rPr lang="en-US" dirty="0"/>
              <a:t>providing qualified readers or interpreters.</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13314" name="Picture 2" descr="Types of Home and Portable Wheelchair Ramps | BraunAbility">
            <a:extLst>
              <a:ext uri="{FF2B5EF4-FFF2-40B4-BE49-F238E27FC236}">
                <a16:creationId xmlns:a16="http://schemas.microsoft.com/office/drawing/2014/main" id="{9F50D8C7-E034-34A9-2266-94DFDECBD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00300"/>
            <a:ext cx="3807151" cy="253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6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fontScale="90000"/>
          </a:bodyPr>
          <a:lstStyle/>
          <a:p>
            <a:r>
              <a:rPr lang="en-US" sz="3600" dirty="0"/>
              <a:t>Case Study: “</a:t>
            </a:r>
            <a:r>
              <a:rPr lang="en-US" sz="3600" dirty="0">
                <a:latin typeface="Barlow" panose="00000500000000000000" pitchFamily="2" charset="0"/>
              </a:rPr>
              <a:t>Teacher Jones’ Extended Absence”</a:t>
            </a:r>
            <a:br>
              <a:rPr lang="en-US" sz="2400" dirty="0">
                <a:latin typeface="Barlow" panose="00000500000000000000" pitchFamily="2" charset="0"/>
              </a:rPr>
            </a:br>
            <a:br>
              <a:rPr lang="en-US" dirty="0"/>
            </a:br>
            <a:endParaRPr lang="en-US" dirty="0"/>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3</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7" y="1837592"/>
            <a:ext cx="7780857" cy="3903784"/>
          </a:xfrm>
        </p:spPr>
        <p:txBody>
          <a:bodyPr/>
          <a:lstStyle/>
          <a:p>
            <a:r>
              <a:rPr lang="en-US" dirty="0">
                <a:latin typeface="Barlow" panose="00000500000000000000" pitchFamily="2" charset="0"/>
              </a:rPr>
              <a:t>Facts:</a:t>
            </a:r>
          </a:p>
          <a:p>
            <a:pPr marL="285750" indent="-285750">
              <a:buFont typeface="Arial" panose="020B0604020202020204" pitchFamily="34" charset="0"/>
              <a:buChar char="•"/>
            </a:pPr>
            <a:r>
              <a:rPr lang="en-US" dirty="0">
                <a:latin typeface="Barlow" panose="00000500000000000000" pitchFamily="2" charset="0"/>
              </a:rPr>
              <a:t>Mrs. Jones, a 10-year veteran high school teacher, leaves campus mid-day, telling coworkers she “doesn’t feel well.”</a:t>
            </a:r>
          </a:p>
          <a:p>
            <a:pPr marL="285750" indent="-285750">
              <a:buFont typeface="Arial" panose="020B0604020202020204" pitchFamily="34" charset="0"/>
              <a:buChar char="•"/>
            </a:pPr>
            <a:r>
              <a:rPr lang="en-US" dirty="0">
                <a:latin typeface="Barlow" panose="00000500000000000000" pitchFamily="2" charset="0"/>
              </a:rPr>
              <a:t>She does not return to work for four days.</a:t>
            </a:r>
          </a:p>
          <a:p>
            <a:pPr marL="285750" indent="-285750">
              <a:buFont typeface="Arial" panose="020B0604020202020204" pitchFamily="34" charset="0"/>
              <a:buChar char="•"/>
            </a:pPr>
            <a:r>
              <a:rPr lang="en-US" dirty="0">
                <a:latin typeface="Barlow" panose="00000500000000000000" pitchFamily="2" charset="0"/>
              </a:rPr>
              <a:t>Each morning, her husband calls the school secretary to say she is “sick” but does not provide any specifics.</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5" descr="MP900409456[1]">
            <a:extLst>
              <a:ext uri="{FF2B5EF4-FFF2-40B4-BE49-F238E27FC236}">
                <a16:creationId xmlns:a16="http://schemas.microsoft.com/office/drawing/2014/main" id="{8E0AF74A-AA35-C856-91E1-13B6F3865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085" y="1769131"/>
            <a:ext cx="2829121" cy="425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911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dirty="0">
                <a:effectLst/>
                <a:latin typeface="Barlow" panose="00000500000000000000" pitchFamily="2" charset="0"/>
                <a:ea typeface="Calibri" panose="020F0502020204030204" pitchFamily="34" charset="0"/>
              </a:rPr>
              <a:t>What Reasonable Accommodation Is Not</a:t>
            </a:r>
            <a:endParaRPr lang="en-US" dirty="0">
              <a:latin typeface="Barlow" panose="00000500000000000000" pitchFamily="2" charset="0"/>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30</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800225"/>
            <a:ext cx="7341242" cy="3826853"/>
          </a:xfrm>
        </p:spPr>
        <p:txBody>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Reasonable accommodation does not include:</a:t>
            </a:r>
          </a:p>
          <a:p>
            <a:pPr marL="457200" indent="-457200">
              <a:buClr>
                <a:schemeClr val="accent1"/>
              </a:buClr>
              <a:buFont typeface="Arial" panose="020B0604020202020204" pitchFamily="34" charset="0"/>
              <a:buChar char="•"/>
            </a:pPr>
            <a:r>
              <a:rPr lang="en-US" dirty="0"/>
              <a:t>Lowering production standards;</a:t>
            </a:r>
          </a:p>
          <a:p>
            <a:pPr marL="457200" indent="-457200">
              <a:buClr>
                <a:schemeClr val="accent1"/>
              </a:buClr>
              <a:buFont typeface="Arial" panose="020B0604020202020204" pitchFamily="34" charset="0"/>
              <a:buChar char="•"/>
            </a:pPr>
            <a:r>
              <a:rPr lang="en-US" dirty="0"/>
              <a:t>Providing personal use items such as eyeglasses or hearing aids;</a:t>
            </a:r>
          </a:p>
          <a:p>
            <a:pPr marL="457200" indent="-457200">
              <a:buClr>
                <a:schemeClr val="accent1"/>
              </a:buClr>
              <a:buFont typeface="Arial" panose="020B0604020202020204" pitchFamily="34" charset="0"/>
              <a:buChar char="•"/>
            </a:pPr>
            <a:r>
              <a:rPr lang="en-US" dirty="0"/>
              <a:t>Eliminating job tasks;</a:t>
            </a:r>
          </a:p>
          <a:p>
            <a:pPr marL="457200" indent="-457200">
              <a:buClr>
                <a:schemeClr val="accent1"/>
              </a:buClr>
              <a:buFont typeface="Arial" panose="020B0604020202020204" pitchFamily="34" charset="0"/>
              <a:buChar char="•"/>
            </a:pPr>
            <a:r>
              <a:rPr lang="en-US" dirty="0"/>
              <a:t>Limitless leave; or </a:t>
            </a:r>
          </a:p>
          <a:p>
            <a:pPr marL="457200" indent="-457200">
              <a:buClr>
                <a:schemeClr val="accent1"/>
              </a:buClr>
              <a:buFont typeface="Arial" panose="020B0604020202020204" pitchFamily="34" charset="0"/>
              <a:buChar char="•"/>
            </a:pPr>
            <a:r>
              <a:rPr lang="en-US" dirty="0"/>
              <a:t>Job creation.</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5" descr="MP900386152[1]">
            <a:extLst>
              <a:ext uri="{FF2B5EF4-FFF2-40B4-BE49-F238E27FC236}">
                <a16:creationId xmlns:a16="http://schemas.microsoft.com/office/drawing/2014/main" id="{22EE4377-CEA9-F833-B5E5-D5911F0F5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9650" y="1800224"/>
            <a:ext cx="2785889" cy="415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247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dirty="0">
                <a:effectLst/>
                <a:latin typeface="Barlow" panose="00000500000000000000" pitchFamily="2" charset="0"/>
                <a:ea typeface="Calibri" panose="020F0502020204030204" pitchFamily="34" charset="0"/>
              </a:rPr>
              <a:t>Resources</a:t>
            </a:r>
            <a:endParaRPr lang="en-US" dirty="0">
              <a:latin typeface="Barlow" panose="00000500000000000000" pitchFamily="2" charset="0"/>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31</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679331"/>
            <a:ext cx="10776030" cy="4349679"/>
          </a:xfrm>
        </p:spPr>
        <p:txBody>
          <a:bodyPr/>
          <a:lstStyle/>
          <a:p>
            <a:pPr marL="457200" indent="-457200">
              <a:spcBef>
                <a:spcPts val="0"/>
              </a:spcBef>
              <a:spcAft>
                <a:spcPts val="600"/>
              </a:spcAft>
              <a:buClr>
                <a:schemeClr val="accent1"/>
              </a:buClr>
              <a:buFont typeface="Arial" panose="020B0604020202020204" pitchFamily="34" charset="0"/>
              <a:buChar char="•"/>
            </a:pPr>
            <a:r>
              <a:rPr lang="en-US" sz="2750" dirty="0">
                <a:latin typeface="Barlow" panose="00000500000000000000" pitchFamily="2" charset="0"/>
              </a:rPr>
              <a:t>FMLA Frequently Asked Questions   </a:t>
            </a:r>
          </a:p>
          <a:p>
            <a:pPr>
              <a:spcBef>
                <a:spcPts val="0"/>
              </a:spcBef>
              <a:spcAft>
                <a:spcPts val="600"/>
              </a:spcAft>
              <a:buClr>
                <a:schemeClr val="accent1"/>
              </a:buClr>
              <a:tabLst>
                <a:tab pos="457200" algn="l"/>
              </a:tabLst>
            </a:pPr>
            <a:r>
              <a:rPr lang="en-US" sz="2750" dirty="0">
                <a:latin typeface="Barlow" panose="00000500000000000000" pitchFamily="2" charset="0"/>
              </a:rPr>
              <a:t>	</a:t>
            </a:r>
            <a:r>
              <a:rPr lang="en-US" sz="2750" dirty="0">
                <a:solidFill>
                  <a:srgbClr val="0563C1"/>
                </a:solidFill>
                <a:effectLst/>
                <a:latin typeface="Barlow" panose="00000500000000000000" pitchFamily="2" charset="0"/>
                <a:ea typeface="Calibri" panose="020F0502020204030204" pitchFamily="34" charset="0"/>
                <a:cs typeface="Calibri" panose="020F0502020204030204" pitchFamily="34" charset="0"/>
                <a:hlinkClick r:id="rId2"/>
              </a:rPr>
              <a:t>https://www.dol.gov/agencies/whd/fmla/faq</a:t>
            </a:r>
            <a:endParaRPr lang="en-US" sz="2750" dirty="0">
              <a:latin typeface="Barlow" panose="00000500000000000000" pitchFamily="2" charset="0"/>
            </a:endParaRPr>
          </a:p>
          <a:p>
            <a:pPr marL="457200" indent="-457200">
              <a:spcBef>
                <a:spcPts val="0"/>
              </a:spcBef>
              <a:spcAft>
                <a:spcPts val="600"/>
              </a:spcAft>
              <a:buClr>
                <a:schemeClr val="accent1"/>
              </a:buClr>
              <a:buFont typeface="Arial" panose="020B0604020202020204" pitchFamily="34" charset="0"/>
              <a:buChar char="•"/>
            </a:pPr>
            <a:r>
              <a:rPr lang="en-US" sz="2750" dirty="0">
                <a:solidFill>
                  <a:srgbClr val="162E51"/>
                </a:solidFill>
                <a:latin typeface="Barlow" panose="00000500000000000000" pitchFamily="2" charset="0"/>
              </a:rPr>
              <a:t>Introduction to the Americans with Disabilities Act</a:t>
            </a:r>
            <a:endParaRPr lang="en-US" sz="2750" dirty="0">
              <a:solidFill>
                <a:srgbClr val="162E51"/>
              </a:solidFill>
              <a:effectLst/>
              <a:latin typeface="Barlow" panose="00000500000000000000" pitchFamily="2" charset="0"/>
            </a:endParaRPr>
          </a:p>
          <a:p>
            <a:pPr>
              <a:spcBef>
                <a:spcPts val="0"/>
              </a:spcBef>
              <a:spcAft>
                <a:spcPts val="600"/>
              </a:spcAft>
              <a:buClr>
                <a:schemeClr val="accent1"/>
              </a:buClr>
              <a:tabLst>
                <a:tab pos="457200" algn="l"/>
              </a:tabLst>
            </a:pPr>
            <a:r>
              <a:rPr lang="en-US" sz="2750" dirty="0">
                <a:solidFill>
                  <a:srgbClr val="162E51"/>
                </a:solidFill>
                <a:effectLst/>
                <a:latin typeface="Barlow" panose="00000500000000000000" pitchFamily="2" charset="0"/>
              </a:rPr>
              <a:t>	</a:t>
            </a:r>
            <a:r>
              <a:rPr lang="en-US" sz="2750" u="sng" dirty="0">
                <a:solidFill>
                  <a:srgbClr val="0563C1"/>
                </a:solidFill>
                <a:effectLst/>
                <a:latin typeface="Barlow" panose="00000500000000000000" pitchFamily="2" charset="0"/>
                <a:ea typeface="Calibri" panose="020F0502020204030204" pitchFamily="34" charset="0"/>
                <a:cs typeface="Calibri" panose="020F0502020204030204" pitchFamily="34" charset="0"/>
                <a:hlinkClick r:id="rId3"/>
              </a:rPr>
              <a:t>https://www.ada.gov/topics/intro-to-ada/</a:t>
            </a:r>
            <a:endParaRPr lang="en-US" sz="2750" dirty="0">
              <a:solidFill>
                <a:srgbClr val="162E51"/>
              </a:solidFill>
              <a:effectLst/>
              <a:latin typeface="Barlow" panose="00000500000000000000" pitchFamily="2" charset="0"/>
            </a:endParaRPr>
          </a:p>
          <a:p>
            <a:pPr marL="457200" indent="-457200">
              <a:spcBef>
                <a:spcPts val="0"/>
              </a:spcBef>
              <a:spcAft>
                <a:spcPts val="600"/>
              </a:spcAft>
              <a:buClr>
                <a:schemeClr val="accent1"/>
              </a:buClr>
              <a:buFont typeface="Arial" panose="020B0604020202020204" pitchFamily="34" charset="0"/>
              <a:buChar char="•"/>
            </a:pPr>
            <a:r>
              <a:rPr lang="en-US" sz="2750" dirty="0">
                <a:latin typeface="Barlow" panose="00000500000000000000" pitchFamily="2" charset="0"/>
              </a:rPr>
              <a:t>What You Should Know About the Pregnant Workers Fairness Act</a:t>
            </a:r>
          </a:p>
          <a:p>
            <a:pPr marL="457200" lvl="1" indent="0">
              <a:spcBef>
                <a:spcPts val="0"/>
              </a:spcBef>
              <a:spcAft>
                <a:spcPts val="600"/>
              </a:spcAft>
              <a:buClr>
                <a:schemeClr val="accent1"/>
              </a:buClr>
              <a:buNone/>
            </a:pPr>
            <a:r>
              <a:rPr lang="en-US" sz="2200" u="sng" dirty="0">
                <a:solidFill>
                  <a:srgbClr val="0563C1"/>
                </a:solidFill>
                <a:latin typeface="Barlow" panose="00000500000000000000" pitchFamily="2" charset="0"/>
                <a:ea typeface="Calibri" panose="020F0502020204030204" pitchFamily="34" charset="0"/>
                <a:cs typeface="Calibri" panose="020F0502020204030204" pitchFamily="34" charset="0"/>
                <a:hlinkClick r:id="rId4"/>
              </a:rPr>
              <a:t>https://www.eeoc.gov/wysk/what-you-should-know-about-pregnant-workers-fairness-act</a:t>
            </a:r>
            <a:endParaRPr lang="en-US" sz="2200" dirty="0">
              <a:effectLst/>
              <a:latin typeface="Barlow" panose="00000500000000000000" pitchFamily="2" charset="0"/>
              <a:ea typeface="Calibri" panose="020F0502020204030204" pitchFamily="34" charset="0"/>
              <a:cs typeface="Calibri" panose="020F0502020204030204" pitchFamily="34" charset="0"/>
            </a:endParaRPr>
          </a:p>
          <a:p>
            <a:pPr marL="457200" indent="-457200">
              <a:spcBef>
                <a:spcPts val="0"/>
              </a:spcBef>
              <a:spcAft>
                <a:spcPts val="600"/>
              </a:spcAft>
              <a:buClr>
                <a:schemeClr val="accent1"/>
              </a:buClr>
              <a:buFont typeface="Arial" panose="020B0604020202020204" pitchFamily="34" charset="0"/>
              <a:buChar char="•"/>
            </a:pPr>
            <a:r>
              <a:rPr lang="en-US" sz="2750" dirty="0">
                <a:latin typeface="Barlow" panose="00000500000000000000" pitchFamily="2" charset="0"/>
              </a:rPr>
              <a:t>Rumberger, Kirk &amp; Caldwell, P.A.  </a:t>
            </a:r>
            <a:r>
              <a:rPr lang="en-US" sz="2750">
                <a:latin typeface="Barlow" panose="00000500000000000000" pitchFamily="2" charset="0"/>
              </a:rPr>
              <a:t>(Shameless </a:t>
            </a:r>
            <a:r>
              <a:rPr lang="en-US" sz="2750" dirty="0">
                <a:latin typeface="Barlow" panose="00000500000000000000" pitchFamily="2" charset="0"/>
              </a:rPr>
              <a:t>plug!)</a:t>
            </a:r>
          </a:p>
          <a:p>
            <a:pPr>
              <a:spcBef>
                <a:spcPts val="0"/>
              </a:spcBef>
              <a:spcAft>
                <a:spcPts val="600"/>
              </a:spcAft>
              <a:buClr>
                <a:schemeClr val="accent1"/>
              </a:buClr>
            </a:pPr>
            <a:r>
              <a:rPr lang="en-US" sz="2750" dirty="0">
                <a:latin typeface="Barlow" panose="00000500000000000000" pitchFamily="2" charset="0"/>
              </a:rPr>
              <a:t>      </a:t>
            </a:r>
            <a:r>
              <a:rPr lang="en-US" sz="2750" u="sng" kern="100" dirty="0">
                <a:solidFill>
                  <a:srgbClr val="0563C1"/>
                </a:solidFill>
                <a:effectLst/>
                <a:latin typeface="Barlow" panose="00000500000000000000" pitchFamily="2" charset="0"/>
                <a:ea typeface="Calibri" panose="020F0502020204030204" pitchFamily="34" charset="0"/>
                <a:cs typeface="Times New Roman" panose="02020603050405020304" pitchFamily="18" charset="0"/>
                <a:hlinkClick r:id="rId5"/>
              </a:rPr>
              <a:t>www.rumberger.com</a:t>
            </a:r>
            <a:endParaRPr lang="en-US" sz="2750" kern="100" dirty="0">
              <a:effectLst/>
              <a:latin typeface="Barlow" panose="00000500000000000000" pitchFamily="2" charset="0"/>
              <a:ea typeface="Calibri" panose="020F0502020204030204" pitchFamily="34" charset="0"/>
              <a:cs typeface="Times New Roman" panose="02020603050405020304" pitchFamily="18"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2525409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Disclaimer</a:t>
            </a:r>
          </a:p>
        </p:txBody>
      </p:sp>
      <p:sp>
        <p:nvSpPr>
          <p:cNvPr id="3" name="Date Placeholder 2"/>
          <p:cNvSpPr>
            <a:spLocks noGrp="1"/>
          </p:cNvSpPr>
          <p:nvPr>
            <p:ph type="dt" sz="half" idx="2"/>
          </p:nvPr>
        </p:nvSpPr>
        <p:spPr/>
        <p:txBody>
          <a:bodyPr/>
          <a:lstStyle/>
          <a:p>
            <a:r>
              <a:rPr lang="en-US" dirty="0"/>
              <a:t>9/23/2025</a:t>
            </a:r>
          </a:p>
        </p:txBody>
      </p:sp>
      <p:sp>
        <p:nvSpPr>
          <p:cNvPr id="4" name="Slide Number Placeholder 3"/>
          <p:cNvSpPr>
            <a:spLocks noGrp="1"/>
          </p:cNvSpPr>
          <p:nvPr>
            <p:ph type="sldNum" sz="quarter" idx="4"/>
          </p:nvPr>
        </p:nvSpPr>
        <p:spPr/>
        <p:txBody>
          <a:bodyPr/>
          <a:lstStyle/>
          <a:p>
            <a:fld id="{01126A8C-B8CF-CD43-8D44-69201076F39D}" type="slidenum">
              <a:rPr lang="en-US" smtClean="0"/>
              <a:pPr/>
              <a:t>32</a:t>
            </a:fld>
            <a:endParaRPr lang="en-US" dirty="0"/>
          </a:p>
        </p:txBody>
      </p:sp>
      <p:sp>
        <p:nvSpPr>
          <p:cNvPr id="5" name="Content Placeholder 4"/>
          <p:cNvSpPr>
            <a:spLocks noGrp="1"/>
          </p:cNvSpPr>
          <p:nvPr>
            <p:ph sz="quarter" idx="10"/>
          </p:nvPr>
        </p:nvSpPr>
        <p:spPr/>
        <p:txBody>
          <a:bodyPr/>
          <a:lstStyle/>
          <a:p>
            <a:r>
              <a:rPr lang="en-US" altLang="en-US" dirty="0">
                <a:solidFill>
                  <a:schemeClr val="tx2"/>
                </a:solidFill>
                <a:latin typeface="Barlow" panose="00000500000000000000" pitchFamily="2" charset="0"/>
                <a:cs typeface="Arial" panose="020B0604020202020204" pitchFamily="34" charset="0"/>
              </a:rPr>
              <a:t>The information provided during this presentation is not intended for legal advice.  The presentation, and any handouts which may accompany it, provide general information on this topic and answers to common questions about this issue.  Please consult an attorney to assure that this information, and your interpretation of it, is appropriate to your particular situation.</a:t>
            </a:r>
            <a:endParaRPr lang="en-US" dirty="0">
              <a:solidFill>
                <a:schemeClr val="tx2"/>
              </a:solidFill>
              <a:latin typeface="Barlow" panose="00000500000000000000" pitchFamily="2"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4256745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Date Placeholder 2"/>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p:cNvSpPr>
            <a:spLocks noGrp="1"/>
          </p:cNvSpPr>
          <p:nvPr>
            <p:ph type="sldNum" sz="quarter" idx="4"/>
          </p:nvPr>
        </p:nvSpPr>
        <p:spPr/>
        <p:txBody>
          <a:bodyPr/>
          <a:lstStyle/>
          <a:p>
            <a:fld id="{01126A8C-B8CF-CD43-8D44-69201076F39D}" type="slidenum">
              <a:rPr lang="en-US" smtClean="0"/>
              <a:pPr/>
              <a:t>33</a:t>
            </a:fld>
            <a:endParaRPr lang="en-US" dirty="0"/>
          </a:p>
        </p:txBody>
      </p:sp>
      <p:sp>
        <p:nvSpPr>
          <p:cNvPr id="5" name="Content Placeholder 4"/>
          <p:cNvSpPr>
            <a:spLocks noGrp="1"/>
          </p:cNvSpPr>
          <p:nvPr>
            <p:ph sz="quarter" idx="10"/>
          </p:nvPr>
        </p:nvSpPr>
        <p:spPr>
          <a:xfrm>
            <a:off x="5642516" y="2152890"/>
            <a:ext cx="5793271" cy="3275637"/>
          </a:xfrm>
        </p:spPr>
        <p:txBody>
          <a:bodyPr/>
          <a:lstStyle/>
          <a:p>
            <a:r>
              <a:rPr lang="en-US" altLang="en-US" dirty="0">
                <a:latin typeface="Arial" panose="020B0604020202020204" pitchFamily="34" charset="0"/>
                <a:cs typeface="Arial" panose="020B0604020202020204" pitchFamily="34" charset="0"/>
              </a:rPr>
              <a:t>Leonard J. Dietzen, III, Esquire</a:t>
            </a:r>
          </a:p>
          <a:p>
            <a:r>
              <a:rPr lang="en-US" altLang="en-US" dirty="0">
                <a:latin typeface="Arial" panose="020B0604020202020204" pitchFamily="34" charset="0"/>
                <a:cs typeface="Arial" panose="020B0604020202020204" pitchFamily="34" charset="0"/>
              </a:rPr>
              <a:t>Rumberger, Kirk &amp; Caldwell, P.A.</a:t>
            </a:r>
          </a:p>
          <a:p>
            <a:r>
              <a:rPr lang="en-US" altLang="en-US" dirty="0">
                <a:latin typeface="Arial" panose="020B0604020202020204" pitchFamily="34" charset="0"/>
                <a:cs typeface="Arial" panose="020B0604020202020204" pitchFamily="34" charset="0"/>
              </a:rPr>
              <a:t>P.O. Box 10507</a:t>
            </a:r>
          </a:p>
          <a:p>
            <a:r>
              <a:rPr lang="en-US" altLang="en-US" dirty="0">
                <a:latin typeface="Arial" panose="020B0604020202020204" pitchFamily="34" charset="0"/>
                <a:cs typeface="Arial" panose="020B0604020202020204" pitchFamily="34" charset="0"/>
              </a:rPr>
              <a:t>Tallahassee, FL 32302-2507</a:t>
            </a:r>
          </a:p>
          <a:p>
            <a:r>
              <a:rPr lang="en-US" altLang="en-US" dirty="0">
                <a:latin typeface="Arial" panose="020B0604020202020204" pitchFamily="34" charset="0"/>
                <a:cs typeface="Arial" panose="020B0604020202020204" pitchFamily="34" charset="0"/>
              </a:rPr>
              <a:t>(850) 222-6550</a:t>
            </a:r>
          </a:p>
          <a:p>
            <a:r>
              <a:rPr lang="en-US" altLang="en-US" dirty="0">
                <a:latin typeface="Arial" panose="020B0604020202020204" pitchFamily="34" charset="0"/>
                <a:cs typeface="Arial" panose="020B0604020202020204" pitchFamily="34" charset="0"/>
                <a:hlinkClick r:id="rId2"/>
              </a:rPr>
              <a:t>ldietzen@rumberger.com</a:t>
            </a:r>
            <a:r>
              <a:rPr lang="en-US" altLang="en-US" dirty="0">
                <a:latin typeface="Arial" panose="020B0604020202020204" pitchFamily="34" charset="0"/>
                <a:cs typeface="Arial" panose="020B0604020202020204" pitchFamily="34" charset="0"/>
              </a:rPr>
              <a:t>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2" descr="MPj028975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984" y="1661532"/>
            <a:ext cx="2876567" cy="4304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37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fontScale="90000"/>
          </a:bodyPr>
          <a:lstStyle/>
          <a:p>
            <a:r>
              <a:rPr lang="en-US" sz="3600" dirty="0"/>
              <a:t>Case Study: “</a:t>
            </a:r>
            <a:r>
              <a:rPr lang="en-US" sz="3600" dirty="0">
                <a:latin typeface="Barlow" panose="00000500000000000000" pitchFamily="2" charset="0"/>
              </a:rPr>
              <a:t>Teacher Jones’ Extended Absence”</a:t>
            </a:r>
            <a:br>
              <a:rPr lang="en-US" sz="2400" dirty="0">
                <a:latin typeface="Barlow" panose="00000500000000000000" pitchFamily="2" charset="0"/>
              </a:rPr>
            </a:br>
            <a:br>
              <a:rPr lang="en-US" dirty="0"/>
            </a:br>
            <a:endParaRPr lang="en-US" dirty="0"/>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4</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539433"/>
            <a:ext cx="10776030" cy="4497300"/>
          </a:xfrm>
        </p:spPr>
        <p:txBody>
          <a:bodyPr/>
          <a:lstStyle/>
          <a:p>
            <a:r>
              <a:rPr lang="en-US" dirty="0">
                <a:latin typeface="Barlow" panose="00000500000000000000" pitchFamily="2" charset="0"/>
              </a:rPr>
              <a:t>Facts:</a:t>
            </a:r>
          </a:p>
          <a:p>
            <a:pPr marL="285750" indent="-285750">
              <a:buFont typeface="Arial" panose="020B0604020202020204" pitchFamily="34" charset="0"/>
              <a:buChar char="•"/>
            </a:pPr>
            <a:r>
              <a:rPr lang="en-US" dirty="0">
                <a:latin typeface="Barlow" panose="00000500000000000000" pitchFamily="2" charset="0"/>
              </a:rPr>
              <a:t>On day five, the husband finally calls the principal and reports that Mrs. Jones “will need several weeks to recover” but still provides no details. He does mention she is permanently impacted.</a:t>
            </a:r>
          </a:p>
          <a:p>
            <a:pPr marL="285750" indent="-285750">
              <a:buFont typeface="Arial" panose="020B0604020202020204" pitchFamily="34" charset="0"/>
              <a:buChar char="•"/>
            </a:pPr>
            <a:r>
              <a:rPr lang="en-US" dirty="0">
                <a:latin typeface="Barlow" panose="00000500000000000000" pitchFamily="2" charset="0"/>
              </a:rPr>
              <a:t>No doctor’s note has been submitted, no request for leave has been made, and the principal is unsure whether this is an FMLA situation, ADA accommodation issue, or a disciplinary attendance problem.</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126924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lstStyle/>
          <a:p>
            <a:r>
              <a:rPr lang="en-US" dirty="0"/>
              <a:t>What is the Family and Medical Leave Act (FMLA)?</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5</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400450" y="1939581"/>
            <a:ext cx="6517075" cy="3903259"/>
          </a:xfrm>
        </p:spPr>
        <p:txBody>
          <a:bodyPr/>
          <a:lstStyle/>
          <a:p>
            <a:r>
              <a:rPr lang="en-US" dirty="0">
                <a:effectLst/>
                <a:latin typeface="Barlow" panose="00000500000000000000" pitchFamily="2" charset="0"/>
                <a:ea typeface="Calibri" panose="020F0502020204030204" pitchFamily="34" charset="0"/>
              </a:rPr>
              <a:t>A federal law: </a:t>
            </a:r>
          </a:p>
          <a:p>
            <a:pPr marL="457200" indent="-457200">
              <a:buClr>
                <a:schemeClr val="accent1"/>
              </a:buClr>
              <a:buFont typeface="Arial" panose="020B0604020202020204" pitchFamily="34" charset="0"/>
              <a:buChar char="•"/>
            </a:pPr>
            <a:r>
              <a:rPr lang="en-US" dirty="0">
                <a:latin typeface="Barlow" panose="00000500000000000000" pitchFamily="2" charset="0"/>
                <a:ea typeface="Calibri" panose="020F0502020204030204" pitchFamily="34" charset="0"/>
              </a:rPr>
              <a:t>Providing certain </a:t>
            </a:r>
            <a:r>
              <a:rPr lang="en-US" sz="2800" dirty="0">
                <a:latin typeface="Barlow" panose="00000500000000000000" pitchFamily="2" charset="0"/>
                <a:cs typeface="Arial" panose="020B0604020202020204" pitchFamily="34" charset="0"/>
              </a:rPr>
              <a:t>employees with unpaid, job-protected leave for specified family and medical reasons. </a:t>
            </a:r>
          </a:p>
          <a:p>
            <a:pPr marL="457200" indent="-457200">
              <a:buClr>
                <a:schemeClr val="accent1"/>
              </a:buClr>
              <a:buFont typeface="Arial" panose="020B0604020202020204" pitchFamily="34" charset="0"/>
              <a:buChar char="•"/>
            </a:pPr>
            <a:r>
              <a:rPr lang="en-US" sz="2800" dirty="0">
                <a:latin typeface="Barlow" panose="00000500000000000000" pitchFamily="2" charset="0"/>
                <a:cs typeface="Arial" panose="020B0604020202020204" pitchFamily="34" charset="0"/>
              </a:rPr>
              <a:t>Requiring their group health benefits be maintained during the leave. </a:t>
            </a:r>
          </a:p>
          <a:p>
            <a:pPr algn="r">
              <a:buClr>
                <a:schemeClr val="accent1"/>
              </a:buClr>
            </a:pPr>
            <a:r>
              <a:rPr lang="en-US" dirty="0">
                <a:latin typeface="Barlow" panose="00000500000000000000" pitchFamily="2" charset="0"/>
                <a:cs typeface="Arial" panose="020B0604020202020204" pitchFamily="34" charset="0"/>
              </a:rPr>
              <a:t>--</a:t>
            </a:r>
            <a:r>
              <a:rPr lang="en-US" sz="2800" dirty="0">
                <a:latin typeface="Barlow" panose="00000500000000000000" pitchFamily="2" charset="0"/>
                <a:cs typeface="Arial" panose="020B0604020202020204" pitchFamily="34" charset="0"/>
              </a:rPr>
              <a:t>29 C.F.R. § 825.100 (a) and (b)</a:t>
            </a:r>
          </a:p>
          <a:p>
            <a:pPr>
              <a:buClr>
                <a:schemeClr val="accent1"/>
              </a:buClr>
            </a:pPr>
            <a:endParaRPr lang="en-US" dirty="0">
              <a:latin typeface="Barlow" panose="00000500000000000000" pitchFamily="2"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1028" name="Picture 4" descr="Family and Medical Leave Act | U.S ...">
            <a:extLst>
              <a:ext uri="{FF2B5EF4-FFF2-40B4-BE49-F238E27FC236}">
                <a16:creationId xmlns:a16="http://schemas.microsoft.com/office/drawing/2014/main" id="{CC399677-DC78-BB51-DA3B-EA3B93FD6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935" y="2481224"/>
            <a:ext cx="4407639" cy="289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7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r>
              <a:rPr lang="en-US" dirty="0">
                <a:effectLst/>
                <a:latin typeface="Barlow" panose="00000500000000000000" pitchFamily="2" charset="0"/>
                <a:ea typeface="Calibri" panose="020F0502020204030204" pitchFamily="34" charset="0"/>
              </a:rPr>
              <a:t>What Does the FMLA Provide?</a:t>
            </a:r>
            <a:endParaRPr lang="en-US" dirty="0">
              <a:latin typeface="Barlow" panose="00000500000000000000" pitchFamily="2" charset="0"/>
            </a:endParaRP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6</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659758" y="1776046"/>
            <a:ext cx="10776030" cy="3921369"/>
          </a:xfrm>
        </p:spPr>
        <p:txBody>
          <a:bodyPr/>
          <a:lstStyle/>
          <a:p>
            <a:pPr marL="457200" marR="0" indent="-457200">
              <a:spcBef>
                <a:spcPts val="0"/>
              </a:spcBef>
              <a:spcAft>
                <a:spcPts val="900"/>
              </a:spcAft>
              <a:buClr>
                <a:schemeClr val="accent1"/>
              </a:buClr>
              <a:buFont typeface="Arial" panose="020B0604020202020204" pitchFamily="34" charset="0"/>
              <a:buChar char="•"/>
            </a:pPr>
            <a:r>
              <a:rPr lang="en-US" dirty="0">
                <a:latin typeface="Barlow" panose="00000500000000000000" pitchFamily="2" charset="0"/>
                <a:cs typeface="Arial" panose="020B0604020202020204" pitchFamily="34" charset="0"/>
              </a:rPr>
              <a:t>Eligible employees are entitled to up to 12 workweeks during any 12-month FMLA period for certain family and medical reasons</a:t>
            </a:r>
            <a:r>
              <a:rPr lang="en-US" dirty="0">
                <a:effectLst/>
                <a:latin typeface="Barlow" panose="00000500000000000000" pitchFamily="2" charset="0"/>
                <a:ea typeface="Calibri" panose="020F0502020204030204" pitchFamily="34" charset="0"/>
              </a:rPr>
              <a:t>.</a:t>
            </a:r>
          </a:p>
          <a:p>
            <a:pPr marL="457200" marR="0" indent="-457200">
              <a:spcBef>
                <a:spcPts val="0"/>
              </a:spcBef>
              <a:spcAft>
                <a:spcPts val="900"/>
              </a:spcAft>
              <a:buClr>
                <a:schemeClr val="accent1"/>
              </a:buClr>
              <a:buFont typeface="Arial" panose="020B0604020202020204" pitchFamily="34" charset="0"/>
              <a:buChar char="•"/>
            </a:pPr>
            <a:r>
              <a:rPr lang="en-US" dirty="0">
                <a:latin typeface="Barlow" panose="00000500000000000000" pitchFamily="2" charset="0"/>
                <a:ea typeface="Calibri" panose="020F0502020204030204" pitchFamily="34" charset="0"/>
              </a:rPr>
              <a:t>It is unlawful for any employer to interfere with, restrain, or deny the exercise of or the attempt to exercise any right provided by the FMLA. 29 U.S.C. § 2615(a)(1).  It is also unlawful for an employer to discharge or discriminate against any individual for opposing any practice, or because of involvement in any proceeding relating to the FMLA. 20 U.S.C. 2615 (a)(2); 29 U.S.C. § 2615(b).</a:t>
            </a:r>
            <a:endParaRPr lang="en-US" dirty="0">
              <a:effectLst/>
              <a:latin typeface="Barlow" panose="00000500000000000000" pitchFamily="2" charset="0"/>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312339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Which Employees Are Covered?</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7</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3267400" y="1987062"/>
            <a:ext cx="8637997" cy="3675184"/>
          </a:xfrm>
        </p:spPr>
        <p:txBody>
          <a:bodyPr/>
          <a:lstStyle/>
          <a:p>
            <a:pPr marL="0" marR="0">
              <a:spcBef>
                <a:spcPts val="0"/>
              </a:spcBef>
              <a:spcAft>
                <a:spcPts val="900"/>
              </a:spcAft>
            </a:pPr>
            <a:r>
              <a:rPr lang="en-US" dirty="0">
                <a:latin typeface="Barlow" panose="00000500000000000000" pitchFamily="2" charset="0"/>
                <a:ea typeface="Calibri" panose="020F0502020204030204" pitchFamily="34" charset="0"/>
              </a:rPr>
              <a:t>To be </a:t>
            </a:r>
            <a:r>
              <a:rPr lang="en-US" dirty="0">
                <a:latin typeface="Barlow" panose="00000500000000000000" pitchFamily="2" charset="0"/>
                <a:cs typeface="Arial" panose="020B0604020202020204" pitchFamily="34" charset="0"/>
              </a:rPr>
              <a:t>eligible to take FMLA leave, an employee must:</a:t>
            </a:r>
          </a:p>
          <a:p>
            <a:pPr lvl="1">
              <a:lnSpc>
                <a:spcPct val="100000"/>
              </a:lnSpc>
              <a:buClr>
                <a:schemeClr val="accent1"/>
              </a:buClr>
            </a:pPr>
            <a:r>
              <a:rPr lang="en-US" sz="2800" dirty="0">
                <a:latin typeface="Barlow" panose="00000500000000000000" pitchFamily="2" charset="0"/>
                <a:cs typeface="Arial" panose="020B0604020202020204" pitchFamily="34" charset="0"/>
              </a:rPr>
              <a:t>Have worked for the employer </a:t>
            </a:r>
            <a:r>
              <a:rPr lang="en-US" sz="2800" b="1" dirty="0">
                <a:latin typeface="Barlow" panose="00000500000000000000" pitchFamily="2" charset="0"/>
                <a:cs typeface="Arial" panose="020B0604020202020204" pitchFamily="34" charset="0"/>
              </a:rPr>
              <a:t>for at least 12 months</a:t>
            </a:r>
            <a:r>
              <a:rPr lang="en-US" sz="2800" dirty="0">
                <a:latin typeface="Barlow" panose="00000500000000000000" pitchFamily="2" charset="0"/>
                <a:cs typeface="Arial" panose="020B0604020202020204" pitchFamily="34" charset="0"/>
              </a:rPr>
              <a:t>;</a:t>
            </a:r>
          </a:p>
          <a:p>
            <a:pPr lvl="1">
              <a:lnSpc>
                <a:spcPct val="100000"/>
              </a:lnSpc>
              <a:buClr>
                <a:schemeClr val="accent1"/>
              </a:buClr>
            </a:pPr>
            <a:r>
              <a:rPr lang="en-US" sz="2800" dirty="0">
                <a:latin typeface="Barlow" panose="00000500000000000000" pitchFamily="2" charset="0"/>
                <a:cs typeface="Arial" panose="020B0604020202020204" pitchFamily="34" charset="0"/>
              </a:rPr>
              <a:t>Have </a:t>
            </a:r>
            <a:r>
              <a:rPr lang="en-US" sz="2800" b="1" dirty="0">
                <a:latin typeface="Barlow" panose="00000500000000000000" pitchFamily="2" charset="0"/>
                <a:cs typeface="Arial" panose="020B0604020202020204" pitchFamily="34" charset="0"/>
              </a:rPr>
              <a:t>at least 1,250 hours of service </a:t>
            </a:r>
            <a:r>
              <a:rPr lang="en-US" sz="2800" dirty="0">
                <a:latin typeface="Barlow" panose="00000500000000000000" pitchFamily="2" charset="0"/>
                <a:cs typeface="Arial" panose="020B0604020202020204" pitchFamily="34" charset="0"/>
              </a:rPr>
              <a:t>for the employer during the 12- month period immediately preceding the leave.</a:t>
            </a:r>
          </a:p>
          <a:p>
            <a:pPr marL="0" lvl="1" indent="0" algn="r">
              <a:lnSpc>
                <a:spcPct val="100000"/>
              </a:lnSpc>
              <a:buClr>
                <a:schemeClr val="accent1"/>
              </a:buClr>
              <a:buNone/>
            </a:pPr>
            <a:r>
              <a:rPr lang="en-US" sz="2800" dirty="0">
                <a:latin typeface="Barlow" panose="00000500000000000000" pitchFamily="2" charset="0"/>
                <a:cs typeface="Arial" panose="020B0604020202020204" pitchFamily="34" charset="0"/>
              </a:rPr>
              <a:t>--29 C.F.R. § 825.110(a)</a:t>
            </a:r>
            <a:endParaRPr lang="en-US" sz="2800" dirty="0">
              <a:effectLst/>
              <a:latin typeface="Barlow" panose="00000500000000000000" pitchFamily="2" charset="0"/>
              <a:ea typeface="Calibri" panose="020F0502020204030204" pitchFamily="34" charset="0"/>
            </a:endParaRP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pic>
        <p:nvPicPr>
          <p:cNvPr id="7" name="Picture 21" descr="MP900442494[1]">
            <a:extLst>
              <a:ext uri="{FF2B5EF4-FFF2-40B4-BE49-F238E27FC236}">
                <a16:creationId xmlns:a16="http://schemas.microsoft.com/office/drawing/2014/main" id="{CC371A06-F9EE-9DA6-815F-27F060AFF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37" y="1796622"/>
            <a:ext cx="2697163"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30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Serious Health Condition</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8</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p:txBody>
          <a:bodyPr/>
          <a:lstStyle/>
          <a:p>
            <a:pPr marL="457200" indent="-457200" fontAlgn="base">
              <a:lnSpc>
                <a:spcPct val="100000"/>
              </a:lnSpc>
              <a:spcAft>
                <a:spcPts val="1200"/>
              </a:spcAft>
              <a:buClr>
                <a:schemeClr val="accent1"/>
              </a:buClr>
              <a:buFont typeface="Arial" panose="020B0604020202020204" pitchFamily="34" charset="0"/>
              <a:buChar char="•"/>
            </a:pPr>
            <a:r>
              <a:rPr lang="en-US" dirty="0">
                <a:latin typeface="Barlow" panose="00000500000000000000" pitchFamily="2" charset="0"/>
                <a:cs typeface="Arial" panose="020B0604020202020204" pitchFamily="34" charset="0"/>
              </a:rPr>
              <a:t>A “serious health condition” is </a:t>
            </a:r>
            <a:r>
              <a:rPr lang="en-US" b="1" u="sng" dirty="0">
                <a:latin typeface="Barlow" panose="00000500000000000000" pitchFamily="2" charset="0"/>
                <a:cs typeface="Arial" panose="020B0604020202020204" pitchFamily="34" charset="0"/>
              </a:rPr>
              <a:t>any medical condition </a:t>
            </a:r>
            <a:r>
              <a:rPr lang="en-US" dirty="0">
                <a:latin typeface="Barlow" panose="00000500000000000000" pitchFamily="2" charset="0"/>
                <a:cs typeface="Arial" panose="020B0604020202020204" pitchFamily="34" charset="0"/>
              </a:rPr>
              <a:t>that makes the employee unable to perform the functions of their job, whether in whole or with respect to any essential functions of the employee's position.  </a:t>
            </a:r>
          </a:p>
          <a:p>
            <a:pPr marL="457200" indent="-457200" fontAlgn="base">
              <a:lnSpc>
                <a:spcPct val="100000"/>
              </a:lnSpc>
              <a:spcAft>
                <a:spcPts val="1200"/>
              </a:spcAft>
              <a:buClr>
                <a:schemeClr val="accent1"/>
              </a:buClr>
              <a:buFont typeface="Arial" panose="020B0604020202020204" pitchFamily="34" charset="0"/>
              <a:buChar char="•"/>
            </a:pPr>
            <a:r>
              <a:rPr lang="en-US" dirty="0">
                <a:latin typeface="Barlow" panose="00000500000000000000" pitchFamily="2" charset="0"/>
                <a:cs typeface="Arial" panose="020B0604020202020204" pitchFamily="34" charset="0"/>
              </a:rPr>
              <a:t>FMLA leave may also be taken to obtain medical treatment for a serious health condition</a:t>
            </a:r>
            <a:r>
              <a:rPr lang="en-US" dirty="0">
                <a:effectLst/>
                <a:latin typeface="Barlow" panose="00000500000000000000" pitchFamily="2" charset="0"/>
                <a:ea typeface="Calibri" panose="020F0502020204030204" pitchFamily="34" charset="0"/>
              </a:rPr>
              <a:t>.</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179004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011B1-3143-3C4A-A6F6-9E79578FADF2}"/>
              </a:ext>
            </a:extLst>
          </p:cNvPr>
          <p:cNvSpPr>
            <a:spLocks noGrp="1"/>
          </p:cNvSpPr>
          <p:nvPr>
            <p:ph type="title"/>
          </p:nvPr>
        </p:nvSpPr>
        <p:spPr/>
        <p:txBody>
          <a:bodyPr>
            <a:normAutofit/>
          </a:bodyPr>
          <a:lstStyle/>
          <a:p>
            <a:pPr marL="0" marR="0">
              <a:spcBef>
                <a:spcPts val="0"/>
              </a:spcBef>
              <a:spcAft>
                <a:spcPts val="900"/>
              </a:spcAft>
            </a:pPr>
            <a:r>
              <a:rPr lang="en-US" dirty="0">
                <a:effectLst/>
                <a:latin typeface="Barlow" panose="00000500000000000000" pitchFamily="2" charset="0"/>
                <a:ea typeface="Calibri" panose="020F0502020204030204" pitchFamily="34" charset="0"/>
              </a:rPr>
              <a:t>Common Serious Health </a:t>
            </a:r>
            <a:r>
              <a:rPr lang="en-US" dirty="0">
                <a:latin typeface="Barlow" panose="00000500000000000000" pitchFamily="2" charset="0"/>
                <a:ea typeface="Calibri" panose="020F0502020204030204" pitchFamily="34" charset="0"/>
              </a:rPr>
              <a:t>C</a:t>
            </a:r>
            <a:r>
              <a:rPr lang="en-US" dirty="0">
                <a:effectLst/>
                <a:latin typeface="Barlow" panose="00000500000000000000" pitchFamily="2" charset="0"/>
                <a:ea typeface="Calibri" panose="020F0502020204030204" pitchFamily="34" charset="0"/>
              </a:rPr>
              <a:t>onditions</a:t>
            </a:r>
          </a:p>
        </p:txBody>
      </p:sp>
      <p:sp>
        <p:nvSpPr>
          <p:cNvPr id="3" name="Date Placeholder 2">
            <a:extLst>
              <a:ext uri="{FF2B5EF4-FFF2-40B4-BE49-F238E27FC236}">
                <a16:creationId xmlns:a16="http://schemas.microsoft.com/office/drawing/2014/main" id="{2204D5B3-FAC2-2B41-84F0-1E7829C6E0E5}"/>
              </a:ext>
            </a:extLst>
          </p:cNvPr>
          <p:cNvSpPr>
            <a:spLocks noGrp="1"/>
          </p:cNvSpPr>
          <p:nvPr>
            <p:ph type="dt" sz="half" idx="2"/>
          </p:nvPr>
        </p:nvSpPr>
        <p:spPr/>
        <p:txBody>
          <a:bodyPr/>
          <a:lstStyle/>
          <a:p>
            <a:fld id="{482965E3-D556-7640-9FAF-1169AFD753F0}" type="datetime1">
              <a:rPr lang="en-US" smtClean="0"/>
              <a:t>9/24/2025</a:t>
            </a:fld>
            <a:endParaRPr lang="en-US" dirty="0"/>
          </a:p>
        </p:txBody>
      </p:sp>
      <p:sp>
        <p:nvSpPr>
          <p:cNvPr id="4" name="Slide Number Placeholder 3">
            <a:extLst>
              <a:ext uri="{FF2B5EF4-FFF2-40B4-BE49-F238E27FC236}">
                <a16:creationId xmlns:a16="http://schemas.microsoft.com/office/drawing/2014/main" id="{F5375134-8245-0A4A-9997-EDD5A7327A6A}"/>
              </a:ext>
            </a:extLst>
          </p:cNvPr>
          <p:cNvSpPr>
            <a:spLocks noGrp="1"/>
          </p:cNvSpPr>
          <p:nvPr>
            <p:ph type="sldNum" sz="quarter" idx="4"/>
          </p:nvPr>
        </p:nvSpPr>
        <p:spPr/>
        <p:txBody>
          <a:bodyPr/>
          <a:lstStyle/>
          <a:p>
            <a:fld id="{01126A8C-B8CF-CD43-8D44-69201076F39D}" type="slidenum">
              <a:rPr lang="en-US" smtClean="0"/>
              <a:pPr/>
              <a:t>9</a:t>
            </a:fld>
            <a:endParaRPr lang="en-US" dirty="0"/>
          </a:p>
        </p:txBody>
      </p:sp>
      <p:sp>
        <p:nvSpPr>
          <p:cNvPr id="5" name="Content Placeholder 4">
            <a:extLst>
              <a:ext uri="{FF2B5EF4-FFF2-40B4-BE49-F238E27FC236}">
                <a16:creationId xmlns:a16="http://schemas.microsoft.com/office/drawing/2014/main" id="{8B222755-926A-A946-B5B2-FD6BC698D92D}"/>
              </a:ext>
            </a:extLst>
          </p:cNvPr>
          <p:cNvSpPr>
            <a:spLocks noGrp="1"/>
          </p:cNvSpPr>
          <p:nvPr>
            <p:ph sz="quarter" idx="10"/>
          </p:nvPr>
        </p:nvSpPr>
        <p:spPr>
          <a:xfrm>
            <a:off x="589085" y="1688124"/>
            <a:ext cx="11007970" cy="4229100"/>
          </a:xfrm>
        </p:spPr>
        <p:txBody>
          <a:bodyPr/>
          <a:lstStyle/>
          <a:p>
            <a:pPr rtl="0" fontAlgn="base"/>
            <a:r>
              <a:rPr lang="en-US" sz="2600" b="0" i="0" u="none" dirty="0">
                <a:effectLst/>
                <a:latin typeface="Barlow" panose="00000500000000000000" pitchFamily="2" charset="0"/>
              </a:rPr>
              <a:t>The most common serious health conditions that may qualify for FMLA leave are: </a:t>
            </a:r>
          </a:p>
          <a:p>
            <a:pPr marL="342900" indent="-342900" rtl="0" fontAlgn="base">
              <a:buClr>
                <a:schemeClr val="accent1"/>
              </a:buClr>
              <a:buFont typeface="Arial" panose="020B0604020202020204" pitchFamily="34" charset="0"/>
              <a:buChar char="•"/>
            </a:pPr>
            <a:r>
              <a:rPr lang="en-US" sz="2600" b="0" i="0" u="none" dirty="0">
                <a:effectLst/>
                <a:latin typeface="Barlow" panose="00000500000000000000" pitchFamily="2" charset="0"/>
              </a:rPr>
              <a:t>Conditions requiring an overnight stay in a hospital or other medical care facility;</a:t>
            </a:r>
          </a:p>
          <a:p>
            <a:pPr marL="342900" indent="-342900" rtl="0" fontAlgn="base">
              <a:buClr>
                <a:schemeClr val="accent1"/>
              </a:buClr>
              <a:buFont typeface="Arial" panose="020B0604020202020204" pitchFamily="34" charset="0"/>
              <a:buChar char="•"/>
            </a:pPr>
            <a:r>
              <a:rPr lang="en-US" sz="2600" b="0" i="0" u="none" dirty="0">
                <a:effectLst/>
                <a:latin typeface="Barlow" panose="00000500000000000000" pitchFamily="2" charset="0"/>
              </a:rPr>
              <a:t>Conditions that incapacitate the employee or the family member (e.g., unable to work or attend school) for more than </a:t>
            </a:r>
            <a:r>
              <a:rPr lang="en-US" sz="2600" b="1" i="0" u="none" dirty="0">
                <a:effectLst/>
                <a:latin typeface="Barlow" panose="00000500000000000000" pitchFamily="2" charset="0"/>
              </a:rPr>
              <a:t>three consecutive days </a:t>
            </a:r>
            <a:r>
              <a:rPr lang="en-US" sz="2600" b="0" i="0" u="none" dirty="0">
                <a:effectLst/>
                <a:latin typeface="Barlow" panose="00000500000000000000" pitchFamily="2" charset="0"/>
              </a:rPr>
              <a:t>and have ongoing medical treatment (either multiple appointments with a healthcare provider or a single appointment and follow-up care such as prescription medication);</a:t>
            </a:r>
            <a:r>
              <a:rPr lang="en-US" sz="2600" b="0" i="1" u="none" strike="sngStrike" dirty="0">
                <a:effectLst/>
                <a:latin typeface="Barlow" panose="00000500000000000000" pitchFamily="2" charset="0"/>
              </a:rPr>
              <a:t> </a:t>
            </a:r>
          </a:p>
        </p:txBody>
      </p:sp>
      <p:sp>
        <p:nvSpPr>
          <p:cNvPr id="6" name="Text Box 8"/>
          <p:cNvSpPr txBox="1">
            <a:spLocks noChangeArrowheads="1"/>
          </p:cNvSpPr>
          <p:nvPr/>
        </p:nvSpPr>
        <p:spPr bwMode="auto">
          <a:xfrm>
            <a:off x="2376234" y="6308463"/>
            <a:ext cx="4800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b="1" dirty="0">
                <a:solidFill>
                  <a:schemeClr val="tx2"/>
                </a:solidFill>
                <a:latin typeface="Arial" panose="020B0604020202020204" pitchFamily="34" charset="0"/>
                <a:cs typeface="Arial" panose="020B0604020202020204" pitchFamily="34" charset="0"/>
              </a:rPr>
              <a:t>© 2025 Rumberger, Kirk &amp; Caldwell, P.A.</a:t>
            </a:r>
          </a:p>
        </p:txBody>
      </p:sp>
    </p:spTree>
    <p:extLst>
      <p:ext uri="{BB962C8B-B14F-4D97-AF65-F5344CB8AC3E}">
        <p14:creationId xmlns:p14="http://schemas.microsoft.com/office/powerpoint/2010/main" val="869585664"/>
      </p:ext>
    </p:extLst>
  </p:cSld>
  <p:clrMapOvr>
    <a:masterClrMapping/>
  </p:clrMapOvr>
</p:sld>
</file>

<file path=ppt/theme/theme1.xml><?xml version="1.0" encoding="utf-8"?>
<a:theme xmlns:a="http://schemas.openxmlformats.org/drawingml/2006/main" name="Office Theme">
  <a:themeElements>
    <a:clrScheme name="RumbergerKirk">
      <a:dk1>
        <a:srgbClr val="0A2240"/>
      </a:dk1>
      <a:lt1>
        <a:srgbClr val="FFFFFF"/>
      </a:lt1>
      <a:dk2>
        <a:srgbClr val="3C4F66"/>
      </a:dk2>
      <a:lt2>
        <a:srgbClr val="F5F6F7"/>
      </a:lt2>
      <a:accent1>
        <a:srgbClr val="F26B00"/>
      </a:accent1>
      <a:accent2>
        <a:srgbClr val="F7A666"/>
      </a:accent2>
      <a:accent3>
        <a:srgbClr val="6D7B8C"/>
      </a:accent3>
      <a:accent4>
        <a:srgbClr val="30A9F3"/>
      </a:accent4>
      <a:accent5>
        <a:srgbClr val="83CBF8"/>
      </a:accent5>
      <a:accent6>
        <a:srgbClr val="78B740"/>
      </a:accent6>
      <a:hlink>
        <a:srgbClr val="F26B00"/>
      </a:hlink>
      <a:folHlink>
        <a:srgbClr val="F26B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K PowerPoint Template.pptx [Read-Only]" id="{C7E5840A-CBCB-45F5-80B2-CC066173D1D6}" vid="{393AAE8B-A293-48BD-94DD-EFE5189262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8"?>
<properties xmlns="http://www.imanage.com/work/xmlschema">
  <documentid>ACTIVE!21014179.1</documentid>
  <senderid>ASCOTT</senderid>
  <senderemail>ASCOTT@RUMBERGER.COM</senderemail>
  <lastmodified>2025-09-24T16:16:24.0000000-04:00</lastmodified>
  <database>ACTIVE</database>
</properties>
</file>

<file path=docProps/app.xml><?xml version="1.0" encoding="utf-8"?>
<Properties xmlns="http://schemas.openxmlformats.org/officeDocument/2006/extended-properties" xmlns:vt="http://schemas.openxmlformats.org/officeDocument/2006/docPropsVTypes">
  <Template>iBlank Presentation</Template>
  <TotalTime>301</TotalTime>
  <Words>2465</Words>
  <Application>Microsoft Office PowerPoint</Application>
  <PresentationFormat>Widescreen</PresentationFormat>
  <Paragraphs>230</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Barlow</vt:lpstr>
      <vt:lpstr>Calibri</vt:lpstr>
      <vt:lpstr>Arial</vt:lpstr>
      <vt:lpstr>Office Theme</vt:lpstr>
      <vt:lpstr>PowerPoint Presentation</vt:lpstr>
      <vt:lpstr>From Pitfalls to Practical Solutions:  FMLA &amp; ADA Essentials</vt:lpstr>
      <vt:lpstr>Case Study: “Teacher Jones’ Extended Absence”  </vt:lpstr>
      <vt:lpstr>Case Study: “Teacher Jones’ Extended Absence”  </vt:lpstr>
      <vt:lpstr>What is the Family and Medical Leave Act (FMLA)?</vt:lpstr>
      <vt:lpstr>What Does the FMLA Provide?</vt:lpstr>
      <vt:lpstr>Which Employees Are Covered?</vt:lpstr>
      <vt:lpstr>Serious Health Condition</vt:lpstr>
      <vt:lpstr>Common Serious Health Conditions</vt:lpstr>
      <vt:lpstr>Common Serious Health Conditions (cont.)</vt:lpstr>
      <vt:lpstr>Family and Medical Reasons</vt:lpstr>
      <vt:lpstr>Family and Medical Reasons (cont.)</vt:lpstr>
      <vt:lpstr>Military Caregiver Leave</vt:lpstr>
      <vt:lpstr>Calculating the 1,250-hour Requirement </vt:lpstr>
      <vt:lpstr>Notice Requirements</vt:lpstr>
      <vt:lpstr>Medical Certification</vt:lpstr>
      <vt:lpstr>Medical Certification - Timing</vt:lpstr>
      <vt:lpstr>Medical Certification - Timing</vt:lpstr>
      <vt:lpstr>Medical Certification – Failure to Return</vt:lpstr>
      <vt:lpstr>Sufficiency of Certification - Employee</vt:lpstr>
      <vt:lpstr>Sufficiency of Certification – Intermittent Leave</vt:lpstr>
      <vt:lpstr>Second Opinions</vt:lpstr>
      <vt:lpstr>Second Opinions</vt:lpstr>
      <vt:lpstr>Fitness for Duty</vt:lpstr>
      <vt:lpstr>ADA – Individual with a Disability</vt:lpstr>
      <vt:lpstr>ADA – Qualified Individual with a Disability</vt:lpstr>
      <vt:lpstr>Reasonable Accommodation</vt:lpstr>
      <vt:lpstr>Examples of Reasonable Accommodation </vt:lpstr>
      <vt:lpstr>Examples of Reasonable Accommodation (cont.) </vt:lpstr>
      <vt:lpstr>What Reasonable Accommodation Is Not</vt:lpstr>
      <vt:lpstr>Resources</vt:lpstr>
      <vt:lpstr>Disclaimer</vt:lpstr>
      <vt:lpstr>Thank you!</vt:lpstr>
    </vt:vector>
  </TitlesOfParts>
  <Company>RKC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Aundrea</dc:creator>
  <cp:lastModifiedBy>Scott, Aundrea</cp:lastModifiedBy>
  <cp:revision>22</cp:revision>
  <cp:lastPrinted>2025-09-24T16:09:20Z</cp:lastPrinted>
  <dcterms:created xsi:type="dcterms:W3CDTF">2022-09-30T13:50:05Z</dcterms:created>
  <dcterms:modified xsi:type="dcterms:W3CDTF">2025-09-24T20:16:24Z</dcterms:modified>
</cp:coreProperties>
</file>