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31"/>
  </p:notesMasterIdLst>
  <p:sldIdLst>
    <p:sldId id="256" r:id="rId5"/>
    <p:sldId id="257" r:id="rId6"/>
    <p:sldId id="258" r:id="rId7"/>
    <p:sldId id="262" r:id="rId8"/>
    <p:sldId id="259" r:id="rId9"/>
    <p:sldId id="261" r:id="rId10"/>
    <p:sldId id="263" r:id="rId11"/>
    <p:sldId id="264" r:id="rId12"/>
    <p:sldId id="260" r:id="rId13"/>
    <p:sldId id="282" r:id="rId14"/>
    <p:sldId id="266" r:id="rId15"/>
    <p:sldId id="283" r:id="rId16"/>
    <p:sldId id="270" r:id="rId17"/>
    <p:sldId id="273" r:id="rId18"/>
    <p:sldId id="267" r:id="rId19"/>
    <p:sldId id="268" r:id="rId20"/>
    <p:sldId id="269" r:id="rId21"/>
    <p:sldId id="271" r:id="rId22"/>
    <p:sldId id="272" r:id="rId23"/>
    <p:sldId id="274" r:id="rId24"/>
    <p:sldId id="275" r:id="rId25"/>
    <p:sldId id="276" r:id="rId26"/>
    <p:sldId id="278" r:id="rId27"/>
    <p:sldId id="280" r:id="rId28"/>
    <p:sldId id="279" r:id="rId29"/>
    <p:sldId id="281"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19D935-F58E-4E06-827F-634648190378}" type="datetimeFigureOut">
              <a:rPr lang="en-US" smtClean="0"/>
              <a:t>5/7/2025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6FC35C-1E32-41B5-B205-68853EC1B47C}" type="slidenum">
              <a:rPr lang="en-US" smtClean="0"/>
              <a:t>‹#›</a:t>
            </a:fld>
            <a:endParaRPr lang="en-US"/>
          </a:p>
        </p:txBody>
      </p:sp>
    </p:spTree>
    <p:extLst>
      <p:ext uri="{BB962C8B-B14F-4D97-AF65-F5344CB8AC3E}">
        <p14:creationId xmlns:p14="http://schemas.microsoft.com/office/powerpoint/2010/main" val="38634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m/search?safe=active&amp;rlz=1C1GCEB_enUS1040US1040&amp;cs=0&amp;sca_esv=50afecde28fc5d24&amp;q=Chapter+119+of+the+Florida+Statutes&amp;sa=X&amp;ved=2ahUKEwj_24Xc7YSNAxUlmIQIHeoQFgEQxccNegQIBBAB&amp;mstk=AUtExfBrnqwl9O33NhqmrzacEVSQi_7_3dNYB7ps9A40woIsfUhnGIHdXgTnBKyHr9Px_XSsK3h-Wd-ErokA8bscDeFeOFDBSfkAOQiL_2URGlVw21hZu6U294Z4qP35fUt0sy3OE3sHqKkcYzQfmRf3eeb4vSQ-TKX6Oei5YwA0qkTZgAI&amp;csui=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discuss Florida Public Records Law</a:t>
            </a:r>
          </a:p>
        </p:txBody>
      </p:sp>
      <p:sp>
        <p:nvSpPr>
          <p:cNvPr id="4" name="Slide Number Placeholder 3"/>
          <p:cNvSpPr>
            <a:spLocks noGrp="1"/>
          </p:cNvSpPr>
          <p:nvPr>
            <p:ph type="sldNum" sz="quarter" idx="5"/>
          </p:nvPr>
        </p:nvSpPr>
        <p:spPr/>
        <p:txBody>
          <a:bodyPr/>
          <a:lstStyle/>
          <a:p>
            <a:fld id="{E96FC35C-1E32-41B5-B205-68853EC1B47C}" type="slidenum">
              <a:rPr lang="en-US" smtClean="0"/>
              <a:t>1</a:t>
            </a:fld>
            <a:endParaRPr lang="en-US"/>
          </a:p>
        </p:txBody>
      </p:sp>
    </p:spTree>
    <p:extLst>
      <p:ext uri="{BB962C8B-B14F-4D97-AF65-F5344CB8AC3E}">
        <p14:creationId xmlns:p14="http://schemas.microsoft.com/office/powerpoint/2010/main" val="3542073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Caution about sensitive student and medical records. Highlight FERPA and HIPAA.</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Inappropriate relationships and comments from past principals and even board members have been found though email searches and the pulling of text messages.</a:t>
            </a:r>
          </a:p>
          <a:p>
            <a:r>
              <a:rPr lang="en-US" dirty="0"/>
              <a:t>I advised the schools to develop innocent sounding code words for situations where a quick meeting is warranted verses using text to describe the behavior of a child or even a co-worker.</a:t>
            </a:r>
          </a:p>
          <a:p>
            <a:r>
              <a:rPr lang="en-US" dirty="0"/>
              <a:t>Once, I was reported to the State department for failing to respond to a request and I was investigated by the States Attorney’s office. Also, there was a time prior to my taking over Public Records, where the School Board was fined $50K for not responding to a subpoena.</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Point out that records requests happen outside of lawsuits—they’re part of daily transparency.</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Who can define a </a:t>
            </a:r>
            <a:r>
              <a:rPr dirty="0"/>
              <a:t>'reasonable time'.</a:t>
            </a:r>
            <a:endParaRPr lang="en-US" dirty="0"/>
          </a:p>
          <a:p>
            <a:r>
              <a:rPr lang="en-US" dirty="0"/>
              <a:t>In Florida, public records must be released within a "reasonable time," which is not defined by a specific time limit in the Public Records Act. The exact timeframe depends on the complexity and volume of the request, as well as any redaction needs for exempt information. While there's no fixed timeline, agencies should acknowledge requests promptly and work to fulfill them efficiently.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Explain how requests come in and what the district does next. Highlight your office’s role.</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Show off your systems. Talk about workflow improvements and digital tools.</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Explain retention schedules. Emphasize that deleting something too early can be a problem.</a:t>
            </a:r>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Link to how SCPS uses Microsoft 365. Mention email archiving and retention policies.</a:t>
            </a:r>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Insert something funny here to keep the audience awake. Make a light-hearted comment.</a:t>
            </a:r>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Talk about training, guides, and support you provide to ensure compliance.</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defTabSz="931774"/>
            <a:r>
              <a:rPr dirty="0"/>
              <a:t>Introduce yourself</a:t>
            </a:r>
            <a:endParaRPr lang="en-US" dirty="0"/>
          </a:p>
          <a:p>
            <a:pPr defTabSz="931774"/>
            <a:r>
              <a:rPr lang="en-US" dirty="0"/>
              <a:t>E</a:t>
            </a:r>
            <a:r>
              <a:rPr dirty="0"/>
              <a:t>xplain why public records are important in your role. </a:t>
            </a:r>
            <a:endParaRPr lang="en-US" dirty="0"/>
          </a:p>
          <a:p>
            <a:pPr defTabSz="931774"/>
            <a:r>
              <a:rPr lang="en-US" dirty="0"/>
              <a:t>Legal obligations under Florida’s Public Records Law (Sunshine Law)</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“When in doubt, keep it. Or call the records wizard.”]</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Answer common staff questions. Take some questions from the audience.</a:t>
            </a:r>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Summarize key takeaways. Reassure them this isn’t scary—it’s about trust.</a:t>
            </a:r>
            <a:endParaRPr lang="en-US" dirty="0"/>
          </a:p>
          <a:p>
            <a:r>
              <a:rPr lang="en-US" dirty="0"/>
              <a:t>Add as much as possible to your website to reduce the number of tasks.</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Point people to where they can get help—state websites, SCPS internal documents, you!</a:t>
            </a:r>
            <a:endParaRPr lang="en-US" dirty="0"/>
          </a:p>
          <a:p>
            <a:r>
              <a:rPr lang="en-US" dirty="0"/>
              <a:t>Invoice that we can share.</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Open it up for questions. Give your info. Thank them warmly for their time.</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Ask the audience if they’ve ever been buried in </a:t>
            </a:r>
            <a:r>
              <a:rPr lang="en-US" dirty="0"/>
              <a:t>file folders </a:t>
            </a:r>
            <a:r>
              <a:rPr dirty="0"/>
              <a:t>or </a:t>
            </a:r>
            <a:r>
              <a:rPr lang="en-US" dirty="0"/>
              <a:t>have lost an email.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The Florida Constitution's open records provisions guarantees the public's right to inspect and copy public records. This right is further defined by </a:t>
            </a:r>
            <a:r>
              <a:rPr lang="en-US" dirty="0">
                <a:hlinkClick r:id="rId3"/>
              </a:rPr>
              <a:t>Chapter 119 of the Florida Statutes</a:t>
            </a:r>
            <a:r>
              <a:rPr lang="en-US" dirty="0"/>
              <a:t>, which outlines the specific duties and requirements for custodians of public records.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Chapter 119.01 states that it is the policy of this state that all state, county, and municipal records are open for personal inspection and copying by any person. Providing access to public records is a duty of each agency.</a:t>
            </a:r>
            <a:r>
              <a:rPr dirty="0"/>
              <a:t>.</a:t>
            </a:r>
            <a:endParaRPr lang="en-US" dirty="0"/>
          </a:p>
          <a:p>
            <a:r>
              <a:rPr lang="en-US" dirty="0"/>
              <a:t>It’s </a:t>
            </a:r>
            <a:r>
              <a:rPr dirty="0"/>
              <a:t>not just paper—digital counts too.</a:t>
            </a:r>
            <a:r>
              <a:rPr lang="en-US" dirty="0"/>
              <a:t> Phone logs and messages can be included here. Why do Public Records matter? Public Trust, Legal Compliance, and Institutional History.</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It’s </a:t>
            </a:r>
            <a:r>
              <a:rPr dirty="0"/>
              <a:t>not just central office staff—teachers and even contractors can fall under this.</a:t>
            </a:r>
            <a:r>
              <a:rPr lang="en-US" dirty="0"/>
              <a:t>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Reinforce transparency and public accountability. People have the right to know how their tax dollars are spent.</a:t>
            </a:r>
            <a:endParaRPr lang="en-US" dirty="0"/>
          </a:p>
          <a:p>
            <a:r>
              <a:rPr lang="en-US" dirty="0"/>
              <a:t>Public records help build public trust, comply with the Florida Sunshine Law, and keep an institutional history of our decisions and actions.</a:t>
            </a:r>
          </a:p>
          <a:p>
            <a:r>
              <a:rPr lang="en-US" dirty="0"/>
              <a:t>“Not keeping records is like deleting your kid’s baby pictures—just don’t.”]</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Use high-profile cases to show how public records are used in the real world. Mention education-specific ones if possible.</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Use this to engage. Ask the audience what they think counts as a public record.</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BCAD085-E8A6-8845-BD4E-CB4CCA059FC4}" type="datetimeFigureOut">
              <a:rPr lang="en-US" smtClean="0"/>
              <a:t>5/7/2025</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9995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0835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5/7/2025</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1091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5/7/2025</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2419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BCAD085-E8A6-8845-BD4E-CB4CCA059FC4}" type="datetimeFigureOut">
              <a:rPr lang="en-US" smtClean="0"/>
              <a:t>5/7/2025</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01097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27327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7740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8198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5/7/2025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5036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9748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5/7/2025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012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1933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3690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5388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2642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6083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3620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CAD085-E8A6-8845-BD4E-CB4CCA059FC4}" type="datetimeFigureOut">
              <a:rPr lang="en-US" smtClean="0"/>
              <a:t>5/7/2025</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035785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gameblast.com.br/2024/12/redacted-gratuito-tempo-limitado-epic-games-stor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mailto:PublicRecords@DOS.fl.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carolyn_bedsole@scps.k12.fl.u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xhere.com/en/photo/536212"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pixabay.com/en/sticky-notes-paper-warnings-2219653/"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73469"/>
            <a:ext cx="7315200" cy="1825096"/>
          </a:xfrm>
        </p:spPr>
        <p:txBody>
          <a:bodyPr>
            <a:normAutofit fontScale="90000"/>
          </a:bodyPr>
          <a:lstStyle/>
          <a:p>
            <a:r>
              <a:rPr dirty="0"/>
              <a:t>Florida Public </a:t>
            </a:r>
            <a:r>
              <a:rPr sz="4900" dirty="0"/>
              <a:t>Records Law: </a:t>
            </a:r>
            <a:r>
              <a:rPr lang="en-US" sz="4900" dirty="0"/>
              <a:t>Keeping It Legal (and Organized!)</a:t>
            </a:r>
            <a:endParaRPr sz="4900" dirty="0"/>
          </a:p>
        </p:txBody>
      </p:sp>
      <p:sp>
        <p:nvSpPr>
          <p:cNvPr id="3" name="Subtitle 2"/>
          <p:cNvSpPr>
            <a:spLocks noGrp="1"/>
          </p:cNvSpPr>
          <p:nvPr>
            <p:ph type="subTitle" idx="1"/>
          </p:nvPr>
        </p:nvSpPr>
        <p:spPr>
          <a:xfrm>
            <a:off x="956854" y="3940230"/>
            <a:ext cx="7315200" cy="685800"/>
          </a:xfrm>
        </p:spPr>
        <p:txBody>
          <a:bodyPr>
            <a:normAutofit fontScale="92500" lnSpcReduction="10000"/>
          </a:bodyPr>
          <a:lstStyle/>
          <a:p>
            <a:r>
              <a:rPr dirty="0"/>
              <a:t>Seminole County Public Schools</a:t>
            </a:r>
          </a:p>
          <a:p>
            <a:r>
              <a:rPr dirty="0"/>
              <a:t>Carolyn Bedsole, Records Custodian &amp; IS Project Manag</a:t>
            </a:r>
            <a:r>
              <a:rPr lang="en-US" dirty="0"/>
              <a:t>er</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21388"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dirty="0">
                <a:solidFill>
                  <a:schemeClr val="bg1"/>
                </a:solidFill>
              </a:rPr>
              <a:t>Seminole County Public Schools – </a:t>
            </a:r>
            <a:r>
              <a:rPr lang="en-US" dirty="0">
                <a:solidFill>
                  <a:schemeClr val="bg1"/>
                </a:solidFill>
              </a:rPr>
              <a:t>Florida Public Records Law</a:t>
            </a:r>
            <a:endParaRP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E9DF0-FAF7-40DE-84CA-7C1C1E71975C}"/>
              </a:ext>
            </a:extLst>
          </p:cNvPr>
          <p:cNvSpPr>
            <a:spLocks noGrp="1"/>
          </p:cNvSpPr>
          <p:nvPr>
            <p:ph type="title"/>
          </p:nvPr>
        </p:nvSpPr>
        <p:spPr/>
        <p:txBody>
          <a:bodyPr/>
          <a:lstStyle/>
          <a:p>
            <a:r>
              <a:rPr lang="en-US" b="1" dirty="0"/>
              <a:t>What</a:t>
            </a:r>
            <a:r>
              <a:rPr lang="en-US" dirty="0"/>
              <a:t> </a:t>
            </a:r>
            <a:r>
              <a:rPr lang="en-US" b="1" dirty="0"/>
              <a:t>ISN’T</a:t>
            </a:r>
            <a:r>
              <a:rPr lang="en-US" dirty="0"/>
              <a:t> </a:t>
            </a:r>
            <a:r>
              <a:rPr lang="en-US" b="1" dirty="0"/>
              <a:t>a</a:t>
            </a:r>
            <a:r>
              <a:rPr lang="en-US" dirty="0"/>
              <a:t> </a:t>
            </a:r>
            <a:r>
              <a:rPr lang="en-US" b="1" dirty="0"/>
              <a:t>Public</a:t>
            </a:r>
            <a:r>
              <a:rPr lang="en-US" dirty="0"/>
              <a:t> </a:t>
            </a:r>
            <a:r>
              <a:rPr lang="en-US" b="1" dirty="0"/>
              <a:t>Record?</a:t>
            </a:r>
            <a:endParaRPr lang="en-US" dirty="0"/>
          </a:p>
        </p:txBody>
      </p:sp>
      <p:sp>
        <p:nvSpPr>
          <p:cNvPr id="3" name="Content Placeholder 2">
            <a:extLst>
              <a:ext uri="{FF2B5EF4-FFF2-40B4-BE49-F238E27FC236}">
                <a16:creationId xmlns:a16="http://schemas.microsoft.com/office/drawing/2014/main" id="{6DB46EC3-243D-4ADD-BA1A-F2D1675B2146}"/>
              </a:ext>
            </a:extLst>
          </p:cNvPr>
          <p:cNvSpPr>
            <a:spLocks noGrp="1"/>
          </p:cNvSpPr>
          <p:nvPr>
            <p:ph idx="1"/>
          </p:nvPr>
        </p:nvSpPr>
        <p:spPr/>
        <p:txBody>
          <a:bodyPr/>
          <a:lstStyle/>
          <a:p>
            <a:r>
              <a:rPr lang="en-US" dirty="0"/>
              <a:t>Personal emails (non-business)</a:t>
            </a:r>
          </a:p>
          <a:p>
            <a:r>
              <a:rPr lang="en-US" dirty="0"/>
              <a:t>Drafts not circulated</a:t>
            </a:r>
          </a:p>
          <a:p>
            <a:r>
              <a:rPr lang="en-US" dirty="0"/>
              <a:t>Sticky notes with grocery lists</a:t>
            </a:r>
          </a:p>
          <a:p>
            <a:endParaRPr lang="en-US" dirty="0"/>
          </a:p>
        </p:txBody>
      </p:sp>
      <p:sp>
        <p:nvSpPr>
          <p:cNvPr id="5" name="Rectangle 4">
            <a:extLst>
              <a:ext uri="{FF2B5EF4-FFF2-40B4-BE49-F238E27FC236}">
                <a16:creationId xmlns:a16="http://schemas.microsoft.com/office/drawing/2014/main" id="{16536727-88A8-4C53-A2DF-C68F43BE8B99}"/>
              </a:ext>
            </a:extLst>
          </p:cNvPr>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pic>
        <p:nvPicPr>
          <p:cNvPr id="6" name="Picture 5" descr="1dc0924b-e862-46c8-9070-d2ee6bc41b36.png">
            <a:extLst>
              <a:ext uri="{FF2B5EF4-FFF2-40B4-BE49-F238E27FC236}">
                <a16:creationId xmlns:a16="http://schemas.microsoft.com/office/drawing/2014/main" id="{0F2BAEFC-88AD-47E0-9A0F-4B6C12FF5C68}"/>
              </a:ext>
            </a:extLst>
          </p:cNvPr>
          <p:cNvPicPr>
            <a:picLocks noChangeAspect="1"/>
          </p:cNvPicPr>
          <p:nvPr/>
        </p:nvPicPr>
        <p:blipFill>
          <a:blip r:embed="rId2"/>
          <a:stretch>
            <a:fillRect/>
          </a:stretch>
        </p:blipFill>
        <p:spPr>
          <a:xfrm>
            <a:off x="8046720" y="6126480"/>
            <a:ext cx="450669" cy="548640"/>
          </a:xfrm>
          <a:prstGeom prst="rect">
            <a:avLst/>
          </a:prstGeom>
        </p:spPr>
      </p:pic>
    </p:spTree>
    <p:extLst>
      <p:ext uri="{BB962C8B-B14F-4D97-AF65-F5344CB8AC3E}">
        <p14:creationId xmlns:p14="http://schemas.microsoft.com/office/powerpoint/2010/main" val="353898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Not All Records Are Public</a:t>
            </a:r>
          </a:p>
        </p:txBody>
      </p:sp>
      <p:sp>
        <p:nvSpPr>
          <p:cNvPr id="3" name="Content Placeholder 2"/>
          <p:cNvSpPr>
            <a:spLocks noGrp="1"/>
          </p:cNvSpPr>
          <p:nvPr>
            <p:ph idx="1"/>
          </p:nvPr>
        </p:nvSpPr>
        <p:spPr/>
        <p:txBody>
          <a:bodyPr/>
          <a:lstStyle/>
          <a:p>
            <a:r>
              <a:rPr dirty="0"/>
              <a:t>Student </a:t>
            </a:r>
            <a:r>
              <a:rPr lang="en-US" dirty="0"/>
              <a:t>educational </a:t>
            </a:r>
            <a:r>
              <a:rPr dirty="0"/>
              <a:t>records (FERPA), medical (HIPAA)</a:t>
            </a:r>
          </a:p>
          <a:p>
            <a:r>
              <a:rPr lang="en-US" dirty="0"/>
              <a:t>Social Security numbers and financial info</a:t>
            </a:r>
          </a:p>
          <a:p>
            <a:r>
              <a:rPr lang="en-US" dirty="0"/>
              <a:t>Attorney-client communications</a:t>
            </a:r>
          </a:p>
          <a:p>
            <a:r>
              <a:rPr lang="en-US" dirty="0"/>
              <a:t>Employee Garnishments</a:t>
            </a:r>
          </a:p>
          <a:p>
            <a:r>
              <a:rPr dirty="0"/>
              <a:t>Ongoing investigations</a:t>
            </a:r>
            <a:endParaRPr lang="en-US" dirty="0"/>
          </a:p>
          <a:p>
            <a:r>
              <a:rPr lang="en-US" dirty="0"/>
              <a:t>Security-related data</a:t>
            </a:r>
          </a:p>
          <a:p>
            <a:pPr marL="457200" lvl="1" indent="0">
              <a:buNone/>
            </a:pPr>
            <a:r>
              <a:rPr lang="en-US" dirty="0"/>
              <a:t>Surveillance videos (including bus videos) are confidential and exempt from release as a public record as part of the District’s security system plan pursuant to ss. 119.071(3)(a) and 281.301, F. S.</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1611-4283-44B4-B34A-FF2FE99E67EC}"/>
              </a:ext>
            </a:extLst>
          </p:cNvPr>
          <p:cNvSpPr>
            <a:spLocks noGrp="1"/>
          </p:cNvSpPr>
          <p:nvPr>
            <p:ph type="title"/>
          </p:nvPr>
        </p:nvSpPr>
        <p:spPr>
          <a:xfrm>
            <a:off x="2171700" y="764372"/>
            <a:ext cx="6377940" cy="1464191"/>
          </a:xfrm>
        </p:spPr>
        <p:txBody>
          <a:bodyPr>
            <a:normAutofit fontScale="90000"/>
          </a:bodyPr>
          <a:lstStyle/>
          <a:p>
            <a:r>
              <a:rPr lang="en-US" dirty="0"/>
              <a:t>Redacting PII (Personally Identifiable Information)</a:t>
            </a:r>
          </a:p>
        </p:txBody>
      </p:sp>
      <p:sp>
        <p:nvSpPr>
          <p:cNvPr id="3" name="Content Placeholder 2">
            <a:extLst>
              <a:ext uri="{FF2B5EF4-FFF2-40B4-BE49-F238E27FC236}">
                <a16:creationId xmlns:a16="http://schemas.microsoft.com/office/drawing/2014/main" id="{84B85194-CC49-4FC2-8D81-9D82B113B48C}"/>
              </a:ext>
            </a:extLst>
          </p:cNvPr>
          <p:cNvSpPr>
            <a:spLocks noGrp="1"/>
          </p:cNvSpPr>
          <p:nvPr>
            <p:ph idx="1"/>
          </p:nvPr>
        </p:nvSpPr>
        <p:spPr>
          <a:xfrm>
            <a:off x="594360" y="2343436"/>
            <a:ext cx="7955280" cy="3009709"/>
          </a:xfrm>
        </p:spPr>
        <p:txBody>
          <a:bodyPr/>
          <a:lstStyle/>
          <a:p>
            <a:r>
              <a:rPr lang="en-US" dirty="0"/>
              <a:t>PII includes names, SSNs, student IDs, addresses, etc.</a:t>
            </a:r>
          </a:p>
          <a:p>
            <a:r>
              <a:rPr lang="en-US" dirty="0"/>
              <a:t>Always review documents before release</a:t>
            </a:r>
          </a:p>
          <a:p>
            <a:r>
              <a:rPr lang="en-US" dirty="0"/>
              <a:t>Use software tools or manual review for redactions</a:t>
            </a:r>
          </a:p>
          <a:p>
            <a:endParaRPr lang="en-US" dirty="0"/>
          </a:p>
        </p:txBody>
      </p:sp>
      <p:sp>
        <p:nvSpPr>
          <p:cNvPr id="5" name="Rectangle 4">
            <a:extLst>
              <a:ext uri="{FF2B5EF4-FFF2-40B4-BE49-F238E27FC236}">
                <a16:creationId xmlns:a16="http://schemas.microsoft.com/office/drawing/2014/main" id="{49F72F3A-6F79-446C-8068-66FF63AC53C8}"/>
              </a:ext>
            </a:extLst>
          </p:cNvPr>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pic>
        <p:nvPicPr>
          <p:cNvPr id="6" name="Picture 5" descr="1dc0924b-e862-46c8-9070-d2ee6bc41b36.png">
            <a:extLst>
              <a:ext uri="{FF2B5EF4-FFF2-40B4-BE49-F238E27FC236}">
                <a16:creationId xmlns:a16="http://schemas.microsoft.com/office/drawing/2014/main" id="{57489964-560F-4D52-B1FB-6D3BDB8DF418}"/>
              </a:ext>
            </a:extLst>
          </p:cNvPr>
          <p:cNvPicPr>
            <a:picLocks noChangeAspect="1"/>
          </p:cNvPicPr>
          <p:nvPr/>
        </p:nvPicPr>
        <p:blipFill>
          <a:blip r:embed="rId2"/>
          <a:stretch>
            <a:fillRect/>
          </a:stretch>
        </p:blipFill>
        <p:spPr>
          <a:xfrm>
            <a:off x="8046720" y="6126480"/>
            <a:ext cx="450669" cy="548640"/>
          </a:xfrm>
          <a:prstGeom prst="rect">
            <a:avLst/>
          </a:prstGeom>
        </p:spPr>
      </p:pic>
      <p:pic>
        <p:nvPicPr>
          <p:cNvPr id="7" name="Picture 6">
            <a:extLst>
              <a:ext uri="{FF2B5EF4-FFF2-40B4-BE49-F238E27FC236}">
                <a16:creationId xmlns:a16="http://schemas.microsoft.com/office/drawing/2014/main" id="{046418BC-586E-4830-81BB-B7FDB30E53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34247" y="3743590"/>
            <a:ext cx="4148196" cy="2333360"/>
          </a:xfrm>
          <a:prstGeom prst="rect">
            <a:avLst/>
          </a:prstGeom>
        </p:spPr>
      </p:pic>
    </p:spTree>
    <p:extLst>
      <p:ext uri="{BB962C8B-B14F-4D97-AF65-F5344CB8AC3E}">
        <p14:creationId xmlns:p14="http://schemas.microsoft.com/office/powerpoint/2010/main" val="352560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Common Pitfalls</a:t>
            </a:r>
          </a:p>
        </p:txBody>
      </p:sp>
      <p:sp>
        <p:nvSpPr>
          <p:cNvPr id="3" name="Content Placeholder 2"/>
          <p:cNvSpPr>
            <a:spLocks noGrp="1"/>
          </p:cNvSpPr>
          <p:nvPr>
            <p:ph idx="1"/>
          </p:nvPr>
        </p:nvSpPr>
        <p:spPr/>
        <p:txBody>
          <a:bodyPr/>
          <a:lstStyle/>
          <a:p>
            <a:r>
              <a:rPr dirty="0"/>
              <a:t>Using personal devices for public work</a:t>
            </a:r>
          </a:p>
          <a:p>
            <a:r>
              <a:rPr dirty="0"/>
              <a:t>Ignoring requests</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
        <p:nvSpPr>
          <p:cNvPr id="6" name="Oval 5">
            <a:extLst>
              <a:ext uri="{FF2B5EF4-FFF2-40B4-BE49-F238E27FC236}">
                <a16:creationId xmlns:a16="http://schemas.microsoft.com/office/drawing/2014/main" id="{85CE84C2-1A6D-41D3-8F56-68CADF013CE3}"/>
              </a:ext>
            </a:extLst>
          </p:cNvPr>
          <p:cNvSpPr/>
          <p:nvPr/>
        </p:nvSpPr>
        <p:spPr>
          <a:xfrm>
            <a:off x="1361163" y="3060081"/>
            <a:ext cx="3567953" cy="318853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0AAD990-E7C1-4B20-8803-3D36941CA859}"/>
              </a:ext>
            </a:extLst>
          </p:cNvPr>
          <p:cNvSpPr/>
          <p:nvPr/>
        </p:nvSpPr>
        <p:spPr>
          <a:xfrm>
            <a:off x="3980330" y="3055601"/>
            <a:ext cx="3567952" cy="3234251"/>
          </a:xfrm>
          <a:prstGeom prst="ellipse">
            <a:avLst/>
          </a:prstGeom>
          <a:solidFill>
            <a:schemeClr val="accent4">
              <a:lumMod val="60000"/>
              <a:lumOff val="4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E37B353-88FE-4BF4-B302-634B4DA07A01}"/>
              </a:ext>
            </a:extLst>
          </p:cNvPr>
          <p:cNvSpPr txBox="1"/>
          <p:nvPr/>
        </p:nvSpPr>
        <p:spPr>
          <a:xfrm>
            <a:off x="2120119" y="4217894"/>
            <a:ext cx="1681843" cy="584775"/>
          </a:xfrm>
          <a:prstGeom prst="rect">
            <a:avLst/>
          </a:prstGeom>
          <a:noFill/>
        </p:spPr>
        <p:txBody>
          <a:bodyPr wrap="square" rtlCol="0">
            <a:spAutoFit/>
          </a:bodyPr>
          <a:lstStyle/>
          <a:p>
            <a:r>
              <a:rPr lang="en-US" sz="3200" dirty="0"/>
              <a:t>Work</a:t>
            </a:r>
          </a:p>
        </p:txBody>
      </p:sp>
      <p:sp>
        <p:nvSpPr>
          <p:cNvPr id="9" name="TextBox 8">
            <a:extLst>
              <a:ext uri="{FF2B5EF4-FFF2-40B4-BE49-F238E27FC236}">
                <a16:creationId xmlns:a16="http://schemas.microsoft.com/office/drawing/2014/main" id="{52953900-A6A9-4853-806A-1F78A2358FE0}"/>
              </a:ext>
            </a:extLst>
          </p:cNvPr>
          <p:cNvSpPr txBox="1"/>
          <p:nvPr/>
        </p:nvSpPr>
        <p:spPr>
          <a:xfrm>
            <a:off x="5104359" y="4247029"/>
            <a:ext cx="1919522" cy="584775"/>
          </a:xfrm>
          <a:prstGeom prst="rect">
            <a:avLst/>
          </a:prstGeom>
          <a:noFill/>
        </p:spPr>
        <p:txBody>
          <a:bodyPr wrap="square" rtlCol="0">
            <a:spAutoFit/>
          </a:bodyPr>
          <a:lstStyle/>
          <a:p>
            <a:r>
              <a:rPr lang="en-US" sz="3200" dirty="0"/>
              <a:t>Personal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Public Records vs. Discovery</a:t>
            </a:r>
          </a:p>
        </p:txBody>
      </p:sp>
      <p:sp>
        <p:nvSpPr>
          <p:cNvPr id="3" name="Content Placeholder 2"/>
          <p:cNvSpPr>
            <a:spLocks noGrp="1"/>
          </p:cNvSpPr>
          <p:nvPr>
            <p:ph idx="1"/>
          </p:nvPr>
        </p:nvSpPr>
        <p:spPr/>
        <p:txBody>
          <a:bodyPr/>
          <a:lstStyle/>
          <a:p>
            <a:r>
              <a:t>Not just for lawsuits</a:t>
            </a:r>
          </a:p>
          <a:p>
            <a:r>
              <a:t>Public’s right to know</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Access and Response Time</a:t>
            </a:r>
          </a:p>
        </p:txBody>
      </p:sp>
      <p:sp>
        <p:nvSpPr>
          <p:cNvPr id="3" name="Content Placeholder 2"/>
          <p:cNvSpPr>
            <a:spLocks noGrp="1"/>
          </p:cNvSpPr>
          <p:nvPr>
            <p:ph idx="1"/>
          </p:nvPr>
        </p:nvSpPr>
        <p:spPr/>
        <p:txBody>
          <a:bodyPr/>
          <a:lstStyle/>
          <a:p>
            <a:r>
              <a:t>No delay permitted</a:t>
            </a:r>
          </a:p>
          <a:p>
            <a:r>
              <a:t>‘Reasonable’ time explained</a:t>
            </a:r>
          </a:p>
          <a:p>
            <a:r>
              <a:t>Redaction rules</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Request Process</a:t>
            </a:r>
          </a:p>
        </p:txBody>
      </p:sp>
      <p:sp>
        <p:nvSpPr>
          <p:cNvPr id="3" name="Content Placeholder 2"/>
          <p:cNvSpPr>
            <a:spLocks noGrp="1"/>
          </p:cNvSpPr>
          <p:nvPr>
            <p:ph idx="1"/>
          </p:nvPr>
        </p:nvSpPr>
        <p:spPr/>
        <p:txBody>
          <a:bodyPr/>
          <a:lstStyle/>
          <a:p>
            <a:r>
              <a:t>How to submit a request</a:t>
            </a:r>
          </a:p>
          <a:p>
            <a:r>
              <a:t>Who to contact</a:t>
            </a:r>
          </a:p>
          <a:p>
            <a:r>
              <a:t>How SCPS tracks them</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Seminole County’s Approach</a:t>
            </a:r>
          </a:p>
        </p:txBody>
      </p:sp>
      <p:sp>
        <p:nvSpPr>
          <p:cNvPr id="3" name="Content Placeholder 2"/>
          <p:cNvSpPr>
            <a:spLocks noGrp="1"/>
          </p:cNvSpPr>
          <p:nvPr>
            <p:ph idx="1"/>
          </p:nvPr>
        </p:nvSpPr>
        <p:spPr/>
        <p:txBody>
          <a:bodyPr/>
          <a:lstStyle/>
          <a:p>
            <a:r>
              <a:rPr dirty="0"/>
              <a:t>Internal workflows</a:t>
            </a:r>
          </a:p>
          <a:p>
            <a:r>
              <a:rPr dirty="0"/>
              <a:t>Staff roles and responsibilities</a:t>
            </a:r>
            <a:endParaRPr lang="en-US" dirty="0"/>
          </a:p>
          <a:p>
            <a:r>
              <a:rPr lang="en-US" dirty="0"/>
              <a:t>Fees for staff time and materials</a:t>
            </a:r>
            <a:endParaRPr dirty="0"/>
          </a:p>
          <a:p>
            <a:r>
              <a:rPr lang="en-US" dirty="0"/>
              <a:t>Is your organization using s</a:t>
            </a:r>
            <a:r>
              <a:rPr dirty="0"/>
              <a:t>oftware and tracking tools</a:t>
            </a:r>
            <a:r>
              <a:rPr lang="en-US" dirty="0"/>
              <a:t>?</a:t>
            </a:r>
            <a:endParaRPr dirty="0"/>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Records Retention</a:t>
            </a:r>
          </a:p>
        </p:txBody>
      </p:sp>
      <p:sp>
        <p:nvSpPr>
          <p:cNvPr id="3" name="Content Placeholder 2"/>
          <p:cNvSpPr>
            <a:spLocks noGrp="1"/>
          </p:cNvSpPr>
          <p:nvPr>
            <p:ph idx="1"/>
          </p:nvPr>
        </p:nvSpPr>
        <p:spPr/>
        <p:txBody>
          <a:bodyPr/>
          <a:lstStyle/>
          <a:p>
            <a:r>
              <a:rPr lang="en-US" dirty="0"/>
              <a:t>Follow retention schedules (GS1-SL, GS7) </a:t>
            </a:r>
          </a:p>
          <a:p>
            <a:r>
              <a:rPr lang="en-US" dirty="0"/>
              <a:t>Timely responses to public requests</a:t>
            </a:r>
          </a:p>
          <a:p>
            <a:r>
              <a:rPr dirty="0"/>
              <a:t>Retention ≠ storage forever</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Technology and Records</a:t>
            </a:r>
          </a:p>
        </p:txBody>
      </p:sp>
      <p:sp>
        <p:nvSpPr>
          <p:cNvPr id="3" name="Content Placeholder 2"/>
          <p:cNvSpPr>
            <a:spLocks noGrp="1"/>
          </p:cNvSpPr>
          <p:nvPr>
            <p:ph idx="1"/>
          </p:nvPr>
        </p:nvSpPr>
        <p:spPr/>
        <p:txBody>
          <a:bodyPr/>
          <a:lstStyle/>
          <a:p>
            <a:r>
              <a:rPr lang="en-US" dirty="0"/>
              <a:t>Email archiving</a:t>
            </a:r>
          </a:p>
          <a:p>
            <a:r>
              <a:rPr lang="en-US" dirty="0"/>
              <a:t>Cloud storage</a:t>
            </a:r>
          </a:p>
          <a:p>
            <a:r>
              <a:rPr lang="en-US" dirty="0"/>
              <a:t>Document tracking software</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Introduction</a:t>
            </a:r>
          </a:p>
        </p:txBody>
      </p:sp>
      <p:sp>
        <p:nvSpPr>
          <p:cNvPr id="3" name="Content Placeholder 2"/>
          <p:cNvSpPr>
            <a:spLocks noGrp="1"/>
          </p:cNvSpPr>
          <p:nvPr>
            <p:ph idx="1"/>
          </p:nvPr>
        </p:nvSpPr>
        <p:spPr/>
        <p:txBody>
          <a:bodyPr/>
          <a:lstStyle/>
          <a:p>
            <a:r>
              <a:rPr dirty="0"/>
              <a:t>Quick personal intro</a:t>
            </a:r>
          </a:p>
          <a:p>
            <a:r>
              <a:rPr dirty="0"/>
              <a:t>Why this topic matters</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Humor Break</a:t>
            </a:r>
          </a:p>
        </p:txBody>
      </p:sp>
      <p:sp>
        <p:nvSpPr>
          <p:cNvPr id="3" name="Content Placeholder 2"/>
          <p:cNvSpPr>
            <a:spLocks noGrp="1"/>
          </p:cNvSpPr>
          <p:nvPr>
            <p:ph idx="1"/>
          </p:nvPr>
        </p:nvSpPr>
        <p:spPr/>
        <p:txBody>
          <a:bodyPr/>
          <a:lstStyle/>
          <a:p>
            <a:pPr marL="0" indent="0">
              <a:buNone/>
            </a:pPr>
            <a:endParaRPr lang="en-US" dirty="0"/>
          </a:p>
          <a:p>
            <a:endParaRPr dirty="0"/>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pic>
        <p:nvPicPr>
          <p:cNvPr id="8" name="Picture 7">
            <a:extLst>
              <a:ext uri="{FF2B5EF4-FFF2-40B4-BE49-F238E27FC236}">
                <a16:creationId xmlns:a16="http://schemas.microsoft.com/office/drawing/2014/main" id="{5D5BC3EB-EB59-4611-9E16-F02E2D77D3FC}"/>
              </a:ext>
            </a:extLst>
          </p:cNvPr>
          <p:cNvPicPr>
            <a:picLocks noChangeAspect="1"/>
          </p:cNvPicPr>
          <p:nvPr/>
        </p:nvPicPr>
        <p:blipFill>
          <a:blip r:embed="rId4"/>
          <a:stretch>
            <a:fillRect/>
          </a:stretch>
        </p:blipFill>
        <p:spPr>
          <a:xfrm>
            <a:off x="2728025" y="2366413"/>
            <a:ext cx="2995617" cy="35969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We Educate Our Staff</a:t>
            </a:r>
          </a:p>
        </p:txBody>
      </p:sp>
      <p:sp>
        <p:nvSpPr>
          <p:cNvPr id="3" name="Content Placeholder 2"/>
          <p:cNvSpPr>
            <a:spLocks noGrp="1"/>
          </p:cNvSpPr>
          <p:nvPr>
            <p:ph idx="1"/>
          </p:nvPr>
        </p:nvSpPr>
        <p:spPr/>
        <p:txBody>
          <a:bodyPr/>
          <a:lstStyle/>
          <a:p>
            <a:r>
              <a:rPr dirty="0"/>
              <a:t>Annual training</a:t>
            </a:r>
          </a:p>
          <a:p>
            <a:r>
              <a:rPr lang="en-US" dirty="0"/>
              <a:t>Policies and Procedural documents</a:t>
            </a:r>
          </a:p>
          <a:p>
            <a:r>
              <a:rPr lang="en-US" dirty="0"/>
              <a:t>All </a:t>
            </a:r>
            <a:r>
              <a:rPr dirty="0"/>
              <a:t>FAQs and guidance doc</a:t>
            </a:r>
            <a:r>
              <a:rPr lang="en-US" dirty="0"/>
              <a:t>s stored in one place</a:t>
            </a:r>
          </a:p>
          <a:p>
            <a:r>
              <a:rPr dirty="0"/>
              <a:t>Real-time support</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Tips for Staff</a:t>
            </a:r>
          </a:p>
        </p:txBody>
      </p:sp>
      <p:sp>
        <p:nvSpPr>
          <p:cNvPr id="3" name="Content Placeholder 2"/>
          <p:cNvSpPr>
            <a:spLocks noGrp="1"/>
          </p:cNvSpPr>
          <p:nvPr>
            <p:ph idx="1"/>
          </p:nvPr>
        </p:nvSpPr>
        <p:spPr/>
        <p:txBody>
          <a:bodyPr/>
          <a:lstStyle/>
          <a:p>
            <a:r>
              <a:rPr dirty="0"/>
              <a:t>Use work devices</a:t>
            </a:r>
          </a:p>
          <a:p>
            <a:r>
              <a:rPr dirty="0"/>
              <a:t>Think before sending</a:t>
            </a:r>
          </a:p>
          <a:p>
            <a:r>
              <a:rPr dirty="0"/>
              <a:t>Avoid premature deletion</a:t>
            </a:r>
            <a:endParaRPr lang="en-US" dirty="0"/>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a:solidFill>
                  <a:schemeClr val="bg1"/>
                </a:solidFill>
              </a:rPr>
              <a:t>Seminole County Public Schools – Public Records Training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FAQs</a:t>
            </a:r>
          </a:p>
        </p:txBody>
      </p:sp>
      <p:sp>
        <p:nvSpPr>
          <p:cNvPr id="3" name="Content Placeholder 2"/>
          <p:cNvSpPr>
            <a:spLocks noGrp="1"/>
          </p:cNvSpPr>
          <p:nvPr>
            <p:ph idx="1"/>
          </p:nvPr>
        </p:nvSpPr>
        <p:spPr/>
        <p:txBody>
          <a:bodyPr/>
          <a:lstStyle/>
          <a:p>
            <a:r>
              <a:rPr lang="en-US" dirty="0"/>
              <a:t>Can records request be anonymous?</a:t>
            </a:r>
          </a:p>
          <a:p>
            <a:r>
              <a:rPr dirty="0"/>
              <a:t>Can I say 'no' to a request?</a:t>
            </a:r>
          </a:p>
          <a:p>
            <a:r>
              <a:rPr dirty="0"/>
              <a:t>Do I need to print emails?</a:t>
            </a:r>
          </a:p>
          <a:p>
            <a:r>
              <a:rPr dirty="0"/>
              <a:t>What if I make a mistake?</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Final Thoughts</a:t>
            </a:r>
          </a:p>
        </p:txBody>
      </p:sp>
      <p:sp>
        <p:nvSpPr>
          <p:cNvPr id="3" name="Content Placeholder 2"/>
          <p:cNvSpPr>
            <a:spLocks noGrp="1"/>
          </p:cNvSpPr>
          <p:nvPr>
            <p:ph idx="1"/>
          </p:nvPr>
        </p:nvSpPr>
        <p:spPr>
          <a:xfrm>
            <a:off x="615727" y="2122878"/>
            <a:ext cx="7912546" cy="4212444"/>
          </a:xfrm>
        </p:spPr>
        <p:txBody>
          <a:bodyPr/>
          <a:lstStyle/>
          <a:p>
            <a:pPr marL="0" indent="0">
              <a:buNone/>
            </a:pPr>
            <a:endParaRPr lang="en-US" dirty="0"/>
          </a:p>
          <a:p>
            <a:endParaRPr lang="en-US" dirty="0"/>
          </a:p>
          <a:p>
            <a:endParaRPr lang="en-US" dirty="0"/>
          </a:p>
          <a:p>
            <a:endParaRPr lang="en-US" dirty="0"/>
          </a:p>
          <a:p>
            <a:endParaRPr dirty="0"/>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pic>
        <p:nvPicPr>
          <p:cNvPr id="7" name="Picture 6">
            <a:extLst>
              <a:ext uri="{FF2B5EF4-FFF2-40B4-BE49-F238E27FC236}">
                <a16:creationId xmlns:a16="http://schemas.microsoft.com/office/drawing/2014/main" id="{020E44F6-A1DB-4774-B32C-3A6EA433834B}"/>
              </a:ext>
            </a:extLst>
          </p:cNvPr>
          <p:cNvPicPr>
            <a:picLocks noChangeAspect="1"/>
          </p:cNvPicPr>
          <p:nvPr/>
        </p:nvPicPr>
        <p:blipFill>
          <a:blip r:embed="rId4"/>
          <a:stretch>
            <a:fillRect/>
          </a:stretch>
        </p:blipFill>
        <p:spPr>
          <a:xfrm>
            <a:off x="2641823" y="2233274"/>
            <a:ext cx="3860353" cy="38603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Resources</a:t>
            </a:r>
          </a:p>
        </p:txBody>
      </p:sp>
      <p:sp>
        <p:nvSpPr>
          <p:cNvPr id="3" name="Content Placeholder 2"/>
          <p:cNvSpPr>
            <a:spLocks noGrp="1"/>
          </p:cNvSpPr>
          <p:nvPr>
            <p:ph idx="1"/>
          </p:nvPr>
        </p:nvSpPr>
        <p:spPr/>
        <p:txBody>
          <a:bodyPr/>
          <a:lstStyle/>
          <a:p>
            <a:r>
              <a:rPr dirty="0"/>
              <a:t>FL Dept of State – Records Management</a:t>
            </a:r>
            <a:endParaRPr lang="en-US" dirty="0"/>
          </a:p>
          <a:p>
            <a:pPr lvl="1"/>
            <a:r>
              <a:rPr lang="en-US" dirty="0">
                <a:hlinkClick r:id="rId3"/>
              </a:rPr>
              <a:t>PublicRecords@DOS.fl.gov</a:t>
            </a:r>
            <a:endParaRPr lang="en-US" dirty="0"/>
          </a:p>
          <a:p>
            <a:pPr lvl="1"/>
            <a:r>
              <a:rPr lang="en-US" dirty="0"/>
              <a:t>850-245-6507 - Office</a:t>
            </a:r>
            <a:endParaRPr dirty="0"/>
          </a:p>
          <a:p>
            <a:r>
              <a:rPr lang="it-IT" dirty="0"/>
              <a:t>Carolyn Bedsole</a:t>
            </a:r>
          </a:p>
          <a:p>
            <a:pPr lvl="1"/>
            <a:r>
              <a:rPr lang="it-IT" dirty="0">
                <a:hlinkClick r:id="rId4"/>
              </a:rPr>
              <a:t>carolyn_bedsole@scps.k12.fl.us</a:t>
            </a:r>
            <a:endParaRPr lang="it-IT" dirty="0"/>
          </a:p>
          <a:p>
            <a:pPr lvl="1"/>
            <a:r>
              <a:rPr lang="it-IT" dirty="0"/>
              <a:t>407-320-0466</a:t>
            </a:r>
          </a:p>
          <a:p>
            <a:r>
              <a:rPr lang="en-US" dirty="0"/>
              <a:t>SCPS internal tools and forms</a:t>
            </a:r>
          </a:p>
          <a:p>
            <a:pPr lvl="1"/>
            <a:endParaRPr lang="it-IT" dirty="0"/>
          </a:p>
        </p:txBody>
      </p:sp>
      <p:pic>
        <p:nvPicPr>
          <p:cNvPr id="4" name="Picture 3" descr="1dc0924b-e862-46c8-9070-d2ee6bc41b36.png"/>
          <p:cNvPicPr>
            <a:picLocks noChangeAspect="1"/>
          </p:cNvPicPr>
          <p:nvPr/>
        </p:nvPicPr>
        <p:blipFill>
          <a:blip r:embed="rId5"/>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047" y="764373"/>
            <a:ext cx="6783593" cy="1293028"/>
          </a:xfrm>
        </p:spPr>
        <p:txBody>
          <a:bodyPr/>
          <a:lstStyle/>
          <a:p>
            <a:r>
              <a:rPr dirty="0"/>
              <a:t>Questions &amp; Contact Info</a:t>
            </a:r>
          </a:p>
        </p:txBody>
      </p:sp>
      <p:sp>
        <p:nvSpPr>
          <p:cNvPr id="3" name="Content Placeholder 2"/>
          <p:cNvSpPr>
            <a:spLocks noGrp="1"/>
          </p:cNvSpPr>
          <p:nvPr>
            <p:ph idx="1"/>
          </p:nvPr>
        </p:nvSpPr>
        <p:spPr/>
        <p:txBody>
          <a:bodyPr/>
          <a:lstStyle/>
          <a:p>
            <a:r>
              <a:rPr dirty="0"/>
              <a:t>Q&amp;A session</a:t>
            </a:r>
          </a:p>
          <a:p>
            <a:r>
              <a:rPr dirty="0"/>
              <a:t>Thank you!</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a:t>
            </a:r>
            <a:endParaRPr dirty="0"/>
          </a:p>
        </p:txBody>
      </p:sp>
      <p:sp>
        <p:nvSpPr>
          <p:cNvPr id="3" name="Content Placeholder 2"/>
          <p:cNvSpPr>
            <a:spLocks noGrp="1"/>
          </p:cNvSpPr>
          <p:nvPr>
            <p:ph idx="1"/>
          </p:nvPr>
        </p:nvSpPr>
        <p:spPr>
          <a:xfrm>
            <a:off x="594360" y="1813581"/>
            <a:ext cx="7955280" cy="611393"/>
          </a:xfrm>
        </p:spPr>
        <p:txBody>
          <a:bodyPr>
            <a:normAutofit fontScale="92500" lnSpcReduction="10000"/>
          </a:bodyPr>
          <a:lstStyle/>
          <a:p>
            <a:r>
              <a:rPr lang="en-US" dirty="0"/>
              <a:t>Public records are more than paperwork—they're part of every organizations accountability.</a:t>
            </a:r>
            <a:endParaRPr dirty="0"/>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21388"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pic>
        <p:nvPicPr>
          <p:cNvPr id="7" name="Picture 6">
            <a:extLst>
              <a:ext uri="{FF2B5EF4-FFF2-40B4-BE49-F238E27FC236}">
                <a16:creationId xmlns:a16="http://schemas.microsoft.com/office/drawing/2014/main" id="{54740182-1B60-4FFA-B183-1B8F890B825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286000" y="3032538"/>
            <a:ext cx="4572000" cy="304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Legal Foundation</a:t>
            </a:r>
          </a:p>
        </p:txBody>
      </p:sp>
      <p:sp>
        <p:nvSpPr>
          <p:cNvPr id="3" name="Content Placeholder 2"/>
          <p:cNvSpPr>
            <a:spLocks noGrp="1"/>
          </p:cNvSpPr>
          <p:nvPr>
            <p:ph idx="1"/>
          </p:nvPr>
        </p:nvSpPr>
        <p:spPr/>
        <p:txBody>
          <a:bodyPr/>
          <a:lstStyle/>
          <a:p>
            <a:r>
              <a:t>Florida Statute Chapter 119</a:t>
            </a:r>
          </a:p>
          <a:p>
            <a:r>
              <a:t>Florida Constitution Article I, Section 24</a:t>
            </a:r>
          </a:p>
          <a:p>
            <a:r>
              <a:t>Sunshine Laws and open government</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21388"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a Public Record?</a:t>
            </a:r>
          </a:p>
        </p:txBody>
      </p:sp>
      <p:sp>
        <p:nvSpPr>
          <p:cNvPr id="3" name="Content Placeholder 2"/>
          <p:cNvSpPr>
            <a:spLocks noGrp="1"/>
          </p:cNvSpPr>
          <p:nvPr>
            <p:ph idx="1"/>
          </p:nvPr>
        </p:nvSpPr>
        <p:spPr/>
        <p:txBody>
          <a:bodyPr/>
          <a:lstStyle/>
          <a:p>
            <a:r>
              <a:rPr dirty="0"/>
              <a:t>Definition under Florida Statutes Chapter 119</a:t>
            </a:r>
          </a:p>
          <a:p>
            <a:r>
              <a:rPr dirty="0"/>
              <a:t>Includes documents, emails, texts, social media, and more</a:t>
            </a:r>
            <a:endParaRPr lang="en-US" dirty="0"/>
          </a:p>
          <a:p>
            <a:r>
              <a:rPr lang="en-US" dirty="0"/>
              <a:t>Anything made or received in connection with official business</a:t>
            </a:r>
          </a:p>
          <a:p>
            <a:endParaRPr dirty="0"/>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Who is Covered by the Law?</a:t>
            </a:r>
          </a:p>
        </p:txBody>
      </p:sp>
      <p:sp>
        <p:nvSpPr>
          <p:cNvPr id="3" name="Content Placeholder 2"/>
          <p:cNvSpPr>
            <a:spLocks noGrp="1"/>
          </p:cNvSpPr>
          <p:nvPr>
            <p:ph idx="1"/>
          </p:nvPr>
        </p:nvSpPr>
        <p:spPr/>
        <p:txBody>
          <a:bodyPr/>
          <a:lstStyle/>
          <a:p>
            <a:r>
              <a:rPr dirty="0"/>
              <a:t>SCPS staff, board members, contractors</a:t>
            </a:r>
          </a:p>
          <a:p>
            <a:r>
              <a:rPr dirty="0"/>
              <a:t>Anyone acting 'on behalf of' the district</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Purpose of the Law</a:t>
            </a:r>
          </a:p>
        </p:txBody>
      </p:sp>
      <p:sp>
        <p:nvSpPr>
          <p:cNvPr id="3" name="Content Placeholder 2"/>
          <p:cNvSpPr>
            <a:spLocks noGrp="1"/>
          </p:cNvSpPr>
          <p:nvPr>
            <p:ph idx="1"/>
          </p:nvPr>
        </p:nvSpPr>
        <p:spPr/>
        <p:txBody>
          <a:bodyPr/>
          <a:lstStyle/>
          <a:p>
            <a:r>
              <a:rPr dirty="0"/>
              <a:t>Transparency</a:t>
            </a:r>
          </a:p>
          <a:p>
            <a:r>
              <a:rPr dirty="0"/>
              <a:t>Public </a:t>
            </a:r>
            <a:r>
              <a:rPr lang="en-US" dirty="0"/>
              <a:t>trust</a:t>
            </a:r>
          </a:p>
          <a:p>
            <a:r>
              <a:rPr lang="en-US" dirty="0"/>
              <a:t>Institutional history</a:t>
            </a:r>
          </a:p>
          <a:p>
            <a:r>
              <a:rPr lang="en-US" dirty="0"/>
              <a:t>Legal compliance (Florida Sunshine Law)</a:t>
            </a:r>
          </a:p>
          <a:p>
            <a:endParaRPr lang="en-US" dirty="0"/>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Public Record</a:t>
            </a:r>
            <a:endParaRPr dirty="0"/>
          </a:p>
        </p:txBody>
      </p:sp>
      <p:sp>
        <p:nvSpPr>
          <p:cNvPr id="3" name="Content Placeholder 2"/>
          <p:cNvSpPr>
            <a:spLocks noGrp="1"/>
          </p:cNvSpPr>
          <p:nvPr>
            <p:ph idx="1"/>
          </p:nvPr>
        </p:nvSpPr>
        <p:spPr>
          <a:xfrm>
            <a:off x="594360" y="1931498"/>
            <a:ext cx="7955280" cy="4069080"/>
          </a:xfrm>
        </p:spPr>
        <p:txBody>
          <a:bodyPr/>
          <a:lstStyle/>
          <a:p>
            <a:endParaRPr lang="en-US" dirty="0"/>
          </a:p>
          <a:p>
            <a:r>
              <a:rPr lang="en-US" dirty="0"/>
              <a:t>Maintenance work orders</a:t>
            </a:r>
          </a:p>
          <a:p>
            <a:r>
              <a:rPr lang="en-US" dirty="0"/>
              <a:t>Bids and Contracts</a:t>
            </a:r>
          </a:p>
          <a:p>
            <a:r>
              <a:rPr lang="en-US" dirty="0"/>
              <a:t>Emails, texts, meeting minutes, audio/video, files</a:t>
            </a:r>
          </a:p>
          <a:p>
            <a:r>
              <a:rPr lang="en-US" dirty="0"/>
              <a:t>Anything made or received in connection with official business</a:t>
            </a:r>
          </a:p>
          <a:p>
            <a:endParaRPr lang="en-US" dirty="0"/>
          </a:p>
          <a:p>
            <a:pPr marL="0" indent="0">
              <a:buNone/>
            </a:pPr>
            <a:endParaRPr lang="en-US" dirty="0"/>
          </a:p>
          <a:p>
            <a:endParaRPr dirty="0"/>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99654" y="6309360"/>
            <a:ext cx="7547066"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Records That Might Surprise You</a:t>
            </a:r>
          </a:p>
        </p:txBody>
      </p:sp>
      <p:sp>
        <p:nvSpPr>
          <p:cNvPr id="3" name="Content Placeholder 2"/>
          <p:cNvSpPr>
            <a:spLocks noGrp="1"/>
          </p:cNvSpPr>
          <p:nvPr>
            <p:ph idx="1"/>
          </p:nvPr>
        </p:nvSpPr>
        <p:spPr/>
        <p:txBody>
          <a:bodyPr/>
          <a:lstStyle/>
          <a:p>
            <a:r>
              <a:rPr dirty="0"/>
              <a:t>Whiteboard notes? Sticky notes? Calendar invites?</a:t>
            </a:r>
          </a:p>
          <a:p>
            <a:r>
              <a:rPr dirty="0"/>
              <a:t>Yes, maybe, or no? </a:t>
            </a:r>
          </a:p>
        </p:txBody>
      </p:sp>
      <p:pic>
        <p:nvPicPr>
          <p:cNvPr id="4" name="Picture 3" descr="1dc0924b-e862-46c8-9070-d2ee6bc41b36.png"/>
          <p:cNvPicPr>
            <a:picLocks noChangeAspect="1"/>
          </p:cNvPicPr>
          <p:nvPr/>
        </p:nvPicPr>
        <p:blipFill>
          <a:blip r:embed="rId3"/>
          <a:stretch>
            <a:fillRect/>
          </a:stretch>
        </p:blipFill>
        <p:spPr>
          <a:xfrm>
            <a:off x="8046720" y="6126480"/>
            <a:ext cx="450669" cy="548640"/>
          </a:xfrm>
          <a:prstGeom prst="rect">
            <a:avLst/>
          </a:prstGeom>
        </p:spPr>
      </p:pic>
      <p:sp>
        <p:nvSpPr>
          <p:cNvPr id="5" name="Rectangle 4"/>
          <p:cNvSpPr/>
          <p:nvPr/>
        </p:nvSpPr>
        <p:spPr>
          <a:xfrm>
            <a:off x="457200" y="6309360"/>
            <a:ext cx="7537269" cy="274320"/>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200">
                <a:solidFill>
                  <a:schemeClr val="tx1"/>
                </a:solidFill>
              </a:defRPr>
            </a:pPr>
            <a:r>
              <a:rPr lang="en-US" dirty="0">
                <a:solidFill>
                  <a:schemeClr val="bg1"/>
                </a:solidFill>
              </a:rPr>
              <a:t>Seminole County Public Schools – Florida Public Records Law</a:t>
            </a:r>
          </a:p>
        </p:txBody>
      </p:sp>
      <p:pic>
        <p:nvPicPr>
          <p:cNvPr id="20" name="Picture 19">
            <a:extLst>
              <a:ext uri="{FF2B5EF4-FFF2-40B4-BE49-F238E27FC236}">
                <a16:creationId xmlns:a16="http://schemas.microsoft.com/office/drawing/2014/main" id="{A3CF3D8D-6B85-47A9-B781-8388C772C4C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17726" y="3052354"/>
            <a:ext cx="2943679" cy="3211286"/>
          </a:xfrm>
          <a:prstGeom prst="rect">
            <a:avLst/>
          </a:prstGeom>
        </p:spPr>
      </p:pic>
      <p:sp>
        <p:nvSpPr>
          <p:cNvPr id="21" name="TextBox 20">
            <a:extLst>
              <a:ext uri="{FF2B5EF4-FFF2-40B4-BE49-F238E27FC236}">
                <a16:creationId xmlns:a16="http://schemas.microsoft.com/office/drawing/2014/main" id="{B92C5E1F-727F-437B-96A0-6844E8C68DAE}"/>
              </a:ext>
            </a:extLst>
          </p:cNvPr>
          <p:cNvSpPr txBox="1"/>
          <p:nvPr/>
        </p:nvSpPr>
        <p:spPr>
          <a:xfrm>
            <a:off x="1322614" y="4005793"/>
            <a:ext cx="1698171" cy="1200329"/>
          </a:xfrm>
          <a:prstGeom prst="rect">
            <a:avLst/>
          </a:prstGeom>
          <a:noFill/>
        </p:spPr>
        <p:txBody>
          <a:bodyPr wrap="square" rtlCol="0">
            <a:spAutoFit/>
          </a:bodyPr>
          <a:lstStyle/>
          <a:p>
            <a:pPr defTabSz="914400"/>
            <a:r>
              <a:rPr lang="en-US" dirty="0">
                <a:solidFill>
                  <a:prstClr val="black"/>
                </a:solidFill>
                <a:latin typeface="Calibri" panose="020F0502020204030204"/>
              </a:rPr>
              <a:t>Reminder – a draft of the project plan is due tomorrow</a:t>
            </a:r>
          </a:p>
        </p:txBody>
      </p:sp>
      <p:pic>
        <p:nvPicPr>
          <p:cNvPr id="8" name="Picture 7">
            <a:extLst>
              <a:ext uri="{FF2B5EF4-FFF2-40B4-BE49-F238E27FC236}">
                <a16:creationId xmlns:a16="http://schemas.microsoft.com/office/drawing/2014/main" id="{20FE2080-067C-419C-96A4-5A14415FC65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02026" y="3052354"/>
            <a:ext cx="2943679" cy="3211286"/>
          </a:xfrm>
          <a:prstGeom prst="rect">
            <a:avLst/>
          </a:prstGeom>
        </p:spPr>
      </p:pic>
      <p:sp>
        <p:nvSpPr>
          <p:cNvPr id="10" name="TextBox 9">
            <a:extLst>
              <a:ext uri="{FF2B5EF4-FFF2-40B4-BE49-F238E27FC236}">
                <a16:creationId xmlns:a16="http://schemas.microsoft.com/office/drawing/2014/main" id="{A1CDB011-7C5D-41FB-B963-CFE63ABEE3BD}"/>
              </a:ext>
            </a:extLst>
          </p:cNvPr>
          <p:cNvSpPr txBox="1"/>
          <p:nvPr/>
        </p:nvSpPr>
        <p:spPr>
          <a:xfrm>
            <a:off x="5154449" y="4005793"/>
            <a:ext cx="1698171" cy="1754326"/>
          </a:xfrm>
          <a:prstGeom prst="rect">
            <a:avLst/>
          </a:prstGeom>
          <a:noFill/>
        </p:spPr>
        <p:txBody>
          <a:bodyPr wrap="square" rtlCol="0">
            <a:spAutoFit/>
          </a:bodyPr>
          <a:lstStyle/>
          <a:p>
            <a:pPr defTabSz="914400"/>
            <a:r>
              <a:rPr lang="en-US" dirty="0">
                <a:solidFill>
                  <a:prstClr val="black"/>
                </a:solidFill>
                <a:latin typeface="Calibri" panose="020F0502020204030204"/>
              </a:rPr>
              <a:t>5/07/2025</a:t>
            </a:r>
          </a:p>
          <a:p>
            <a:pPr defTabSz="914400"/>
            <a:r>
              <a:rPr lang="en-US" dirty="0">
                <a:solidFill>
                  <a:prstClr val="black"/>
                </a:solidFill>
                <a:latin typeface="Calibri" panose="020F0502020204030204"/>
              </a:rPr>
              <a:t>10:30 AM</a:t>
            </a:r>
          </a:p>
          <a:p>
            <a:pPr defTabSz="914400"/>
            <a:r>
              <a:rPr lang="en-US" dirty="0">
                <a:solidFill>
                  <a:prstClr val="black"/>
                </a:solidFill>
                <a:latin typeface="Calibri" panose="020F0502020204030204"/>
              </a:rPr>
              <a:t>Called Carolyn’s parents and discussed a plan of action.</a:t>
            </a:r>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D48A830F66594C8348CBF8D1509A38" ma:contentTypeVersion="20" ma:contentTypeDescription="Create a new document." ma:contentTypeScope="" ma:versionID="dc7354a62a6d600e443a4d6b854fc554">
  <xsd:schema xmlns:xsd="http://www.w3.org/2001/XMLSchema" xmlns:xs="http://www.w3.org/2001/XMLSchema" xmlns:p="http://schemas.microsoft.com/office/2006/metadata/properties" xmlns:ns1="http://schemas.microsoft.com/sharepoint/v3" xmlns:ns2="67260d9c-2fe1-4cf7-af6a-c4edf2aadeff" xmlns:ns3="2e73d6a2-9988-4ba4-8614-a760d80b7458" targetNamespace="http://schemas.microsoft.com/office/2006/metadata/properties" ma:root="true" ma:fieldsID="d924ce75296a75c56fd73736a4092523" ns1:_="" ns2:_="" ns3:_="">
    <xsd:import namespace="http://schemas.microsoft.com/sharepoint/v3"/>
    <xsd:import namespace="67260d9c-2fe1-4cf7-af6a-c4edf2aadeff"/>
    <xsd:import namespace="2e73d6a2-9988-4ba4-8614-a760d80b74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60d9c-2fe1-4cf7-af6a-c4edf2aade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39cc83e-9083-4fdf-80e6-83efca951b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3d6a2-9988-4ba4-8614-a760d80b745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dfce1d9-14ba-4433-9408-c1454df72d51}" ma:internalName="TaxCatchAll" ma:showField="CatchAllData" ma:web="2e73d6a2-9988-4ba4-8614-a760d80b74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e73d6a2-9988-4ba4-8614-a760d80b7458" xsi:nil="true"/>
    <lcf76f155ced4ddcb4097134ff3c332f xmlns="67260d9c-2fe1-4cf7-af6a-c4edf2aade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BD0C23-787A-4804-8DC4-1D812CD35DFE}">
  <ds:schemaRefs>
    <ds:schemaRef ds:uri="http://schemas.microsoft.com/sharepoint/v3/contenttype/forms"/>
  </ds:schemaRefs>
</ds:datastoreItem>
</file>

<file path=customXml/itemProps2.xml><?xml version="1.0" encoding="utf-8"?>
<ds:datastoreItem xmlns:ds="http://schemas.openxmlformats.org/officeDocument/2006/customXml" ds:itemID="{3AFDA205-1926-4E2A-BB3F-038DC9620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260d9c-2fe1-4cf7-af6a-c4edf2aadeff"/>
    <ds:schemaRef ds:uri="2e73d6a2-9988-4ba4-8614-a760d80b7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4D7D97-C085-4C1B-A101-C4726A55D283}">
  <ds:schemaRefs>
    <ds:schemaRef ds:uri="http://schemas.openxmlformats.org/package/2006/metadata/core-properties"/>
    <ds:schemaRef ds:uri="http://purl.org/dc/dcmitype/"/>
    <ds:schemaRef ds:uri="http://www.w3.org/XML/1998/namespace"/>
    <ds:schemaRef ds:uri="http://schemas.microsoft.com/sharepoint/v3"/>
    <ds:schemaRef ds:uri="http://schemas.microsoft.com/office/2006/documentManagement/types"/>
    <ds:schemaRef ds:uri="http://schemas.microsoft.com/office/infopath/2007/PartnerControls"/>
    <ds:schemaRef ds:uri="2e73d6a2-9988-4ba4-8614-a760d80b7458"/>
    <ds:schemaRef ds:uri="http://purl.org/dc/terms/"/>
    <ds:schemaRef ds:uri="67260d9c-2fe1-4cf7-af6a-c4edf2aadeff"/>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3103</TotalTime>
  <Words>1482</Words>
  <Application>Microsoft Office PowerPoint</Application>
  <PresentationFormat>On-screen Show (4:3)</PresentationFormat>
  <Paragraphs>174</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Century Gothic</vt:lpstr>
      <vt:lpstr>Vapor Trail</vt:lpstr>
      <vt:lpstr>Florida Public Records Law: Keeping It Legal (and Organized!)</vt:lpstr>
      <vt:lpstr>Introduction</vt:lpstr>
      <vt:lpstr>Opening</vt:lpstr>
      <vt:lpstr>Legal Foundation</vt:lpstr>
      <vt:lpstr>What is a Public Record?</vt:lpstr>
      <vt:lpstr>Who is Covered by the Law?</vt:lpstr>
      <vt:lpstr>Purpose of the Law</vt:lpstr>
      <vt:lpstr>What is a Public Record</vt:lpstr>
      <vt:lpstr>Records That Might Surprise You</vt:lpstr>
      <vt:lpstr>What ISN’T a Public Record?</vt:lpstr>
      <vt:lpstr>Not All Records Are Public</vt:lpstr>
      <vt:lpstr>Redacting PII (Personally Identifiable Information)</vt:lpstr>
      <vt:lpstr>Common Pitfalls</vt:lpstr>
      <vt:lpstr>Public Records vs. Discovery</vt:lpstr>
      <vt:lpstr>Access and Response Time</vt:lpstr>
      <vt:lpstr>Request Process</vt:lpstr>
      <vt:lpstr>Seminole County’s Approach</vt:lpstr>
      <vt:lpstr>Records Retention</vt:lpstr>
      <vt:lpstr>Technology and Records</vt:lpstr>
      <vt:lpstr>Humor Break</vt:lpstr>
      <vt:lpstr>How We Educate Our Staff</vt:lpstr>
      <vt:lpstr>Tips for Staff</vt:lpstr>
      <vt:lpstr>FAQs</vt:lpstr>
      <vt:lpstr>Final Thoughts</vt:lpstr>
      <vt:lpstr>Resources</vt:lpstr>
      <vt:lpstr>Questions &amp; Contact Info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Public Records Law: What You Need to Know</dc:title>
  <dc:subject/>
  <dc:creator>Bedsole, Carolyn</dc:creator>
  <cp:keywords/>
  <dc:description>generated using python-pptx</dc:description>
  <cp:lastModifiedBy>Kevin Watson</cp:lastModifiedBy>
  <cp:revision>22</cp:revision>
  <cp:lastPrinted>2025-05-05T20:56:57Z</cp:lastPrinted>
  <dcterms:created xsi:type="dcterms:W3CDTF">2013-01-27T09:14:16Z</dcterms:created>
  <dcterms:modified xsi:type="dcterms:W3CDTF">2025-05-07T18:45:27Z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0x01010031D48A830F66594C8348CBF8D1509A38</vt:lpwstr>
  </property>
  <property fmtid="{D5CDD505-2E9C-101B-9397-08002B2CF9AE}" pid="3" name="MediaServiceImageTags">
    <vt:lpwstr/>
  </property>
</Properties>
</file>