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463" r:id="rId2"/>
    <p:sldId id="530" r:id="rId3"/>
    <p:sldId id="508" r:id="rId4"/>
    <p:sldId id="509" r:id="rId5"/>
    <p:sldId id="465" r:id="rId6"/>
    <p:sldId id="538" r:id="rId7"/>
    <p:sldId id="540" r:id="rId8"/>
    <p:sldId id="532" r:id="rId9"/>
    <p:sldId id="466" r:id="rId10"/>
    <p:sldId id="512" r:id="rId11"/>
    <p:sldId id="531" r:id="rId12"/>
    <p:sldId id="514" r:id="rId13"/>
    <p:sldId id="533" r:id="rId14"/>
    <p:sldId id="535" r:id="rId15"/>
    <p:sldId id="636" r:id="rId16"/>
    <p:sldId id="634" r:id="rId17"/>
    <p:sldId id="572" r:id="rId18"/>
    <p:sldId id="613" r:id="rId19"/>
    <p:sldId id="614" r:id="rId20"/>
    <p:sldId id="616" r:id="rId21"/>
    <p:sldId id="617" r:id="rId22"/>
    <p:sldId id="542" r:id="rId23"/>
    <p:sldId id="543" r:id="rId24"/>
    <p:sldId id="618" r:id="rId25"/>
    <p:sldId id="545" r:id="rId26"/>
    <p:sldId id="619" r:id="rId27"/>
    <p:sldId id="635" r:id="rId28"/>
    <p:sldId id="548" r:id="rId29"/>
    <p:sldId id="552" r:id="rId30"/>
    <p:sldId id="553" r:id="rId31"/>
    <p:sldId id="560" r:id="rId32"/>
    <p:sldId id="561" r:id="rId33"/>
    <p:sldId id="562" r:id="rId34"/>
    <p:sldId id="565" r:id="rId35"/>
    <p:sldId id="567" r:id="rId36"/>
    <p:sldId id="568" r:id="rId37"/>
    <p:sldId id="569" r:id="rId38"/>
    <p:sldId id="571" r:id="rId39"/>
    <p:sldId id="620" r:id="rId40"/>
    <p:sldId id="621" r:id="rId41"/>
    <p:sldId id="622" r:id="rId42"/>
    <p:sldId id="624" r:id="rId43"/>
    <p:sldId id="625" r:id="rId44"/>
    <p:sldId id="626" r:id="rId45"/>
    <p:sldId id="627" r:id="rId46"/>
    <p:sldId id="633" r:id="rId47"/>
    <p:sldId id="573" r:id="rId48"/>
    <p:sldId id="574" r:id="rId49"/>
    <p:sldId id="583" r:id="rId50"/>
    <p:sldId id="25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8" d="100"/>
          <a:sy n="98" d="100"/>
        </p:scale>
        <p:origin x="2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9C1FD-5DC0-4EC5-92D9-1017E06CCBE2}"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BCCF5-8040-4070-AE42-1CBFF1C436A1}" type="slidenum">
              <a:rPr lang="en-US" smtClean="0"/>
              <a:t>‹#›</a:t>
            </a:fld>
            <a:endParaRPr lang="en-US"/>
          </a:p>
        </p:txBody>
      </p:sp>
    </p:spTree>
    <p:extLst>
      <p:ext uri="{BB962C8B-B14F-4D97-AF65-F5344CB8AC3E}">
        <p14:creationId xmlns:p14="http://schemas.microsoft.com/office/powerpoint/2010/main" val="256026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smtClean="0">
                <a:solidFill>
                  <a:schemeClr val="tx1"/>
                </a:solidFill>
                <a:effectLst/>
                <a:latin typeface="+mn-lt"/>
                <a:ea typeface="+mn-ea"/>
                <a:cs typeface="+mn-cs"/>
              </a:rPr>
              <a:t>1946:</a:t>
            </a:r>
            <a:br>
              <a:rPr lang="en-US" sz="1200" b="1"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The Florida Supreme Court ruled that public employees did not have the right to bargain collectively, picket, or strike. </a:t>
            </a:r>
          </a:p>
          <a:p>
            <a:pPr rtl="0" fontAlgn="base"/>
            <a:r>
              <a:rPr lang="en-US" sz="1200" b="1" i="0" u="none" strike="noStrike" kern="1200" dirty="0" smtClean="0">
                <a:solidFill>
                  <a:schemeClr val="tx1"/>
                </a:solidFill>
                <a:effectLst/>
                <a:latin typeface="+mn-lt"/>
                <a:ea typeface="+mn-ea"/>
                <a:cs typeface="+mn-cs"/>
              </a:rPr>
              <a:t>1959:</a:t>
            </a:r>
            <a:br>
              <a:rPr lang="en-US" sz="1200" b="1"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The legislature prohibited government employment for those who participated in strikes or advocated for the right to strike. </a:t>
            </a:r>
          </a:p>
          <a:p>
            <a:pPr rtl="0" fontAlgn="base"/>
            <a:r>
              <a:rPr lang="en-US" sz="1200" b="1" i="0" u="none" strike="noStrike" kern="1200" dirty="0" smtClean="0">
                <a:solidFill>
                  <a:schemeClr val="tx1"/>
                </a:solidFill>
                <a:effectLst/>
                <a:latin typeface="+mn-lt"/>
                <a:ea typeface="+mn-ea"/>
                <a:cs typeface="+mn-cs"/>
              </a:rPr>
              <a:t>1968:</a:t>
            </a:r>
            <a:br>
              <a:rPr lang="en-US" sz="1200" b="1"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Florida teachers went on strike statewide, demanding higher pay, which was the nation's first statewide teacher strike. </a:t>
            </a:r>
          </a:p>
          <a:p>
            <a:pPr rtl="0" fontAlgn="base"/>
            <a:r>
              <a:rPr lang="en-US" sz="1200" b="1" i="0" u="none" strike="noStrike" kern="1200" dirty="0" smtClean="0">
                <a:solidFill>
                  <a:schemeClr val="tx1"/>
                </a:solidFill>
                <a:effectLst/>
                <a:latin typeface="+mn-lt"/>
                <a:ea typeface="+mn-ea"/>
                <a:cs typeface="+mn-cs"/>
              </a:rPr>
              <a:t>1969:</a:t>
            </a:r>
            <a:br>
              <a:rPr lang="en-US" sz="1200" b="1"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President Nixon issued Executive Order 11491, establishing a framework for labor-management relations in the federal government. </a:t>
            </a:r>
          </a:p>
          <a:p>
            <a:pPr rtl="0" fontAlgn="base"/>
            <a:r>
              <a:rPr lang="en-US" sz="1200" b="1" i="0" u="none" strike="noStrike" kern="1200" dirty="0" smtClean="0">
                <a:solidFill>
                  <a:schemeClr val="tx1"/>
                </a:solidFill>
                <a:effectLst/>
                <a:latin typeface="+mn-lt"/>
                <a:ea typeface="+mn-ea"/>
                <a:cs typeface="+mn-cs"/>
              </a:rPr>
              <a:t>1972:</a:t>
            </a:r>
            <a:br>
              <a:rPr lang="en-US" sz="1200" b="1"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The Florida Supreme Court warned the legislature that it would create its own guidelines if no legislation protecting collective bargaining rights was passed. </a:t>
            </a:r>
          </a:p>
          <a:p>
            <a:pPr rtl="0" fontAlgn="base"/>
            <a:r>
              <a:rPr lang="en-US" sz="1200" b="1" i="0" u="none" strike="noStrike" kern="1200" dirty="0" smtClean="0">
                <a:solidFill>
                  <a:schemeClr val="tx1"/>
                </a:solidFill>
                <a:effectLst/>
                <a:latin typeface="+mn-lt"/>
                <a:ea typeface="+mn-ea"/>
                <a:cs typeface="+mn-cs"/>
              </a:rPr>
              <a:t>1974:</a:t>
            </a:r>
            <a:br>
              <a:rPr lang="en-US" sz="1200" b="1"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The Florida Public Employees Relations Act (PERA) was enacted, granting public employees the right to organize and collectively bargain, but not to strike. Florida became the first Southern state to adopt a comprehensive labor relations act for public employees. </a:t>
            </a:r>
          </a:p>
          <a:p>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2</a:t>
            </a:fld>
            <a:endParaRPr lang="en-US"/>
          </a:p>
        </p:txBody>
      </p:sp>
    </p:spTree>
    <p:extLst>
      <p:ext uri="{BB962C8B-B14F-4D97-AF65-F5344CB8AC3E}">
        <p14:creationId xmlns:p14="http://schemas.microsoft.com/office/powerpoint/2010/main" val="265259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58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800" dirty="0" smtClean="0"/>
              <a:t>What is the definition of Immaterial</a:t>
            </a: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89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94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rtl="0"/>
            <a:r>
              <a:rPr lang="en-US" sz="1200" b="0" i="0" u="none" strike="noStrike" kern="1200" dirty="0" smtClean="0">
                <a:solidFill>
                  <a:schemeClr val="tx1"/>
                </a:solidFill>
                <a:effectLst/>
                <a:latin typeface="+mn-lt"/>
                <a:ea typeface="+mn-ea"/>
                <a:cs typeface="+mn-cs"/>
              </a:rPr>
              <a:t>Unwanted persons - three officers not even employees of the district</a:t>
            </a:r>
            <a:endParaRPr lang="en-US" sz="800" b="0" dirty="0" smtClean="0">
              <a:effectLst/>
            </a:endParaRPr>
          </a:p>
          <a:p>
            <a:pPr rtl="0"/>
            <a:r>
              <a:rPr lang="en-US" sz="1200" b="0" i="0" u="none" strike="noStrike" kern="1200" dirty="0" smtClean="0">
                <a:solidFill>
                  <a:schemeClr val="tx1"/>
                </a:solidFill>
                <a:effectLst/>
                <a:latin typeface="+mn-lt"/>
                <a:ea typeface="+mn-ea"/>
                <a:cs typeface="+mn-cs"/>
              </a:rPr>
              <a:t>Directly with employees - Board members wanting to give one group a raise</a:t>
            </a:r>
            <a:endParaRPr lang="en-US" sz="800" b="0" dirty="0" smtClean="0">
              <a:effectLst/>
            </a:endParaRPr>
          </a:p>
          <a:p>
            <a:pPr rtl="0"/>
            <a:r>
              <a:rPr lang="en-US" sz="1200" b="0" i="0" u="none" strike="noStrike" kern="1200" dirty="0" smtClean="0">
                <a:solidFill>
                  <a:schemeClr val="tx1"/>
                </a:solidFill>
                <a:effectLst/>
                <a:latin typeface="+mn-lt"/>
                <a:ea typeface="+mn-ea"/>
                <a:cs typeface="+mn-cs"/>
              </a:rPr>
              <a:t>Total agreement to writing - union sometimes doesn’t want to</a:t>
            </a:r>
            <a:endParaRPr lang="en-US" sz="800" b="0" dirty="0" smtClean="0">
              <a:effectLst/>
            </a:endParaRPr>
          </a:p>
          <a:p>
            <a:r>
              <a:rPr lang="en-US" sz="800" dirty="0" smtClean="0"/>
              <a:t/>
            </a:r>
            <a:br>
              <a:rPr lang="en-US" sz="800" dirty="0" smtClean="0"/>
            </a:b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65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800" dirty="0" smtClean="0"/>
              <a:t>Constitutional</a:t>
            </a:r>
            <a:r>
              <a:rPr lang="en-US" altLang="en-US" sz="800" baseline="0" dirty="0" smtClean="0"/>
              <a:t> officers - Board</a:t>
            </a: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4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35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7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rtl="0"/>
            <a:r>
              <a:rPr lang="en-US" sz="1200" b="0" i="0" u="none" strike="noStrike" kern="1200" dirty="0" smtClean="0">
                <a:solidFill>
                  <a:schemeClr val="tx1"/>
                </a:solidFill>
                <a:effectLst/>
                <a:latin typeface="+mn-lt"/>
                <a:ea typeface="+mn-ea"/>
                <a:cs typeface="+mn-cs"/>
              </a:rPr>
              <a:t>Communication with employees - Ways to communication without getting in trouble</a:t>
            </a:r>
            <a:endParaRPr lang="en-US" sz="800" b="0" dirty="0" smtClean="0">
              <a:effectLst/>
            </a:endParaRPr>
          </a:p>
          <a:p>
            <a:pPr rtl="0"/>
            <a:r>
              <a:rPr lang="en-US" sz="1200" b="0" i="0" u="none" strike="noStrike" kern="1200" dirty="0" err="1" smtClean="0">
                <a:solidFill>
                  <a:schemeClr val="tx1"/>
                </a:solidFill>
                <a:effectLst/>
                <a:latin typeface="+mn-lt"/>
                <a:ea typeface="+mn-ea"/>
                <a:cs typeface="+mn-cs"/>
              </a:rPr>
              <a:t>Kumbaya</a:t>
            </a:r>
            <a:r>
              <a:rPr lang="en-US" sz="1200" b="0" i="0" u="none" strike="noStrike" kern="1200" dirty="0" smtClean="0">
                <a:solidFill>
                  <a:schemeClr val="tx1"/>
                </a:solidFill>
                <a:effectLst/>
                <a:latin typeface="+mn-lt"/>
                <a:ea typeface="+mn-ea"/>
                <a:cs typeface="+mn-cs"/>
              </a:rPr>
              <a:t> - neither side is fully satisfied, both give</a:t>
            </a:r>
            <a:endParaRPr lang="en-US" sz="800" b="0" dirty="0" smtClean="0">
              <a:effectLst/>
            </a:endParaRPr>
          </a:p>
          <a:p>
            <a:r>
              <a:rPr lang="en-US" sz="800" dirty="0" smtClean="0"/>
              <a:t/>
            </a:r>
            <a:br>
              <a:rPr lang="en-US" sz="800" dirty="0" smtClean="0"/>
            </a:b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59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20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Part 1, 1943, Part 2, 1974, Part 3</a:t>
            </a:r>
            <a:endParaRPr lang="fr-FR" b="0" dirty="0" smtClean="0">
              <a:effectLst/>
            </a:endParaRPr>
          </a:p>
          <a:p>
            <a:r>
              <a:rPr lang="fr-FR" dirty="0" smtClean="0"/>
              <a:t/>
            </a:r>
            <a:br>
              <a:rPr lang="fr-FR" dirty="0" smtClean="0"/>
            </a:br>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3</a:t>
            </a:fld>
            <a:endParaRPr lang="en-US"/>
          </a:p>
        </p:txBody>
      </p:sp>
    </p:spTree>
    <p:extLst>
      <p:ext uri="{BB962C8B-B14F-4D97-AF65-F5344CB8AC3E}">
        <p14:creationId xmlns:p14="http://schemas.microsoft.com/office/powerpoint/2010/main" val="866541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914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64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60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82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608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rtl="0"/>
            <a:r>
              <a:rPr lang="en-US" sz="1200" b="0" i="0" u="none" strike="noStrike" kern="1200" dirty="0" smtClean="0">
                <a:solidFill>
                  <a:schemeClr val="tx1"/>
                </a:solidFill>
                <a:effectLst/>
                <a:latin typeface="+mn-lt"/>
                <a:ea typeface="+mn-ea"/>
                <a:cs typeface="+mn-cs"/>
              </a:rPr>
              <a:t>What does exception if the contract truncates the status quo </a:t>
            </a:r>
            <a:r>
              <a:rPr lang="en-US" sz="1200" b="0" i="0" u="none" strike="noStrike" kern="1200" dirty="0" smtClean="0">
                <a:solidFill>
                  <a:schemeClr val="tx1"/>
                </a:solidFill>
                <a:effectLst/>
                <a:latin typeface="+mn-lt"/>
                <a:ea typeface="+mn-ea"/>
                <a:cs typeface="+mn-cs"/>
              </a:rPr>
              <a:t>mean – Only going to do for the current - MOU</a:t>
            </a:r>
            <a:endParaRPr lang="en-US" b="0" dirty="0" smtClean="0">
              <a:effectLst/>
            </a:endParaRPr>
          </a:p>
          <a:p>
            <a:r>
              <a:rPr lang="en-US" dirty="0" smtClean="0"/>
              <a:t/>
            </a:r>
            <a:br>
              <a:rPr lang="en-US" dirty="0" smtClean="0"/>
            </a:br>
            <a:endParaRPr lang="en-US" dirty="0"/>
          </a:p>
        </p:txBody>
      </p:sp>
      <p:sp>
        <p:nvSpPr>
          <p:cNvPr id="59396"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Header Placeholder 4"/>
          <p:cNvSpPr>
            <a:spLocks noGrp="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5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5018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4021348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450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388809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5018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3507002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450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296927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What is </a:t>
            </a:r>
            <a:r>
              <a:rPr lang="en-US" sz="1200" b="0" i="0" u="none" strike="noStrike" kern="1200" dirty="0" smtClean="0">
                <a:solidFill>
                  <a:schemeClr val="tx1"/>
                </a:solidFill>
                <a:effectLst/>
                <a:latin typeface="+mn-lt"/>
                <a:ea typeface="+mn-ea"/>
                <a:cs typeface="+mn-cs"/>
              </a:rPr>
              <a:t>HORO – Hearing Officer recommended</a:t>
            </a:r>
            <a:r>
              <a:rPr lang="en-US" sz="1200" b="0" i="0" u="none" strike="noStrike" kern="1200" baseline="0" dirty="0" smtClean="0">
                <a:solidFill>
                  <a:schemeClr val="tx1"/>
                </a:solidFill>
                <a:effectLst/>
                <a:latin typeface="+mn-lt"/>
                <a:ea typeface="+mn-ea"/>
                <a:cs typeface="+mn-cs"/>
              </a:rPr>
              <a:t> Order</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  What are the exceptions, What is the appeal process?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8</a:t>
            </a:fld>
            <a:endParaRPr lang="en-US"/>
          </a:p>
        </p:txBody>
      </p:sp>
    </p:spTree>
    <p:extLst>
      <p:ext uri="{BB962C8B-B14F-4D97-AF65-F5344CB8AC3E}">
        <p14:creationId xmlns:p14="http://schemas.microsoft.com/office/powerpoint/2010/main" val="3879234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5530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1481694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460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2852982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5530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218278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Jeff Mandel, Fisher &amp; Phillips LLP</a:t>
            </a:r>
          </a:p>
        </p:txBody>
      </p:sp>
      <p:sp>
        <p:nvSpPr>
          <p:cNvPr id="460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51464" indent="-289024">
              <a:defRPr b="1">
                <a:solidFill>
                  <a:schemeClr val="tx1"/>
                </a:solidFill>
                <a:latin typeface="Tahoma" panose="020B0604030504040204" pitchFamily="34" charset="0"/>
              </a:defRPr>
            </a:lvl2pPr>
            <a:lvl3pPr marL="1156098" indent="-231219">
              <a:defRPr b="1">
                <a:solidFill>
                  <a:schemeClr val="tx1"/>
                </a:solidFill>
                <a:latin typeface="Tahoma" panose="020B0604030504040204" pitchFamily="34" charset="0"/>
              </a:defRPr>
            </a:lvl3pPr>
            <a:lvl4pPr marL="1618538" indent="-231219">
              <a:defRPr b="1">
                <a:solidFill>
                  <a:schemeClr val="tx1"/>
                </a:solidFill>
                <a:latin typeface="Tahoma" panose="020B0604030504040204" pitchFamily="34" charset="0"/>
              </a:defRPr>
            </a:lvl4pPr>
            <a:lvl5pPr marL="2080977" indent="-231219">
              <a:defRPr b="1">
                <a:solidFill>
                  <a:schemeClr val="tx1"/>
                </a:solidFill>
                <a:latin typeface="Tahoma" panose="020B0604030504040204" pitchFamily="34" charset="0"/>
              </a:defRPr>
            </a:lvl5pPr>
            <a:lvl6pPr marL="2543415" indent="-231219" eaLnBrk="0" fontAlgn="base" hangingPunct="0">
              <a:spcBef>
                <a:spcPct val="0"/>
              </a:spcBef>
              <a:spcAft>
                <a:spcPct val="0"/>
              </a:spcAft>
              <a:defRPr b="1">
                <a:solidFill>
                  <a:schemeClr val="tx1"/>
                </a:solidFill>
                <a:latin typeface="Tahoma" panose="020B0604030504040204" pitchFamily="34" charset="0"/>
              </a:defRPr>
            </a:lvl6pPr>
            <a:lvl7pPr marL="3005855" indent="-231219" eaLnBrk="0" fontAlgn="base" hangingPunct="0">
              <a:spcBef>
                <a:spcPct val="0"/>
              </a:spcBef>
              <a:spcAft>
                <a:spcPct val="0"/>
              </a:spcAft>
              <a:defRPr b="1">
                <a:solidFill>
                  <a:schemeClr val="tx1"/>
                </a:solidFill>
                <a:latin typeface="Tahoma" panose="020B0604030504040204" pitchFamily="34" charset="0"/>
              </a:defRPr>
            </a:lvl7pPr>
            <a:lvl8pPr marL="3468294" indent="-231219" eaLnBrk="0" fontAlgn="base" hangingPunct="0">
              <a:spcBef>
                <a:spcPct val="0"/>
              </a:spcBef>
              <a:spcAft>
                <a:spcPct val="0"/>
              </a:spcAft>
              <a:defRPr b="1">
                <a:solidFill>
                  <a:schemeClr val="tx1"/>
                </a:solidFill>
                <a:latin typeface="Tahoma" panose="020B0604030504040204" pitchFamily="34" charset="0"/>
              </a:defRPr>
            </a:lvl8pPr>
            <a:lvl9pPr marL="3930734" indent="-231219" eaLnBrk="0" fontAlgn="base" hangingPunct="0">
              <a:spcBef>
                <a:spcPct val="0"/>
              </a:spcBef>
              <a:spcAft>
                <a:spcPct val="0"/>
              </a:spcAft>
              <a:defRPr b="1">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2012 FPELRA Annual Training Conference</a:t>
            </a:r>
          </a:p>
        </p:txBody>
      </p:sp>
    </p:spTree>
    <p:extLst>
      <p:ext uri="{BB962C8B-B14F-4D97-AF65-F5344CB8AC3E}">
        <p14:creationId xmlns:p14="http://schemas.microsoft.com/office/powerpoint/2010/main" val="342681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statutory?</a:t>
            </a:r>
          </a:p>
          <a:p>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11</a:t>
            </a:fld>
            <a:endParaRPr lang="en-US"/>
          </a:p>
        </p:txBody>
      </p:sp>
    </p:spTree>
    <p:extLst>
      <p:ext uri="{BB962C8B-B14F-4D97-AF65-F5344CB8AC3E}">
        <p14:creationId xmlns:p14="http://schemas.microsoft.com/office/powerpoint/2010/main" val="298642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Laboratory Conditions?</a:t>
            </a:r>
            <a:r>
              <a:rPr lang="en-US" baseline="0" dirty="0" smtClean="0"/>
              <a:t>  </a:t>
            </a:r>
            <a:r>
              <a:rPr lang="en-US" baseline="0" dirty="0" smtClean="0"/>
              <a:t>If you do this perfectly.  TIPS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13</a:t>
            </a:fld>
            <a:endParaRPr lang="en-US"/>
          </a:p>
        </p:txBody>
      </p:sp>
    </p:spTree>
    <p:extLst>
      <p:ext uri="{BB962C8B-B14F-4D97-AF65-F5344CB8AC3E}">
        <p14:creationId xmlns:p14="http://schemas.microsoft.com/office/powerpoint/2010/main" val="129612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management taint? </a:t>
            </a:r>
            <a:endParaRPr lang="en-US" dirty="0" smtClean="0"/>
          </a:p>
          <a:p>
            <a:r>
              <a:rPr lang="en-US" dirty="0" smtClean="0"/>
              <a:t>Election </a:t>
            </a:r>
            <a:r>
              <a:rPr lang="en-US" dirty="0" smtClean="0"/>
              <a:t>bar? </a:t>
            </a:r>
            <a:r>
              <a:rPr lang="en-US" dirty="0" smtClean="0"/>
              <a:t>Cannot refile for one year.</a:t>
            </a:r>
          </a:p>
          <a:p>
            <a:r>
              <a:rPr lang="en-US" dirty="0" smtClean="0"/>
              <a:t>Contract </a:t>
            </a:r>
            <a:r>
              <a:rPr lang="en-US" dirty="0" smtClean="0"/>
              <a:t>bar</a:t>
            </a:r>
            <a:r>
              <a:rPr lang="en-US" dirty="0" smtClean="0"/>
              <a:t>? Cannot</a:t>
            </a:r>
            <a:r>
              <a:rPr lang="en-US" baseline="0" dirty="0" smtClean="0"/>
              <a:t> dissolve the contract for one year.  Maintains stability.</a:t>
            </a:r>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16</a:t>
            </a:fld>
            <a:endParaRPr lang="en-US"/>
          </a:p>
        </p:txBody>
      </p:sp>
    </p:spTree>
    <p:extLst>
      <p:ext uri="{BB962C8B-B14F-4D97-AF65-F5344CB8AC3E}">
        <p14:creationId xmlns:p14="http://schemas.microsoft.com/office/powerpoint/2010/main" val="126085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Orange</a:t>
            </a:r>
            <a:r>
              <a:rPr lang="en-US" baseline="0" dirty="0" smtClean="0"/>
              <a:t> County Choosing instrument to evaluate – had to bargain the impact – unilateral change to contract. Effect</a:t>
            </a:r>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20</a:t>
            </a:fld>
            <a:endParaRPr lang="en-US"/>
          </a:p>
        </p:txBody>
      </p:sp>
    </p:spTree>
    <p:extLst>
      <p:ext uri="{BB962C8B-B14F-4D97-AF65-F5344CB8AC3E}">
        <p14:creationId xmlns:p14="http://schemas.microsoft.com/office/powerpoint/2010/main" val="106818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Exigent conditions - COVID</a:t>
            </a:r>
            <a:endParaRPr lang="en-US" dirty="0"/>
          </a:p>
        </p:txBody>
      </p:sp>
      <p:sp>
        <p:nvSpPr>
          <p:cNvPr id="4" name="Slide Number Placeholder 3"/>
          <p:cNvSpPr>
            <a:spLocks noGrp="1"/>
          </p:cNvSpPr>
          <p:nvPr>
            <p:ph type="sldNum" sz="quarter" idx="10"/>
          </p:nvPr>
        </p:nvSpPr>
        <p:spPr/>
        <p:txBody>
          <a:bodyPr/>
          <a:lstStyle/>
          <a:p>
            <a:fld id="{4F8BCCF5-8040-4070-AE42-1CBFF1C436A1}" type="slidenum">
              <a:rPr lang="en-US" smtClean="0"/>
              <a:t>21</a:t>
            </a:fld>
            <a:endParaRPr lang="en-US"/>
          </a:p>
        </p:txBody>
      </p:sp>
    </p:spTree>
    <p:extLst>
      <p:ext uri="{BB962C8B-B14F-4D97-AF65-F5344CB8AC3E}">
        <p14:creationId xmlns:p14="http://schemas.microsoft.com/office/powerpoint/2010/main" val="114051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736600" y="1173163"/>
            <a:ext cx="5630863"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800"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1464" indent="-289024">
              <a:defRPr>
                <a:solidFill>
                  <a:schemeClr val="tx1"/>
                </a:solidFill>
                <a:latin typeface="Calibri" panose="020F0502020204030204" pitchFamily="34" charset="0"/>
                <a:cs typeface="Arial" panose="020B0604020202020204" pitchFamily="34" charset="0"/>
              </a:defRPr>
            </a:lvl2pPr>
            <a:lvl3pPr marL="1156098" indent="-231219">
              <a:defRPr>
                <a:solidFill>
                  <a:schemeClr val="tx1"/>
                </a:solidFill>
                <a:latin typeface="Calibri" panose="020F0502020204030204" pitchFamily="34" charset="0"/>
                <a:cs typeface="Arial" panose="020B0604020202020204" pitchFamily="34" charset="0"/>
              </a:defRPr>
            </a:lvl3pPr>
            <a:lvl4pPr marL="1618538" indent="-231219">
              <a:defRPr>
                <a:solidFill>
                  <a:schemeClr val="tx1"/>
                </a:solidFill>
                <a:latin typeface="Calibri" panose="020F0502020204030204" pitchFamily="34" charset="0"/>
                <a:cs typeface="Arial" panose="020B0604020202020204" pitchFamily="34" charset="0"/>
              </a:defRPr>
            </a:lvl4pPr>
            <a:lvl5pPr marL="2080977" indent="-231219">
              <a:defRPr>
                <a:solidFill>
                  <a:schemeClr val="tx1"/>
                </a:solidFill>
                <a:latin typeface="Calibri" panose="020F0502020204030204" pitchFamily="34" charset="0"/>
                <a:cs typeface="Arial" panose="020B0604020202020204" pitchFamily="34" charset="0"/>
              </a:defRPr>
            </a:lvl5pPr>
            <a:lvl6pPr marL="254341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855"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829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0734" indent="-231219"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2A9575-AE44-44C5-A352-4BE8BC214B0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1/14/2016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39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77F831-39A9-D89C-81EA-1ED10E375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0BFA59D-D77E-B6EA-B146-5D1FEC00B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1A21B74-DE84-59C5-1B2F-C1D4CEC56A3E}"/>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5" name="Footer Placeholder 4">
            <a:extLst>
              <a:ext uri="{FF2B5EF4-FFF2-40B4-BE49-F238E27FC236}">
                <a16:creationId xmlns="" xmlns:a16="http://schemas.microsoft.com/office/drawing/2014/main" id="{56F68C31-7552-C171-5278-94D702F7B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D91A8A-71B5-E6CA-FBCE-C42186476E8A}"/>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347014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4F1979-A616-1B4F-0A61-5CA04D0C7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49D42C-9553-BF89-B90D-9AF4FD44A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CDDCFD-E03A-D5E9-A40D-7BA3B0AA3CF4}"/>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5" name="Footer Placeholder 4">
            <a:extLst>
              <a:ext uri="{FF2B5EF4-FFF2-40B4-BE49-F238E27FC236}">
                <a16:creationId xmlns="" xmlns:a16="http://schemas.microsoft.com/office/drawing/2014/main" id="{BF4D100C-86AF-9E64-EA89-C89870309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5B040C-2710-99EB-CC68-398738EAE60D}"/>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116536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0B9A29-BE5A-9F57-EF05-0C53B614358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395740F-EFE0-5E34-B727-3ACC0E0D0DE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683547-E7B7-4701-7344-DB8E7BC40D76}"/>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5" name="Footer Placeholder 4">
            <a:extLst>
              <a:ext uri="{FF2B5EF4-FFF2-40B4-BE49-F238E27FC236}">
                <a16:creationId xmlns="" xmlns:a16="http://schemas.microsoft.com/office/drawing/2014/main" id="{84B1CCFC-9130-EBE6-A8AD-EDDC1C9E0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0A46AB-4884-0BF7-E492-7BE59CF00E32}"/>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198097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9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A9F22D-AA95-9F32-9B07-C1ED68113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4E8B51D-E1FA-DF6E-0967-B29B4A2AA4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AA592DB-A0DA-A31E-C846-D1E9E77CD7CC}"/>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5" name="Footer Placeholder 4">
            <a:extLst>
              <a:ext uri="{FF2B5EF4-FFF2-40B4-BE49-F238E27FC236}">
                <a16:creationId xmlns="" xmlns:a16="http://schemas.microsoft.com/office/drawing/2014/main" id="{FE4CA81A-2DB7-71EE-6B16-6D8BE8394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7ED9FD-6921-D909-5A46-953363FF9139}"/>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248558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BE7DFA-EE05-5F0C-E381-1A9C01C4A0E9}"/>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03D2AE2-00B3-2096-2411-03A25956F67C}"/>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5335FE4-D1CC-5CD9-578A-BF1267978F61}"/>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5" name="Footer Placeholder 4">
            <a:extLst>
              <a:ext uri="{FF2B5EF4-FFF2-40B4-BE49-F238E27FC236}">
                <a16:creationId xmlns="" xmlns:a16="http://schemas.microsoft.com/office/drawing/2014/main" id="{B20B97D5-2FFA-CE25-860F-1C031286E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D8A951-2C54-62AC-E530-252D224DD8DF}"/>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219244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5FFFF5-A103-3DD9-4FCA-3D380639B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144A31-8791-5545-ABF3-E04D30F9BE6E}"/>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972397A-736D-579F-4AF6-60ECADBE3CE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52E6962-4212-3189-3DB4-BEB2717C3E04}"/>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6" name="Footer Placeholder 5">
            <a:extLst>
              <a:ext uri="{FF2B5EF4-FFF2-40B4-BE49-F238E27FC236}">
                <a16:creationId xmlns="" xmlns:a16="http://schemas.microsoft.com/office/drawing/2014/main" id="{4E00C035-8B46-C7F5-29FF-F9E97F42C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377EE66-D968-4102-CE38-535A6A92FC70}"/>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148632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F6604-77D9-45B5-88D3-097949395B3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B3836ED-D3B6-77A9-39AF-B166E02D974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54A16DE-D97D-0123-7D27-EF4F6F1E29B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ECCE6E7-B4C1-4D15-B487-81024B0A3FB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2716AAC-2360-D596-13C0-6C646890C299}"/>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75F9281-BC60-F454-9F39-E38B5829866A}"/>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8" name="Footer Placeholder 7">
            <a:extLst>
              <a:ext uri="{FF2B5EF4-FFF2-40B4-BE49-F238E27FC236}">
                <a16:creationId xmlns="" xmlns:a16="http://schemas.microsoft.com/office/drawing/2014/main" id="{F687C521-A873-4E64-5B9D-D7DD92CEA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EC27FC8-7426-6AA9-910A-025186703F88}"/>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276876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13E4D-6606-F616-34EF-E50D4F2CD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6E1132B-3424-44B3-5EBA-F3EDE5EE37C4}"/>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4" name="Footer Placeholder 3">
            <a:extLst>
              <a:ext uri="{FF2B5EF4-FFF2-40B4-BE49-F238E27FC236}">
                <a16:creationId xmlns="" xmlns:a16="http://schemas.microsoft.com/office/drawing/2014/main" id="{CAB9FAE9-EBAD-826A-765C-2ECFA2DD84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83FE925-8476-B537-A523-486CB448B1FA}"/>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379972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238A5B-05DD-77A3-E30F-3F8AC7426FC5}"/>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3" name="Footer Placeholder 2">
            <a:extLst>
              <a:ext uri="{FF2B5EF4-FFF2-40B4-BE49-F238E27FC236}">
                <a16:creationId xmlns="" xmlns:a16="http://schemas.microsoft.com/office/drawing/2014/main" id="{216918A2-4784-BF12-D7C2-A03DAE931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E7BAFC9-F7BE-CDFA-64D2-677F287E3BB1}"/>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361116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7D9AA-5C42-9FD4-069E-9864A66649F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43710B6-10C1-C215-94D4-8DC7BD43FAE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E7F60A4-BBA0-CF02-53F5-C9B99003C9C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6DE7594-26A1-9E5D-C9F1-EF3CD7063A56}"/>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6" name="Footer Placeholder 5">
            <a:extLst>
              <a:ext uri="{FF2B5EF4-FFF2-40B4-BE49-F238E27FC236}">
                <a16:creationId xmlns="" xmlns:a16="http://schemas.microsoft.com/office/drawing/2014/main" id="{6317DEC9-C9CB-B244-43BB-ACAE57DE7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84F3A83-BBF3-F1CF-3302-2F2F37F72D1B}"/>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110452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2F67E-1B13-C4E6-1A6E-C8DEFC90449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1A7C5A-A9F0-07C0-6B94-A484DD52607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5C3A9E3-329B-469D-2E68-4565F8FEFF3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BAB15E5-EFBF-098D-36C2-FD18A7CFA02C}"/>
              </a:ext>
            </a:extLst>
          </p:cNvPr>
          <p:cNvSpPr>
            <a:spLocks noGrp="1"/>
          </p:cNvSpPr>
          <p:nvPr>
            <p:ph type="dt" sz="half" idx="10"/>
          </p:nvPr>
        </p:nvSpPr>
        <p:spPr/>
        <p:txBody>
          <a:bodyPr/>
          <a:lstStyle/>
          <a:p>
            <a:fld id="{0AA0DAA6-E4AB-4853-8299-F1E26C2A1F01}" type="datetimeFigureOut">
              <a:rPr lang="en-US" smtClean="0"/>
              <a:t>4/22/2025</a:t>
            </a:fld>
            <a:endParaRPr lang="en-US"/>
          </a:p>
        </p:txBody>
      </p:sp>
      <p:sp>
        <p:nvSpPr>
          <p:cNvPr id="6" name="Footer Placeholder 5">
            <a:extLst>
              <a:ext uri="{FF2B5EF4-FFF2-40B4-BE49-F238E27FC236}">
                <a16:creationId xmlns="" xmlns:a16="http://schemas.microsoft.com/office/drawing/2014/main" id="{A51C81DF-FA78-A3E6-CF08-B490207D6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E04C54-98B1-70EE-4E74-3E7970DD89F3}"/>
              </a:ext>
            </a:extLst>
          </p:cNvPr>
          <p:cNvSpPr>
            <a:spLocks noGrp="1"/>
          </p:cNvSpPr>
          <p:nvPr>
            <p:ph type="sldNum" sz="quarter" idx="12"/>
          </p:nvPr>
        </p:nvSpPr>
        <p:spPr/>
        <p:txBody>
          <a:bodyPr/>
          <a:lstStyle/>
          <a:p>
            <a:fld id="{0E6DCCF3-B130-45F0-AC60-02C1BB5C4F17}" type="slidenum">
              <a:rPr lang="en-US" smtClean="0"/>
              <a:t>‹#›</a:t>
            </a:fld>
            <a:endParaRPr lang="en-US"/>
          </a:p>
        </p:txBody>
      </p:sp>
    </p:spTree>
    <p:extLst>
      <p:ext uri="{BB962C8B-B14F-4D97-AF65-F5344CB8AC3E}">
        <p14:creationId xmlns:p14="http://schemas.microsoft.com/office/powerpoint/2010/main" val="72769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36FD303-B1C6-9B6C-5026-A42D7EE61BF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C86FF37-1C93-E409-DB05-27E4E6A29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BB7B5C-A15E-7C8A-62AB-1D19BFB91DC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0DAA6-E4AB-4853-8299-F1E26C2A1F01}" type="datetimeFigureOut">
              <a:rPr lang="en-US" smtClean="0"/>
              <a:t>4/22/2025</a:t>
            </a:fld>
            <a:endParaRPr lang="en-US"/>
          </a:p>
        </p:txBody>
      </p:sp>
      <p:sp>
        <p:nvSpPr>
          <p:cNvPr id="5" name="Footer Placeholder 4">
            <a:extLst>
              <a:ext uri="{FF2B5EF4-FFF2-40B4-BE49-F238E27FC236}">
                <a16:creationId xmlns="" xmlns:a16="http://schemas.microsoft.com/office/drawing/2014/main" id="{D1C46314-D0F1-07B4-DE50-0E7C233C5A4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2447007C-6AD3-6B72-92FE-A456B63DB56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6DCCF3-B130-45F0-AC60-02C1BB5C4F17}" type="slidenum">
              <a:rPr lang="en-US" smtClean="0"/>
              <a:t>‹#›</a:t>
            </a:fld>
            <a:endParaRPr lang="en-US"/>
          </a:p>
        </p:txBody>
      </p:sp>
    </p:spTree>
    <p:extLst>
      <p:ext uri="{BB962C8B-B14F-4D97-AF65-F5344CB8AC3E}">
        <p14:creationId xmlns:p14="http://schemas.microsoft.com/office/powerpoint/2010/main" val="703470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com/search?sca_esv=2c9839946796c83c&amp;rlz=1C1GCEU_enUS1126US1126&amp;cs=0&amp;sxsrf=AHTn8zpTxYGnllnUs9Ko1amQIGXDFNRvOA:1745258394557&amp;q=SB+256&amp;sa=X&amp;ved=2ahUKEwic5vqU2umMAxUaRjABHYfPDjYQxccNegQIBBAB&amp;mstk=AUtExfABeiQ6xaDBDpXlhtWR0Yi7HCdQUZw45jZ80wD5yRs7kV_kxzDxKLNYMOzyz80CdOdJZlQH41ddaIE2QqYvRI0s32uNrEVWYnn6-OoArjbN3aPEE8LcD9sEK27Vl4556ILa8TVp0FnrmWM9WxVex22RdWGFAMYHDcVolSqmsMKGh8vq-g2EQKlMPxcHw5C5sTtp1bnDLPoOap6cwq5BY2tlzThzTLQNVIylLouyzhCckd8EfbjuLe8tkBrGc4PYEZ_AmNS9Z_vS_20wENqMy25gFGVKoWcXv6MQCbyw8wLvUQ&amp;csui=3"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524000" y="3859066"/>
            <a:ext cx="9144000" cy="1052173"/>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3000" b="1" kern="1200">
                <a:solidFill>
                  <a:schemeClr val="tx1"/>
                </a:solidFill>
                <a:latin typeface="Helvetica" panose="020B0604020202030204" pitchFamily="34" charset="0"/>
                <a:ea typeface="+mj-ea"/>
                <a:cs typeface="+mj-cs"/>
              </a:defRPr>
            </a:lvl1pPr>
          </a:lstStyle>
          <a:p>
            <a:pPr>
              <a:lnSpc>
                <a:spcPts val="4950"/>
              </a:lnSpc>
            </a:pPr>
            <a:r>
              <a:rPr lang="en-US" sz="4800" dirty="0">
                <a:solidFill>
                  <a:prstClr val="black"/>
                </a:solidFill>
                <a:latin typeface="Arial" panose="020B0604020202020204" pitchFamily="34" charset="0"/>
                <a:cs typeface="Arial" panose="020B0604020202020204" pitchFamily="34" charset="0"/>
              </a:rPr>
              <a:t>Collective Bargaining 101</a:t>
            </a:r>
            <a:endParaRPr lang="en-US" sz="4350" dirty="0">
              <a:solidFill>
                <a:prstClr val="black">
                  <a:lumMod val="85000"/>
                  <a:lumOff val="15000"/>
                </a:prstClr>
              </a:solidFill>
            </a:endParaRPr>
          </a:p>
        </p:txBody>
      </p:sp>
      <p:sp>
        <p:nvSpPr>
          <p:cNvPr id="8" name="Rectangle 7"/>
          <p:cNvSpPr/>
          <p:nvPr/>
        </p:nvSpPr>
        <p:spPr>
          <a:xfrm>
            <a:off x="2052320" y="5328197"/>
            <a:ext cx="7884160" cy="769441"/>
          </a:xfrm>
          <a:prstGeom prst="rect">
            <a:avLst/>
          </a:prstGeom>
        </p:spPr>
        <p:txBody>
          <a:bodyPr wrap="square">
            <a:spAutoFit/>
          </a:bodyPr>
          <a:lstStyle/>
          <a:p>
            <a:pPr algn="ctr"/>
            <a:r>
              <a:rPr lang="en-US" sz="2200" dirty="0">
                <a:solidFill>
                  <a:prstClr val="black"/>
                </a:solidFill>
                <a:latin typeface="Aptos" panose="02110004020202020204"/>
                <a:cs typeface="Arial" panose="020B0604020202020204" pitchFamily="34" charset="0"/>
              </a:rPr>
              <a:t>Presented by:</a:t>
            </a:r>
            <a:br>
              <a:rPr lang="en-US" sz="2200" dirty="0">
                <a:solidFill>
                  <a:prstClr val="black"/>
                </a:solidFill>
                <a:latin typeface="Aptos" panose="02110004020202020204"/>
                <a:cs typeface="Arial" panose="020B0604020202020204" pitchFamily="34" charset="0"/>
              </a:rPr>
            </a:br>
            <a:endParaRPr lang="en-US" sz="2200" dirty="0">
              <a:solidFill>
                <a:prstClr val="black"/>
              </a:solidFill>
              <a:latin typeface="Aptos" panose="02110004020202020204"/>
              <a:cs typeface="Arial" panose="020B0604020202020204" pitchFamily="34" charset="0"/>
            </a:endParaRPr>
          </a:p>
        </p:txBody>
      </p:sp>
    </p:spTree>
    <p:extLst>
      <p:ext uri="{BB962C8B-B14F-4D97-AF65-F5344CB8AC3E}">
        <p14:creationId xmlns:p14="http://schemas.microsoft.com/office/powerpoint/2010/main" val="392629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676400"/>
            <a:ext cx="8504238" cy="4351338"/>
          </a:xfrm>
        </p:spPr>
        <p:txBody>
          <a:bodyPr>
            <a:noAutofit/>
          </a:bodyPr>
          <a:lstStyle/>
          <a:p>
            <a:pPr marL="171450" lvl="1">
              <a:spcBef>
                <a:spcPts val="0"/>
              </a:spcBef>
              <a:spcAft>
                <a:spcPts val="900"/>
              </a:spcAft>
              <a:buClr>
                <a:schemeClr val="tx1"/>
              </a:buClr>
              <a:buSzPct val="85000"/>
              <a:defRPr/>
            </a:pPr>
            <a:r>
              <a:rPr lang="en-US" sz="3400" dirty="0">
                <a:latin typeface="Arial" panose="020B0604020202020204" pitchFamily="34" charset="0"/>
                <a:cs typeface="Arial" panose="020B0604020202020204" pitchFamily="34" charset="0"/>
              </a:rPr>
              <a:t>An appropriate unit v. most appropriate unit</a:t>
            </a:r>
          </a:p>
          <a:p>
            <a:pPr marL="171450" lvl="1">
              <a:spcBef>
                <a:spcPts val="0"/>
              </a:spcBef>
              <a:spcAft>
                <a:spcPts val="900"/>
              </a:spcAft>
              <a:buClr>
                <a:schemeClr val="tx1"/>
              </a:buClr>
              <a:buSzPct val="85000"/>
              <a:defRPr/>
            </a:pPr>
            <a:r>
              <a:rPr lang="en-US" sz="3400" dirty="0">
                <a:latin typeface="Arial" panose="020B0604020202020204" pitchFamily="34" charset="0"/>
                <a:cs typeface="Arial" panose="020B0604020202020204" pitchFamily="34" charset="0"/>
              </a:rPr>
              <a:t>Community of Interest</a:t>
            </a:r>
          </a:p>
          <a:p>
            <a:pPr marL="514350" lvl="2">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Similarity of wages, hours, terms and conditions</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Common pay plan</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Common personnel rules</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Interchangeability</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Common supervision</a:t>
            </a:r>
          </a:p>
          <a:p>
            <a:pPr marL="971550" lvl="3">
              <a:spcBef>
                <a:spcPts val="0"/>
              </a:spcBef>
              <a:spcAft>
                <a:spcPts val="600"/>
              </a:spcAft>
              <a:buClr>
                <a:schemeClr val="tx1"/>
              </a:buClr>
              <a:buSzPct val="85000"/>
              <a:defRPr/>
            </a:pPr>
            <a:r>
              <a:rPr lang="en-US" sz="2600" dirty="0">
                <a:latin typeface="Arial" panose="020B0604020202020204" pitchFamily="34" charset="0"/>
                <a:cs typeface="Arial" panose="020B0604020202020204" pitchFamily="34" charset="0"/>
              </a:rPr>
              <a:t>Similar hazards</a:t>
            </a:r>
          </a:p>
        </p:txBody>
      </p:sp>
      <p:sp>
        <p:nvSpPr>
          <p:cNvPr id="4" name="Title 1"/>
          <p:cNvSpPr txBox="1">
            <a:spLocks/>
          </p:cNvSpPr>
          <p:nvPr/>
        </p:nvSpPr>
        <p:spPr>
          <a:xfrm>
            <a:off x="1656080" y="741680"/>
            <a:ext cx="58928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Who’s In</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710" y="3677603"/>
            <a:ext cx="3086100" cy="2733675"/>
          </a:xfrm>
          <a:prstGeom prst="rect">
            <a:avLst/>
          </a:prstGeom>
        </p:spPr>
      </p:pic>
    </p:spTree>
    <p:extLst>
      <p:ext uri="{BB962C8B-B14F-4D97-AF65-F5344CB8AC3E}">
        <p14:creationId xmlns:p14="http://schemas.microsoft.com/office/powerpoint/2010/main" val="295264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0000" y="1784350"/>
            <a:ext cx="8128000" cy="4616450"/>
          </a:xfrm>
        </p:spPr>
        <p:txBody>
          <a:bodyPr>
            <a:noAutofit/>
          </a:bodyPr>
          <a:lstStyle/>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Managerial</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Confidential</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Supervisory</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Professional</a:t>
            </a:r>
          </a:p>
          <a:p>
            <a:pPr marL="171450" lvl="1">
              <a:lnSpc>
                <a:spcPct val="100000"/>
              </a:lnSpc>
              <a:spcBef>
                <a:spcPts val="0"/>
              </a:spcBef>
              <a:spcAft>
                <a:spcPts val="1800"/>
              </a:spcAft>
              <a:buClr>
                <a:schemeClr val="tx1"/>
              </a:buClr>
              <a:buSzPct val="85000"/>
              <a:defRPr/>
            </a:pPr>
            <a:r>
              <a:rPr lang="en-US" sz="3600" dirty="0">
                <a:latin typeface="Arial" panose="020B0604020202020204" pitchFamily="34" charset="0"/>
                <a:cs typeface="Arial" panose="020B0604020202020204" pitchFamily="34" charset="0"/>
              </a:rPr>
              <a:t>Casual/Temporary</a:t>
            </a:r>
          </a:p>
        </p:txBody>
      </p:sp>
      <p:sp>
        <p:nvSpPr>
          <p:cNvPr id="4" name="Title 1"/>
          <p:cNvSpPr txBox="1">
            <a:spLocks/>
          </p:cNvSpPr>
          <p:nvPr/>
        </p:nvSpPr>
        <p:spPr>
          <a:xfrm>
            <a:off x="1656080" y="741680"/>
            <a:ext cx="58928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Who’s Out</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560" y="2302193"/>
            <a:ext cx="4267200" cy="2314575"/>
          </a:xfrm>
          <a:prstGeom prst="rect">
            <a:avLst/>
          </a:prstGeom>
        </p:spPr>
      </p:pic>
    </p:spTree>
    <p:extLst>
      <p:ext uri="{BB962C8B-B14F-4D97-AF65-F5344CB8AC3E}">
        <p14:creationId xmlns:p14="http://schemas.microsoft.com/office/powerpoint/2010/main" val="171524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704976"/>
            <a:ext cx="8218488" cy="4164013"/>
          </a:xfrm>
        </p:spPr>
        <p:txBody>
          <a:bodyPr>
            <a:noAutofit/>
          </a:bodyPr>
          <a:lstStyle/>
          <a:p>
            <a:pPr marL="171450" lvl="1">
              <a:lnSpc>
                <a:spcPct val="100000"/>
              </a:lnSpc>
              <a:spcBef>
                <a:spcPts val="0"/>
              </a:spcBef>
              <a:spcAft>
                <a:spcPts val="600"/>
              </a:spcAft>
              <a:buClr>
                <a:schemeClr val="tx1"/>
              </a:buClr>
              <a:buSzPct val="85000"/>
              <a:defRPr/>
            </a:pPr>
            <a:r>
              <a:rPr lang="en-US" sz="3600" dirty="0">
                <a:latin typeface="Arial" panose="020B0604020202020204" pitchFamily="34" charset="0"/>
                <a:cs typeface="Arial" panose="020B0604020202020204" pitchFamily="34" charset="0"/>
              </a:rPr>
              <a:t>Types</a:t>
            </a:r>
          </a:p>
          <a:p>
            <a:pPr marL="171450" lvl="1">
              <a:lnSpc>
                <a:spcPct val="100000"/>
              </a:lnSpc>
              <a:spcBef>
                <a:spcPts val="0"/>
              </a:spcBef>
              <a:spcAft>
                <a:spcPts val="600"/>
              </a:spcAft>
              <a:buClr>
                <a:schemeClr val="tx1"/>
              </a:buClr>
              <a:buSzPct val="85000"/>
              <a:defRPr/>
            </a:pPr>
            <a:r>
              <a:rPr lang="en-US" sz="3600" dirty="0">
                <a:latin typeface="Arial" panose="020B0604020202020204" pitchFamily="34" charset="0"/>
                <a:cs typeface="Arial" panose="020B0604020202020204" pitchFamily="34" charset="0"/>
              </a:rPr>
              <a:t>Outcome</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50% plus 1</a:t>
            </a:r>
          </a:p>
          <a:p>
            <a:pPr marL="1085850" lvl="3">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Tie goes to “no union”</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Run-off</a:t>
            </a:r>
          </a:p>
          <a:p>
            <a:pPr marL="1085850" lvl="3">
              <a:lnSpc>
                <a:spcPct val="100000"/>
              </a:lnSpc>
              <a:spcBef>
                <a:spcPts val="0"/>
              </a:spcBef>
              <a:spcAft>
                <a:spcPts val="900"/>
              </a:spcAft>
              <a:buClr>
                <a:schemeClr val="tx1"/>
              </a:buClr>
              <a:buSzPct val="85000"/>
              <a:defRPr/>
            </a:pPr>
            <a:r>
              <a:rPr lang="en-US" sz="2800" dirty="0">
                <a:latin typeface="Arial" panose="020B0604020202020204" pitchFamily="34" charset="0"/>
                <a:cs typeface="Arial" panose="020B0604020202020204" pitchFamily="34" charset="0"/>
              </a:rPr>
              <a:t>Top 2 vote getters</a:t>
            </a:r>
          </a:p>
          <a:p>
            <a:pPr marL="1085850" lvl="3">
              <a:lnSpc>
                <a:spcPct val="100000"/>
              </a:lnSpc>
              <a:spcBef>
                <a:spcPts val="0"/>
              </a:spcBef>
              <a:spcAft>
                <a:spcPts val="900"/>
              </a:spcAft>
              <a:buClr>
                <a:schemeClr val="tx1"/>
              </a:buClr>
              <a:buSzPct val="85000"/>
              <a:defRPr/>
            </a:pPr>
            <a:r>
              <a:rPr lang="en-US" sz="2800" dirty="0">
                <a:latin typeface="Arial" panose="020B0604020202020204" pitchFamily="34" charset="0"/>
                <a:cs typeface="Arial" panose="020B0604020202020204" pitchFamily="34" charset="0"/>
              </a:rPr>
              <a:t>Only voters eligible to vote in 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election</a:t>
            </a:r>
          </a:p>
          <a:p>
            <a:pPr marL="284163" lvl="2" indent="-284163">
              <a:lnSpc>
                <a:spcPct val="100000"/>
              </a:lnSpc>
              <a:spcBef>
                <a:spcPts val="60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Election objections</a:t>
            </a:r>
          </a:p>
        </p:txBody>
      </p:sp>
      <p:sp>
        <p:nvSpPr>
          <p:cNvPr id="5" name="Title 1"/>
          <p:cNvSpPr txBox="1">
            <a:spLocks/>
          </p:cNvSpPr>
          <p:nvPr/>
        </p:nvSpPr>
        <p:spPr>
          <a:xfrm>
            <a:off x="1645920" y="792480"/>
            <a:ext cx="58928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Elections</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stretch>
            <a:fillRect/>
          </a:stretch>
        </p:blipFill>
        <p:spPr>
          <a:xfrm>
            <a:off x="6878000" y="1950720"/>
            <a:ext cx="3414081" cy="2286000"/>
          </a:xfrm>
          <a:prstGeom prst="rect">
            <a:avLst/>
          </a:prstGeom>
        </p:spPr>
      </p:pic>
    </p:spTree>
    <p:extLst>
      <p:ext uri="{BB962C8B-B14F-4D97-AF65-F5344CB8AC3E}">
        <p14:creationId xmlns:p14="http://schemas.microsoft.com/office/powerpoint/2010/main" val="193769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787525"/>
            <a:ext cx="8220075" cy="4603750"/>
          </a:xfrm>
        </p:spPr>
        <p:txBody>
          <a:bodyPr>
            <a:noAutofit/>
          </a:bodyPr>
          <a:lstStyle/>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Campaigning</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Captive audience speeches</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Electioneering near polls</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Limitations on Speech</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Free speech </a:t>
            </a:r>
            <a:r>
              <a:rPr lang="en-US" sz="3200" dirty="0" smtClean="0">
                <a:latin typeface="Arial" panose="020B0604020202020204" pitchFamily="34" charset="0"/>
                <a:cs typeface="Arial" panose="020B0604020202020204" pitchFamily="34" charset="0"/>
              </a:rPr>
              <a:t>proviso</a:t>
            </a:r>
            <a:endParaRPr lang="en-US" sz="3200" dirty="0">
              <a:latin typeface="Arial" panose="020B0604020202020204" pitchFamily="34" charset="0"/>
              <a:cs typeface="Arial" panose="020B0604020202020204" pitchFamily="34" charset="0"/>
            </a:endParaRP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Changing wages, benefits</a:t>
            </a:r>
          </a:p>
        </p:txBody>
      </p:sp>
      <p:sp>
        <p:nvSpPr>
          <p:cNvPr id="5" name="Title 1"/>
          <p:cNvSpPr txBox="1">
            <a:spLocks/>
          </p:cNvSpPr>
          <p:nvPr/>
        </p:nvSpPr>
        <p:spPr>
          <a:xfrm>
            <a:off x="1645920" y="792480"/>
            <a:ext cx="6553200" cy="75946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Laboratory Conditions</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940" y="2021522"/>
            <a:ext cx="2543353" cy="3292158"/>
          </a:xfrm>
          <a:prstGeom prst="rect">
            <a:avLst/>
          </a:prstGeom>
        </p:spPr>
      </p:pic>
    </p:spTree>
    <p:extLst>
      <p:ext uri="{BB962C8B-B14F-4D97-AF65-F5344CB8AC3E}">
        <p14:creationId xmlns:p14="http://schemas.microsoft.com/office/powerpoint/2010/main" val="358864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768476"/>
            <a:ext cx="8220075" cy="4316413"/>
          </a:xfrm>
        </p:spPr>
        <p:txBody>
          <a:bodyPr>
            <a:noAutofit/>
          </a:bodyPr>
          <a:lstStyle/>
          <a:p>
            <a:pPr marL="171450" lvl="1">
              <a:spcBef>
                <a:spcPts val="0"/>
              </a:spcBef>
              <a:spcAft>
                <a:spcPts val="900"/>
              </a:spcAft>
              <a:buClr>
                <a:schemeClr val="tx1"/>
              </a:buClr>
              <a:buSzPct val="85000"/>
              <a:defRPr/>
            </a:pPr>
            <a:r>
              <a:rPr lang="en-US" sz="3400" dirty="0">
                <a:latin typeface="Arial" panose="020B0604020202020204" pitchFamily="34" charset="0"/>
                <a:cs typeface="Arial" panose="020B0604020202020204" pitchFamily="34" charset="0"/>
              </a:rPr>
              <a:t>Once a union is certified, it becomes the exclusive bargaining representative for all employees in classifications covered by the certification.</a:t>
            </a:r>
          </a:p>
          <a:p>
            <a:pPr marL="628650" lvl="2">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Doesn’t matter whether they voted against</a:t>
            </a:r>
          </a:p>
          <a:p>
            <a:pPr marL="628650" lvl="2">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Doesn’t matter if they even voted</a:t>
            </a:r>
          </a:p>
          <a:p>
            <a:pPr marL="628650" lvl="2">
              <a:lnSpc>
                <a:spcPct val="100000"/>
              </a:lnSpc>
              <a:spcBef>
                <a:spcPts val="0"/>
              </a:spcBef>
              <a:spcAft>
                <a:spcPts val="900"/>
              </a:spcAft>
              <a:buClr>
                <a:schemeClr val="tx1"/>
              </a:buClr>
              <a:buSzPct val="85000"/>
              <a:defRPr/>
            </a:pPr>
            <a:r>
              <a:rPr lang="en-US" sz="3000" dirty="0">
                <a:latin typeface="Arial" panose="020B0604020202020204" pitchFamily="34" charset="0"/>
                <a:cs typeface="Arial" panose="020B0604020202020204" pitchFamily="34" charset="0"/>
              </a:rPr>
              <a:t>Bound by whatever the union does</a:t>
            </a:r>
          </a:p>
          <a:p>
            <a:pPr marL="1085850" lvl="3">
              <a:lnSpc>
                <a:spcPct val="100000"/>
              </a:lnSpc>
              <a:spcBef>
                <a:spcPts val="0"/>
              </a:spcBef>
              <a:spcAft>
                <a:spcPts val="900"/>
              </a:spcAft>
              <a:buClr>
                <a:schemeClr val="tx1"/>
              </a:buClr>
              <a:buSzPct val="85000"/>
              <a:defRPr/>
            </a:pPr>
            <a:r>
              <a:rPr lang="en-US" sz="2800" dirty="0">
                <a:latin typeface="Arial" panose="020B0604020202020204" pitchFamily="34" charset="0"/>
                <a:cs typeface="Arial" panose="020B0604020202020204" pitchFamily="34" charset="0"/>
              </a:rPr>
              <a:t>Bargaining unit versus dues-paying member</a:t>
            </a:r>
          </a:p>
        </p:txBody>
      </p:sp>
      <p:sp>
        <p:nvSpPr>
          <p:cNvPr id="5" name="Title 1"/>
          <p:cNvSpPr txBox="1">
            <a:spLocks/>
          </p:cNvSpPr>
          <p:nvPr/>
        </p:nvSpPr>
        <p:spPr>
          <a:xfrm>
            <a:off x="1645920" y="792480"/>
            <a:ext cx="65532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Certification</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0177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4678" y="2532185"/>
            <a:ext cx="9425353"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Recent changes to Florida Statutes Chapter 447, which governs public employee collective bargaining, include provisions related to public employee unions and their dues and membership information. Specifically, </a:t>
            </a:r>
            <a:r>
              <a:rPr lang="en-US" sz="2000" u="sng" dirty="0">
                <a:latin typeface="Arial" panose="020B0604020202020204" pitchFamily="34" charset="0"/>
                <a:cs typeface="Arial" panose="020B0604020202020204" pitchFamily="34" charset="0"/>
                <a:hlinkClick r:id="rId2"/>
              </a:rPr>
              <a:t>SB 256</a:t>
            </a:r>
            <a:r>
              <a:rPr lang="en-US" sz="2000" dirty="0">
                <a:latin typeface="Arial" panose="020B0604020202020204" pitchFamily="34" charset="0"/>
                <a:cs typeface="Arial" panose="020B0604020202020204" pitchFamily="34" charset="0"/>
              </a:rPr>
              <a:t> mandates that civilian unions are prohibited from receiving dues and assessments via salary deduction from the members' public employer. Additionally, employee organizations must provide detailed information about their bargaining unit members, including membership status, dues payment, and independent accountant verification</a:t>
            </a:r>
          </a:p>
        </p:txBody>
      </p:sp>
      <p:sp>
        <p:nvSpPr>
          <p:cNvPr id="7" name="TextBox 6"/>
          <p:cNvSpPr txBox="1"/>
          <p:nvPr/>
        </p:nvSpPr>
        <p:spPr>
          <a:xfrm>
            <a:off x="1602154" y="1320800"/>
            <a:ext cx="7291754" cy="523220"/>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Recent changes to Chapter 447</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0387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768476"/>
            <a:ext cx="8220075" cy="4316413"/>
          </a:xfrm>
        </p:spPr>
        <p:txBody>
          <a:bodyPr>
            <a:noAutofit/>
          </a:bodyPr>
          <a:lstStyle/>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Similar petition/election process</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30% support</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Tie goes to the union</a:t>
            </a:r>
          </a:p>
          <a:p>
            <a:pPr marL="233363" lvl="2" indent="-233363">
              <a:lnSpc>
                <a:spcPct val="100000"/>
              </a:lnSpc>
              <a:spcBef>
                <a:spcPts val="60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Timing</a:t>
            </a:r>
          </a:p>
          <a:p>
            <a:pPr marL="690563" lvl="3" indent="-233363">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Election bar</a:t>
            </a:r>
          </a:p>
          <a:p>
            <a:pPr marL="690563" lvl="3" indent="-233363">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Contract bar</a:t>
            </a:r>
          </a:p>
          <a:p>
            <a:pPr marL="233363" lvl="3" indent="-233363">
              <a:lnSpc>
                <a:spcPct val="100000"/>
              </a:lnSpc>
              <a:spcBef>
                <a:spcPts val="60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Management taint</a:t>
            </a:r>
          </a:p>
        </p:txBody>
      </p:sp>
      <p:sp>
        <p:nvSpPr>
          <p:cNvPr id="5" name="Title 1"/>
          <p:cNvSpPr txBox="1">
            <a:spLocks/>
          </p:cNvSpPr>
          <p:nvPr/>
        </p:nvSpPr>
        <p:spPr>
          <a:xfrm>
            <a:off x="1645920" y="792480"/>
            <a:ext cx="65532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Decertification</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2495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45920" y="792480"/>
            <a:ext cx="655320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Duty To Bargain</a:t>
            </a:r>
            <a:endParaRPr lang="en-US" sz="4000"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4" name="Rectangle 3"/>
          <p:cNvSpPr txBox="1">
            <a:spLocks noChangeArrowheads="1"/>
          </p:cNvSpPr>
          <p:nvPr/>
        </p:nvSpPr>
        <p:spPr bwMode="auto">
          <a:xfrm>
            <a:off x="1676400" y="1696720"/>
            <a:ext cx="8808720" cy="462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ct val="90000"/>
              <a:buNone/>
            </a:pPr>
            <a:r>
              <a:rPr lang="en-US" dirty="0">
                <a:solidFill>
                  <a:prstClr val="black"/>
                </a:solidFill>
              </a:rPr>
              <a:t>Section 447.301, Florida Statutes:</a:t>
            </a:r>
          </a:p>
          <a:p>
            <a:pPr marL="568325" lvl="1" indent="-284163">
              <a:spcBef>
                <a:spcPts val="1800"/>
              </a:spcBef>
              <a:buSzPct val="90000"/>
              <a:buFont typeface="Arial" panose="020B0604020202020204" pitchFamily="34" charset="0"/>
              <a:buChar char="•"/>
            </a:pPr>
            <a:r>
              <a:rPr lang="en-US" dirty="0">
                <a:solidFill>
                  <a:prstClr val="black"/>
                </a:solidFill>
              </a:rPr>
              <a:t>After a … [Union] has been certified pursuant to the … [FPERA], the bargaining agent for the … [Union] and the chief executive officer of the … public employer …, jointly, shall bargain collectively in the determination of the wages, hours, and terms and conditions of employment of the public employees within the bargaining unit.</a:t>
            </a:r>
          </a:p>
          <a:p>
            <a:pPr marL="968375" lvl="2" indent="-284163">
              <a:spcBef>
                <a:spcPts val="1800"/>
              </a:spcBef>
              <a:buSzPct val="90000"/>
            </a:pPr>
            <a:r>
              <a:rPr lang="en-US" dirty="0">
                <a:solidFill>
                  <a:prstClr val="black"/>
                </a:solidFill>
              </a:rPr>
              <a:t>The duty to bargain attaches on certification.</a:t>
            </a:r>
          </a:p>
        </p:txBody>
      </p:sp>
    </p:spTree>
    <p:extLst>
      <p:ext uri="{BB962C8B-B14F-4D97-AF65-F5344CB8AC3E}">
        <p14:creationId xmlns:p14="http://schemas.microsoft.com/office/powerpoint/2010/main" val="204690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Duty To Bargain</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524000" y="1798638"/>
            <a:ext cx="8534400" cy="4652962"/>
          </a:xfrm>
        </p:spPr>
        <p:txBody>
          <a:bodyPr>
            <a:noAutofit/>
          </a:bodyPr>
          <a:lstStyle/>
          <a:p>
            <a:pPr>
              <a:spcBef>
                <a:spcPts val="1800"/>
              </a:spcBef>
            </a:pPr>
            <a:r>
              <a:rPr lang="en-US" sz="3200" dirty="0">
                <a:latin typeface="Arial" panose="020B0604020202020204" pitchFamily="34" charset="0"/>
                <a:cs typeface="Arial" panose="020B0604020202020204" pitchFamily="34" charset="0"/>
              </a:rPr>
              <a:t>Collective bargaining rights are broader than negotiating a collective bargaining agreement.</a:t>
            </a:r>
          </a:p>
          <a:p>
            <a:pPr>
              <a:spcBef>
                <a:spcPts val="1800"/>
              </a:spcBef>
            </a:pPr>
            <a:r>
              <a:rPr lang="en-US" sz="3200" dirty="0">
                <a:latin typeface="Arial" panose="020B0604020202020204" pitchFamily="34" charset="0"/>
                <a:cs typeface="Arial" panose="020B0604020202020204" pitchFamily="34" charset="0"/>
              </a:rPr>
              <a:t>Bargaining obligation applies to any changes to the status quo in the areas of employee wages, hours, or other terms and conditions of employment.</a:t>
            </a:r>
          </a:p>
          <a:p>
            <a:pPr>
              <a:spcBef>
                <a:spcPts val="1800"/>
              </a:spcBef>
            </a:pPr>
            <a:r>
              <a:rPr lang="en-US" sz="3200" dirty="0">
                <a:latin typeface="Arial" panose="020B0604020202020204" pitchFamily="34" charset="0"/>
                <a:cs typeface="Arial" panose="020B0604020202020204" pitchFamily="34" charset="0"/>
              </a:rPr>
              <a:t>Status quo that must be maintained</a:t>
            </a:r>
          </a:p>
          <a:p>
            <a:pPr lvl="1">
              <a:spcBef>
                <a:spcPts val="1200"/>
              </a:spcBef>
            </a:pPr>
            <a:r>
              <a:rPr lang="en-US" sz="2800" dirty="0">
                <a:latin typeface="Arial" panose="020B0604020202020204" pitchFamily="34" charset="0"/>
                <a:cs typeface="Arial" panose="020B0604020202020204" pitchFamily="34" charset="0"/>
              </a:rPr>
              <a:t>Established past practices</a:t>
            </a:r>
          </a:p>
          <a:p>
            <a:pPr lvl="1">
              <a:spcBef>
                <a:spcPts val="1200"/>
              </a:spcBef>
            </a:pPr>
            <a:endParaRPr lang="en-US" sz="2800" dirty="0"/>
          </a:p>
        </p:txBody>
      </p:sp>
    </p:spTree>
    <p:extLst>
      <p:ext uri="{BB962C8B-B14F-4D97-AF65-F5344CB8AC3E}">
        <p14:creationId xmlns:p14="http://schemas.microsoft.com/office/powerpoint/2010/main" val="358580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Established Past Practice</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2001838" y="1825625"/>
            <a:ext cx="8666162" cy="4737100"/>
          </a:xfrm>
        </p:spPr>
        <p:txBody>
          <a:bodyPr>
            <a:noAutofit/>
          </a:bodyPr>
          <a:lstStyle/>
          <a:p>
            <a:pPr>
              <a:lnSpc>
                <a:spcPct val="100000"/>
              </a:lnSpc>
              <a:spcBef>
                <a:spcPts val="1200"/>
              </a:spcBef>
            </a:pPr>
            <a:r>
              <a:rPr lang="en-US" sz="3600" dirty="0">
                <a:latin typeface="Arial" panose="020B0604020202020204" pitchFamily="34" charset="0"/>
                <a:cs typeface="Arial" panose="020B0604020202020204" pitchFamily="34" charset="0"/>
              </a:rPr>
              <a:t>Existed substantially unvaried for a significant period of time such that the employees can reasonably expect that they will continue in the future.</a:t>
            </a:r>
          </a:p>
          <a:p>
            <a:pPr lvl="1">
              <a:lnSpc>
                <a:spcPct val="100000"/>
              </a:lnSpc>
              <a:spcBef>
                <a:spcPts val="1200"/>
              </a:spcBef>
            </a:pPr>
            <a:r>
              <a:rPr lang="en-US" sz="3200" dirty="0">
                <a:latin typeface="Arial" panose="020B0604020202020204" pitchFamily="34" charset="0"/>
                <a:cs typeface="Arial" panose="020B0604020202020204" pitchFamily="34" charset="0"/>
              </a:rPr>
              <a:t>Unvaried</a:t>
            </a:r>
          </a:p>
          <a:p>
            <a:pPr lvl="1">
              <a:lnSpc>
                <a:spcPct val="100000"/>
              </a:lnSpc>
              <a:spcBef>
                <a:spcPts val="1200"/>
              </a:spcBef>
            </a:pPr>
            <a:r>
              <a:rPr lang="en-US" sz="3200" dirty="0">
                <a:latin typeface="Arial" panose="020B0604020202020204" pitchFamily="34" charset="0"/>
                <a:cs typeface="Arial" panose="020B0604020202020204" pitchFamily="34" charset="0"/>
              </a:rPr>
              <a:t>Significant period of time</a:t>
            </a:r>
          </a:p>
          <a:p>
            <a:pPr lvl="1">
              <a:lnSpc>
                <a:spcPct val="100000"/>
              </a:lnSpc>
              <a:spcBef>
                <a:spcPts val="1200"/>
              </a:spcBef>
            </a:pPr>
            <a:r>
              <a:rPr lang="en-US" sz="3200" dirty="0">
                <a:latin typeface="Arial" panose="020B0604020202020204" pitchFamily="34" charset="0"/>
                <a:cs typeface="Arial" panose="020B0604020202020204" pitchFamily="34" charset="0"/>
              </a:rPr>
              <a:t>Is it in writing?</a:t>
            </a:r>
          </a:p>
        </p:txBody>
      </p:sp>
    </p:spTree>
    <p:extLst>
      <p:ext uri="{BB962C8B-B14F-4D97-AF65-F5344CB8AC3E}">
        <p14:creationId xmlns:p14="http://schemas.microsoft.com/office/powerpoint/2010/main" val="380556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Law</a:t>
            </a:r>
            <a:endParaRPr 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524001" y="1671639"/>
            <a:ext cx="8266113" cy="4738687"/>
          </a:xfrm>
        </p:spPr>
        <p:txBody>
          <a:bodyPr>
            <a:noAutofit/>
          </a:bodyPr>
          <a:lstStyle/>
          <a:p>
            <a:pPr>
              <a:spcBef>
                <a:spcPct val="0"/>
              </a:spcBef>
            </a:pPr>
            <a:r>
              <a:rPr lang="en-US" sz="3200" b="1" dirty="0">
                <a:latin typeface="Arial" panose="020B0604020202020204" pitchFamily="34" charset="0"/>
                <a:cs typeface="Arial" panose="020B0604020202020204" pitchFamily="34" charset="0"/>
              </a:rPr>
              <a:t>Article I, Section 6 of the Florida Constitution</a:t>
            </a:r>
          </a:p>
          <a:p>
            <a:pPr indent="0">
              <a:spcBef>
                <a:spcPts val="1800"/>
              </a:spcBef>
              <a:buNone/>
            </a:pPr>
            <a:r>
              <a:rPr lang="en-US" dirty="0">
                <a:latin typeface="Arial" panose="020B0604020202020204" pitchFamily="34" charset="0"/>
                <a:cs typeface="Arial" panose="020B0604020202020204" pitchFamily="34" charset="0"/>
              </a:rPr>
              <a:t>The right of persons to work shall not be denied or abridged on account of membership or non-membership in any labor union or labor organization. The right of employees, by and through a labor organization, to bargain collectively shall not be denied or abridged. Public employees shall not have the right to strike.</a:t>
            </a:r>
            <a:endParaRPr lang="en-US" b="1" dirty="0">
              <a:latin typeface="Arial" panose="020B0604020202020204" pitchFamily="34" charset="0"/>
              <a:cs typeface="Arial" panose="020B0604020202020204" pitchFamily="34" charset="0"/>
            </a:endParaRPr>
          </a:p>
          <a:p>
            <a:pPr>
              <a:spcBef>
                <a:spcPct val="0"/>
              </a:spcBef>
            </a:pPr>
            <a:endParaRPr lang="en-US" b="1" dirty="0"/>
          </a:p>
          <a:p>
            <a:endParaRPr lang="en-US"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428" y="5594557"/>
            <a:ext cx="4103306" cy="952929"/>
          </a:xfrm>
          <a:prstGeom prst="rect">
            <a:avLst/>
          </a:prstGeom>
        </p:spPr>
      </p:pic>
    </p:spTree>
    <p:extLst>
      <p:ext uri="{BB962C8B-B14F-4D97-AF65-F5344CB8AC3E}">
        <p14:creationId xmlns:p14="http://schemas.microsoft.com/office/powerpoint/2010/main" val="100386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Prohibited Unilateral Change</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524000" y="1816100"/>
            <a:ext cx="8667750" cy="4737100"/>
          </a:xfrm>
        </p:spPr>
        <p:txBody>
          <a:bodyPr>
            <a:noAutofit/>
          </a:bodyPr>
          <a:lstStyle/>
          <a:p>
            <a:pPr>
              <a:spcBef>
                <a:spcPts val="1200"/>
              </a:spcBef>
            </a:pPr>
            <a:r>
              <a:rPr lang="en-US" sz="3600" dirty="0">
                <a:latin typeface="Arial" panose="020B0604020202020204" pitchFamily="34" charset="0"/>
                <a:cs typeface="Arial" panose="020B0604020202020204" pitchFamily="34" charset="0"/>
              </a:rPr>
              <a:t>With limited exception, modifying an established past practice without giving notice and an opportunity to bargain </a:t>
            </a:r>
            <a:r>
              <a:rPr lang="en-US" sz="4000" dirty="0">
                <a:solidFill>
                  <a:srgbClr val="FF0000"/>
                </a:solidFill>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prohibited unilateral change.</a:t>
            </a:r>
          </a:p>
          <a:p>
            <a:pPr marL="741363" lvl="2" indent="-284163">
              <a:spcBef>
                <a:spcPts val="1800"/>
              </a:spcBef>
            </a:pPr>
            <a:r>
              <a:rPr lang="en-US" sz="3200" dirty="0">
                <a:latin typeface="Arial" panose="020B0604020202020204" pitchFamily="34" charset="0"/>
                <a:cs typeface="Arial" panose="020B0604020202020204" pitchFamily="34" charset="0"/>
              </a:rPr>
              <a:t>As much a ULP to unilaterally increase as it is to unilaterally decrease</a:t>
            </a:r>
          </a:p>
          <a:p>
            <a:pPr marL="914400" lvl="2" indent="0">
              <a:spcBef>
                <a:spcPts val="1800"/>
              </a:spcBef>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60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Unilateral Change</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524000" y="1804989"/>
            <a:ext cx="8667750" cy="4738687"/>
          </a:xfrm>
        </p:spPr>
        <p:txBody>
          <a:bodyPr>
            <a:noAutofit/>
          </a:bodyPr>
          <a:lstStyle/>
          <a:p>
            <a:pPr>
              <a:spcBef>
                <a:spcPts val="1200"/>
              </a:spcBef>
            </a:pPr>
            <a:r>
              <a:rPr lang="en-US" sz="3600" dirty="0">
                <a:latin typeface="Arial" panose="020B0604020202020204" pitchFamily="34" charset="0"/>
                <a:cs typeface="Arial" panose="020B0604020202020204" pitchFamily="34" charset="0"/>
              </a:rPr>
              <a:t>Exceptions to unilateral changes</a:t>
            </a:r>
          </a:p>
          <a:p>
            <a:pPr lvl="1">
              <a:spcBef>
                <a:spcPts val="1200"/>
              </a:spcBef>
            </a:pPr>
            <a:r>
              <a:rPr lang="en-US" sz="3200" dirty="0">
                <a:latin typeface="Arial" panose="020B0604020202020204" pitchFamily="34" charset="0"/>
                <a:cs typeface="Arial" panose="020B0604020202020204" pitchFamily="34" charset="0"/>
              </a:rPr>
              <a:t>Management rights</a:t>
            </a:r>
          </a:p>
          <a:p>
            <a:pPr lvl="1">
              <a:spcBef>
                <a:spcPts val="1200"/>
              </a:spcBef>
            </a:pPr>
            <a:r>
              <a:rPr lang="en-US" sz="3200" dirty="0">
                <a:latin typeface="Arial" panose="020B0604020202020204" pitchFamily="34" charset="0"/>
                <a:cs typeface="Arial" panose="020B0604020202020204" pitchFamily="34" charset="0"/>
              </a:rPr>
              <a:t>Waiver</a:t>
            </a:r>
          </a:p>
          <a:p>
            <a:pPr lvl="2">
              <a:spcBef>
                <a:spcPts val="1200"/>
              </a:spcBef>
            </a:pPr>
            <a:r>
              <a:rPr lang="en-US" sz="2800" dirty="0">
                <a:latin typeface="Arial" panose="020B0604020202020204" pitchFamily="34" charset="0"/>
                <a:cs typeface="Arial" panose="020B0604020202020204" pitchFamily="34" charset="0"/>
              </a:rPr>
              <a:t>By action/inaction </a:t>
            </a:r>
          </a:p>
          <a:p>
            <a:pPr lvl="2">
              <a:spcBef>
                <a:spcPts val="1200"/>
              </a:spcBef>
            </a:pPr>
            <a:r>
              <a:rPr lang="en-US" sz="2800" dirty="0">
                <a:latin typeface="Arial" panose="020B0604020202020204" pitchFamily="34" charset="0"/>
                <a:cs typeface="Arial" panose="020B0604020202020204" pitchFamily="34" charset="0"/>
              </a:rPr>
              <a:t>By contract</a:t>
            </a:r>
            <a:endParaRPr lang="en-US" sz="3200" dirty="0">
              <a:latin typeface="Arial" panose="020B0604020202020204" pitchFamily="34" charset="0"/>
              <a:cs typeface="Arial" panose="020B0604020202020204" pitchFamily="34" charset="0"/>
            </a:endParaRPr>
          </a:p>
          <a:p>
            <a:pPr lvl="1">
              <a:spcBef>
                <a:spcPts val="1200"/>
              </a:spcBef>
            </a:pPr>
            <a:r>
              <a:rPr lang="en-US" sz="3200" dirty="0">
                <a:latin typeface="Arial" panose="020B0604020202020204" pitchFamily="34" charset="0"/>
                <a:cs typeface="Arial" panose="020B0604020202020204" pitchFamily="34" charset="0"/>
              </a:rPr>
              <a:t>Legislative body action</a:t>
            </a:r>
          </a:p>
          <a:p>
            <a:pPr lvl="1">
              <a:spcBef>
                <a:spcPts val="1200"/>
              </a:spcBef>
            </a:pPr>
            <a:r>
              <a:rPr lang="en-US" sz="3200" dirty="0">
                <a:latin typeface="Arial" panose="020B0604020202020204" pitchFamily="34" charset="0"/>
                <a:cs typeface="Arial" panose="020B0604020202020204" pitchFamily="34" charset="0"/>
              </a:rPr>
              <a:t>Exigent circumstances</a:t>
            </a:r>
          </a:p>
        </p:txBody>
      </p:sp>
      <p:pic>
        <p:nvPicPr>
          <p:cNvPr id="3" name="Picture 2"/>
          <p:cNvPicPr>
            <a:picLocks noChangeAspect="1"/>
          </p:cNvPicPr>
          <p:nvPr/>
        </p:nvPicPr>
        <p:blipFill>
          <a:blip r:embed="rId3"/>
          <a:stretch>
            <a:fillRect/>
          </a:stretch>
        </p:blipFill>
        <p:spPr>
          <a:xfrm>
            <a:off x="7665720" y="2665412"/>
            <a:ext cx="1676400" cy="3017520"/>
          </a:xfrm>
          <a:prstGeom prst="rect">
            <a:avLst/>
          </a:prstGeom>
        </p:spPr>
      </p:pic>
    </p:spTree>
    <p:extLst>
      <p:ext uri="{BB962C8B-B14F-4D97-AF65-F5344CB8AC3E}">
        <p14:creationId xmlns:p14="http://schemas.microsoft.com/office/powerpoint/2010/main" val="327654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27075"/>
            <a:ext cx="9144000" cy="742950"/>
          </a:xfrm>
        </p:spPr>
        <p:txBody>
          <a:bodyPr rtlCol="0">
            <a:noAutofit/>
          </a:bodyPr>
          <a:lstStyle/>
          <a:p>
            <a:r>
              <a:rPr lang="en-US" altLang="en-US" sz="4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Bargaining — The Basics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5" name="Rectangle 3"/>
          <p:cNvSpPr txBox="1">
            <a:spLocks noChangeArrowheads="1"/>
          </p:cNvSpPr>
          <p:nvPr/>
        </p:nvSpPr>
        <p:spPr bwMode="auto">
          <a:xfrm>
            <a:off x="1717040" y="1828800"/>
            <a:ext cx="8493760" cy="457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sz="3200" dirty="0">
                <a:solidFill>
                  <a:prstClr val="black"/>
                </a:solidFill>
              </a:rPr>
              <a:t>The chief executive officer or his or her representative and the bargaining agent or its representative shall meet at reasonable times and bargain in good faith. </a:t>
            </a:r>
          </a:p>
          <a:p>
            <a:pPr marL="568325" lvl="1" indent="-284163">
              <a:spcBef>
                <a:spcPts val="1200"/>
              </a:spcBef>
              <a:buSzPct val="90000"/>
              <a:buFont typeface="Arial" panose="020B0604020202020204" pitchFamily="34" charset="0"/>
              <a:buChar char="•"/>
            </a:pPr>
            <a:endParaRPr lang="en-US" dirty="0">
              <a:solidFill>
                <a:prstClr val="black"/>
              </a:solidFill>
            </a:endParaRPr>
          </a:p>
          <a:p>
            <a:pPr marL="284162" lvl="1" indent="0" algn="ctr">
              <a:spcBef>
                <a:spcPts val="1200"/>
              </a:spcBef>
              <a:buSzPct val="90000"/>
              <a:buNone/>
            </a:pPr>
            <a:r>
              <a:rPr lang="en-US" sz="3200" b="1" dirty="0">
                <a:solidFill>
                  <a:srgbClr val="FF0000"/>
                </a:solidFill>
              </a:rPr>
              <a:t>What is Good Faith Bargaining?</a:t>
            </a:r>
          </a:p>
          <a:p>
            <a:pPr marL="284162" lvl="1" indent="0">
              <a:spcBef>
                <a:spcPts val="1200"/>
              </a:spcBef>
              <a:buSzPct val="90000"/>
              <a:buNone/>
            </a:pPr>
            <a:endParaRPr lang="en-US" sz="3200" dirty="0">
              <a:solidFill>
                <a:prstClr val="black"/>
              </a:solidFill>
            </a:endParaRPr>
          </a:p>
        </p:txBody>
      </p:sp>
    </p:spTree>
    <p:extLst>
      <p:ext uri="{BB962C8B-B14F-4D97-AF65-F5344CB8AC3E}">
        <p14:creationId xmlns:p14="http://schemas.microsoft.com/office/powerpoint/2010/main" val="363531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558800"/>
            <a:ext cx="9144000" cy="1066800"/>
          </a:xfrm>
        </p:spPr>
        <p:txBody>
          <a:bodyPr rtlCol="0">
            <a:noAutofit/>
          </a:bodyPr>
          <a:lstStyle/>
          <a:p>
            <a:pPr defTabSz="685783">
              <a:spcAft>
                <a:spcPts val="375"/>
              </a:spcAft>
              <a:buSzPct val="100000"/>
              <a:defRPr/>
            </a:pPr>
            <a:r>
              <a:rPr lang="en-US" sz="4000" b="1" kern="0" dirty="0">
                <a:solidFill>
                  <a:schemeClr val="bg1"/>
                </a:solidFill>
                <a:latin typeface="Arial" panose="020B0604020202020204" pitchFamily="34" charset="0"/>
                <a:cs typeface="Arial" panose="020B0604020202020204" pitchFamily="34" charset="0"/>
              </a:rPr>
              <a:t> Good Faith</a:t>
            </a:r>
          </a:p>
        </p:txBody>
      </p:sp>
      <p:sp>
        <p:nvSpPr>
          <p:cNvPr id="5" name="Rectangle 3"/>
          <p:cNvSpPr txBox="1">
            <a:spLocks noChangeArrowheads="1"/>
          </p:cNvSpPr>
          <p:nvPr/>
        </p:nvSpPr>
        <p:spPr bwMode="auto">
          <a:xfrm>
            <a:off x="1615440" y="1635760"/>
            <a:ext cx="8585200" cy="50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2" lvl="1" indent="0">
              <a:spcBef>
                <a:spcPts val="1200"/>
              </a:spcBef>
              <a:buSzPct val="90000"/>
              <a:buNone/>
            </a:pPr>
            <a:r>
              <a:rPr lang="en-US" sz="3200" dirty="0">
                <a:solidFill>
                  <a:prstClr val="black"/>
                </a:solidFill>
              </a:rPr>
              <a:t>Section 447.203(17), Florida Statutes:</a:t>
            </a:r>
          </a:p>
          <a:p>
            <a:pPr marL="568325" lvl="1" indent="-284163">
              <a:spcBef>
                <a:spcPts val="1200"/>
              </a:spcBef>
              <a:buSzPct val="90000"/>
              <a:buFont typeface="Arial" panose="020B0604020202020204" pitchFamily="34" charset="0"/>
              <a:buChar char="•"/>
            </a:pPr>
            <a:r>
              <a:rPr lang="en-US" dirty="0">
                <a:solidFill>
                  <a:prstClr val="black"/>
                </a:solidFill>
              </a:rPr>
              <a:t>“Good faith bargaining” shall mean, but not be limited to, the willingness of both parties to meet at reasonable times and places, as mutually agreed upon, in order to discuss issues which are proper subjects of bargaining, with the intent of reaching a common accord. It shall include an obligation for both parties to participate actively in the negotiations with an open mind and a sincere desire, as well as making a sincere effort, to resolve differences and come to an agreement. </a:t>
            </a:r>
          </a:p>
        </p:txBody>
      </p:sp>
    </p:spTree>
    <p:extLst>
      <p:ext uri="{BB962C8B-B14F-4D97-AF65-F5344CB8AC3E}">
        <p14:creationId xmlns:p14="http://schemas.microsoft.com/office/powerpoint/2010/main" val="199190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558800"/>
            <a:ext cx="9144000" cy="1066800"/>
          </a:xfrm>
        </p:spPr>
        <p:txBody>
          <a:bodyPr rtlCol="0">
            <a:noAutofit/>
          </a:bodyPr>
          <a:lstStyle/>
          <a:p>
            <a:pPr defTabSz="685783">
              <a:spcAft>
                <a:spcPts val="375"/>
              </a:spcAft>
              <a:buSzPct val="100000"/>
              <a:defRPr/>
            </a:pPr>
            <a:r>
              <a:rPr lang="en-US" sz="4000" b="1" kern="0" dirty="0">
                <a:solidFill>
                  <a:schemeClr val="bg1"/>
                </a:solidFill>
                <a:latin typeface="Arial" panose="020B0604020202020204" pitchFamily="34" charset="0"/>
                <a:cs typeface="Arial" panose="020B0604020202020204" pitchFamily="34" charset="0"/>
              </a:rPr>
              <a:t> Good Faith</a:t>
            </a:r>
          </a:p>
        </p:txBody>
      </p:sp>
      <p:sp>
        <p:nvSpPr>
          <p:cNvPr id="4" name="Rectangle 3"/>
          <p:cNvSpPr txBox="1">
            <a:spLocks noChangeArrowheads="1"/>
          </p:cNvSpPr>
          <p:nvPr/>
        </p:nvSpPr>
        <p:spPr bwMode="auto">
          <a:xfrm>
            <a:off x="1676400" y="183388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SzPct val="90000"/>
              <a:buFont typeface="Arial" panose="020B0604020202020204" pitchFamily="34" charset="0"/>
              <a:buChar char="•"/>
            </a:pPr>
            <a:r>
              <a:rPr lang="en-US" sz="3400" dirty="0">
                <a:solidFill>
                  <a:prstClr val="black"/>
                </a:solidFill>
              </a:rPr>
              <a:t>According to PERC:</a:t>
            </a:r>
          </a:p>
          <a:p>
            <a:pPr lvl="1">
              <a:spcBef>
                <a:spcPts val="1200"/>
              </a:spcBef>
              <a:buSzPct val="90000"/>
              <a:buFont typeface="Arial" panose="020B0604020202020204" pitchFamily="34" charset="0"/>
              <a:buChar char="•"/>
            </a:pPr>
            <a:r>
              <a:rPr lang="en-US" sz="3000" dirty="0">
                <a:solidFill>
                  <a:prstClr val="black"/>
                </a:solidFill>
              </a:rPr>
              <a:t>Good faith is a matter of intent; it is a state of mind. </a:t>
            </a:r>
          </a:p>
          <a:p>
            <a:pPr lvl="1">
              <a:spcBef>
                <a:spcPts val="1200"/>
              </a:spcBef>
              <a:buSzPct val="90000"/>
              <a:buFont typeface="Arial" panose="020B0604020202020204" pitchFamily="34" charset="0"/>
              <a:buChar char="•"/>
            </a:pPr>
            <a:r>
              <a:rPr lang="en-US" sz="3000" dirty="0">
                <a:solidFill>
                  <a:prstClr val="black"/>
                </a:solidFill>
              </a:rPr>
              <a:t>Whether a party has failed to bargain in good faith is a factual determination based on the totality of the circumstances.</a:t>
            </a:r>
          </a:p>
          <a:p>
            <a:pPr lvl="1">
              <a:spcBef>
                <a:spcPts val="1200"/>
              </a:spcBef>
              <a:buSzPct val="90000"/>
              <a:buFont typeface="Arial" panose="020B0604020202020204" pitchFamily="34" charset="0"/>
              <a:buChar char="•"/>
            </a:pPr>
            <a:r>
              <a:rPr lang="en-US" sz="3000" dirty="0">
                <a:solidFill>
                  <a:prstClr val="black"/>
                </a:solidFill>
              </a:rPr>
              <a:t>In practice, good faith bargaining is any bargaining that is not in bad faith.</a:t>
            </a:r>
          </a:p>
          <a:p>
            <a:pPr lvl="1">
              <a:spcBef>
                <a:spcPts val="1200"/>
              </a:spcBef>
              <a:buSzPct val="90000"/>
              <a:buFont typeface="Arial" panose="020B0604020202020204" pitchFamily="34" charset="0"/>
              <a:buChar char="•"/>
            </a:pPr>
            <a:endParaRPr lang="en-US" sz="2600" dirty="0">
              <a:solidFill>
                <a:prstClr val="black"/>
              </a:solidFill>
            </a:endParaRPr>
          </a:p>
        </p:txBody>
      </p:sp>
    </p:spTree>
    <p:extLst>
      <p:ext uri="{BB962C8B-B14F-4D97-AF65-F5344CB8AC3E}">
        <p14:creationId xmlns:p14="http://schemas.microsoft.com/office/powerpoint/2010/main" val="242719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568325"/>
            <a:ext cx="9144000" cy="1047750"/>
          </a:xfrm>
        </p:spPr>
        <p:txBody>
          <a:bodyPr rtlCol="0">
            <a:noAutofit/>
          </a:bodyPr>
          <a:lstStyle/>
          <a:p>
            <a:pPr defTabSz="685783">
              <a:spcAft>
                <a:spcPts val="375"/>
              </a:spcAft>
              <a:buSzPct val="100000"/>
              <a:defRPr/>
            </a:pPr>
            <a:r>
              <a:rPr lang="en-US" sz="4000" b="1" kern="0" dirty="0">
                <a:latin typeface="Arial" panose="020B0604020202020204" pitchFamily="34" charset="0"/>
                <a:cs typeface="Arial" panose="020B0604020202020204" pitchFamily="34" charset="0"/>
              </a:rPr>
              <a:t> </a:t>
            </a: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Bad Faith</a:t>
            </a:r>
          </a:p>
        </p:txBody>
      </p:sp>
      <p:sp>
        <p:nvSpPr>
          <p:cNvPr id="5" name="Rectangle 3"/>
          <p:cNvSpPr txBox="1">
            <a:spLocks noChangeArrowheads="1"/>
          </p:cNvSpPr>
          <p:nvPr/>
        </p:nvSpPr>
        <p:spPr bwMode="auto">
          <a:xfrm>
            <a:off x="1788160" y="1661160"/>
            <a:ext cx="8402320" cy="553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200"/>
              </a:spcBef>
              <a:buSzPct val="90000"/>
              <a:buNone/>
            </a:pPr>
            <a:r>
              <a:rPr lang="en-US" sz="3200" dirty="0">
                <a:solidFill>
                  <a:prstClr val="black"/>
                </a:solidFill>
              </a:rPr>
              <a:t>Incidents indicative of bad faith shall include, but not be limited to, the following occurrences:</a:t>
            </a:r>
          </a:p>
          <a:p>
            <a:pPr marL="284162" lvl="1" indent="0">
              <a:spcBef>
                <a:spcPts val="1800"/>
              </a:spcBef>
              <a:buSzPct val="90000"/>
              <a:buNone/>
            </a:pPr>
            <a:r>
              <a:rPr lang="en-US" dirty="0">
                <a:solidFill>
                  <a:prstClr val="black"/>
                </a:solidFill>
              </a:rPr>
              <a:t>(a) Failure to meet at reasonable times and places with representatives of the other party for the purpose of negotiations.</a:t>
            </a:r>
          </a:p>
          <a:p>
            <a:pPr marL="284162" lvl="1" indent="0">
              <a:spcBef>
                <a:spcPts val="1800"/>
              </a:spcBef>
              <a:buSzPct val="90000"/>
              <a:buNone/>
            </a:pPr>
            <a:r>
              <a:rPr lang="en-US" dirty="0">
                <a:solidFill>
                  <a:prstClr val="black"/>
                </a:solidFill>
              </a:rPr>
              <a:t>(b) Placing unreasonable restrictions on the other party as a prerequisite to meeting.</a:t>
            </a:r>
          </a:p>
          <a:p>
            <a:pPr marL="284162" lvl="1" indent="0">
              <a:spcBef>
                <a:spcPts val="1800"/>
              </a:spcBef>
              <a:buSzPct val="90000"/>
              <a:buNone/>
            </a:pPr>
            <a:r>
              <a:rPr lang="en-US" dirty="0">
                <a:solidFill>
                  <a:prstClr val="black"/>
                </a:solidFill>
              </a:rPr>
              <a:t>(c) Failure to discuss </a:t>
            </a:r>
            <a:r>
              <a:rPr lang="en-US" dirty="0" err="1">
                <a:solidFill>
                  <a:prstClr val="black"/>
                </a:solidFill>
              </a:rPr>
              <a:t>bargainable</a:t>
            </a:r>
            <a:r>
              <a:rPr lang="en-US" dirty="0">
                <a:solidFill>
                  <a:prstClr val="black"/>
                </a:solidFill>
              </a:rPr>
              <a:t> issues.</a:t>
            </a:r>
          </a:p>
          <a:p>
            <a:pPr marL="968375" lvl="2" indent="-284163">
              <a:spcBef>
                <a:spcPts val="1800"/>
              </a:spcBef>
              <a:buSzPct val="90000"/>
            </a:pPr>
            <a:endParaRPr lang="en-US" dirty="0">
              <a:solidFill>
                <a:prstClr val="black"/>
              </a:solidFill>
            </a:endParaRPr>
          </a:p>
        </p:txBody>
      </p:sp>
    </p:spTree>
    <p:extLst>
      <p:ext uri="{BB962C8B-B14F-4D97-AF65-F5344CB8AC3E}">
        <p14:creationId xmlns:p14="http://schemas.microsoft.com/office/powerpoint/2010/main" val="242130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568325"/>
            <a:ext cx="9144000" cy="1047750"/>
          </a:xfrm>
        </p:spPr>
        <p:txBody>
          <a:bodyPr rtlCol="0">
            <a:noAutofit/>
          </a:bodyPr>
          <a:lstStyle/>
          <a:p>
            <a:pPr defTabSz="685783">
              <a:spcAft>
                <a:spcPts val="375"/>
              </a:spcAft>
              <a:buSzPct val="100000"/>
              <a:defRPr/>
            </a:pPr>
            <a:r>
              <a:rPr lang="en-US" sz="4000" b="1" kern="0" dirty="0">
                <a:latin typeface="Arial" panose="020B0604020202020204" pitchFamily="34" charset="0"/>
                <a:cs typeface="Arial" panose="020B0604020202020204" pitchFamily="34" charset="0"/>
              </a:rPr>
              <a:t> </a:t>
            </a: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Bad Faith</a:t>
            </a:r>
          </a:p>
        </p:txBody>
      </p:sp>
      <p:sp>
        <p:nvSpPr>
          <p:cNvPr id="4" name="Rectangle 3"/>
          <p:cNvSpPr txBox="1">
            <a:spLocks noChangeArrowheads="1"/>
          </p:cNvSpPr>
          <p:nvPr/>
        </p:nvSpPr>
        <p:spPr bwMode="auto">
          <a:xfrm>
            <a:off x="1717040" y="1737360"/>
            <a:ext cx="8615680" cy="47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2" lvl="1" indent="0">
              <a:spcBef>
                <a:spcPts val="1200"/>
              </a:spcBef>
              <a:spcAft>
                <a:spcPts val="600"/>
              </a:spcAft>
              <a:buSzPct val="90000"/>
              <a:buNone/>
            </a:pPr>
            <a:r>
              <a:rPr lang="en-US" dirty="0">
                <a:solidFill>
                  <a:prstClr val="black"/>
                </a:solidFill>
              </a:rPr>
              <a:t>(d) Refusing, upon reasonable written request, to provide public information, excluding work products as defined in s. 447.605.</a:t>
            </a:r>
          </a:p>
          <a:p>
            <a:pPr marL="284162" lvl="1" indent="0">
              <a:spcBef>
                <a:spcPts val="1200"/>
              </a:spcBef>
              <a:spcAft>
                <a:spcPts val="600"/>
              </a:spcAft>
              <a:buSzPct val="90000"/>
              <a:buNone/>
            </a:pPr>
            <a:r>
              <a:rPr lang="en-US" dirty="0">
                <a:solidFill>
                  <a:prstClr val="black"/>
                </a:solidFill>
              </a:rPr>
              <a:t>(e) Refusing to negotiate because of an unwanted person on the opposing negotiating team.</a:t>
            </a:r>
          </a:p>
          <a:p>
            <a:pPr marL="284162" lvl="1" indent="0">
              <a:spcBef>
                <a:spcPts val="1200"/>
              </a:spcBef>
              <a:spcAft>
                <a:spcPts val="600"/>
              </a:spcAft>
              <a:buSzPct val="90000"/>
              <a:buNone/>
            </a:pPr>
            <a:r>
              <a:rPr lang="en-US" dirty="0">
                <a:solidFill>
                  <a:prstClr val="black"/>
                </a:solidFill>
              </a:rPr>
              <a:t>(f) Negotiating directly with employees rather than with their certified bargaining agent.</a:t>
            </a:r>
          </a:p>
          <a:p>
            <a:pPr marL="284162" lvl="1" indent="0">
              <a:spcBef>
                <a:spcPts val="1200"/>
              </a:spcBef>
              <a:buSzPct val="90000"/>
              <a:buNone/>
            </a:pPr>
            <a:r>
              <a:rPr lang="en-US" dirty="0">
                <a:solidFill>
                  <a:prstClr val="black"/>
                </a:solidFill>
              </a:rPr>
              <a:t>(g) Refusing to reduce a total agreement to writing.</a:t>
            </a:r>
          </a:p>
        </p:txBody>
      </p:sp>
    </p:spTree>
    <p:extLst>
      <p:ext uri="{BB962C8B-B14F-4D97-AF65-F5344CB8AC3E}">
        <p14:creationId xmlns:p14="http://schemas.microsoft.com/office/powerpoint/2010/main" val="261332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66763"/>
            <a:ext cx="9144000" cy="742950"/>
          </a:xfrm>
        </p:spPr>
        <p:txBody>
          <a:bodyPr rtlCol="0">
            <a:noAutofit/>
          </a:bodyPr>
          <a:lstStyle/>
          <a:p>
            <a:pPr defTabSz="685783">
              <a:spcAft>
                <a:spcPts val="375"/>
              </a:spcAft>
              <a:buSzPct val="100000"/>
              <a:defRPr/>
            </a:pP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Collective Bargaining Process</a:t>
            </a:r>
            <a:endParaRPr lang="en-US" sz="4000" b="1" kern="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717040" y="1788160"/>
            <a:ext cx="8493760" cy="46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sz="3600" dirty="0">
                <a:solidFill>
                  <a:prstClr val="black"/>
                </a:solidFill>
              </a:rPr>
              <a:t>Legislative Body</a:t>
            </a:r>
          </a:p>
          <a:p>
            <a:pPr marL="968375" lvl="2" indent="-284163">
              <a:spcBef>
                <a:spcPts val="1200"/>
              </a:spcBef>
              <a:buSzPct val="90000"/>
            </a:pPr>
            <a:r>
              <a:rPr lang="en-US" sz="3200" dirty="0">
                <a:solidFill>
                  <a:prstClr val="black"/>
                </a:solidFill>
              </a:rPr>
              <a:t>Is the public employer</a:t>
            </a:r>
          </a:p>
          <a:p>
            <a:pPr marL="968375" lvl="2" indent="-284163">
              <a:spcBef>
                <a:spcPts val="1200"/>
              </a:spcBef>
              <a:buSzPct val="90000"/>
            </a:pPr>
            <a:r>
              <a:rPr lang="en-US" sz="3200" dirty="0">
                <a:solidFill>
                  <a:prstClr val="black"/>
                </a:solidFill>
              </a:rPr>
              <a:t>Constitutional officers?</a:t>
            </a:r>
          </a:p>
          <a:p>
            <a:pPr marL="568325" lvl="1" indent="-284163">
              <a:spcBef>
                <a:spcPts val="2400"/>
              </a:spcBef>
              <a:buSzPct val="90000"/>
              <a:buFont typeface="Arial" panose="020B0604020202020204" pitchFamily="34" charset="0"/>
              <a:buChar char="•"/>
            </a:pPr>
            <a:r>
              <a:rPr lang="en-US" sz="3600" dirty="0">
                <a:solidFill>
                  <a:prstClr val="black"/>
                </a:solidFill>
              </a:rPr>
              <a:t>Chief Executive Officer </a:t>
            </a:r>
          </a:p>
          <a:p>
            <a:pPr marL="968375" lvl="2" indent="-284163">
              <a:spcBef>
                <a:spcPts val="1200"/>
              </a:spcBef>
              <a:buSzPct val="90000"/>
            </a:pPr>
            <a:r>
              <a:rPr lang="en-US" sz="3200" dirty="0">
                <a:solidFill>
                  <a:prstClr val="black"/>
                </a:solidFill>
              </a:rPr>
              <a:t>Negotiates on behalf of the public employer</a:t>
            </a:r>
          </a:p>
        </p:txBody>
      </p:sp>
    </p:spTree>
    <p:extLst>
      <p:ext uri="{BB962C8B-B14F-4D97-AF65-F5344CB8AC3E}">
        <p14:creationId xmlns:p14="http://schemas.microsoft.com/office/powerpoint/2010/main" val="1072704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66763"/>
            <a:ext cx="9144000" cy="742950"/>
          </a:xfrm>
        </p:spPr>
        <p:txBody>
          <a:bodyPr rtlCol="0">
            <a:noAutofit/>
          </a:bodyPr>
          <a:lstStyle/>
          <a:p>
            <a:pPr defTabSz="685783">
              <a:spcAft>
                <a:spcPts val="375"/>
              </a:spcAft>
              <a:buSzPct val="100000"/>
              <a:defRPr/>
            </a:pP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Role Of The Players</a:t>
            </a:r>
            <a:endParaRPr lang="en-US" sz="4000" b="1" kern="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717040" y="1788160"/>
            <a:ext cx="8493760" cy="46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sz="3200" dirty="0">
                <a:solidFill>
                  <a:prstClr val="black"/>
                </a:solidFill>
              </a:rPr>
              <a:t>In conducting negotiations with the bargaining agent, the chief executive officer or his or her representative shall consult with, and attempt to represent the views of, the legislative body of the public employer. </a:t>
            </a:r>
          </a:p>
        </p:txBody>
      </p:sp>
      <p:pic>
        <p:nvPicPr>
          <p:cNvPr id="4" name="Picture 3"/>
          <p:cNvPicPr>
            <a:picLocks noChangeAspect="1"/>
          </p:cNvPicPr>
          <p:nvPr/>
        </p:nvPicPr>
        <p:blipFill>
          <a:blip r:embed="rId3"/>
          <a:stretch>
            <a:fillRect/>
          </a:stretch>
        </p:blipFill>
        <p:spPr>
          <a:xfrm>
            <a:off x="4735830" y="4519612"/>
            <a:ext cx="3890010" cy="1860962"/>
          </a:xfrm>
          <a:prstGeom prst="rect">
            <a:avLst/>
          </a:prstGeom>
        </p:spPr>
      </p:pic>
    </p:spTree>
    <p:extLst>
      <p:ext uri="{BB962C8B-B14F-4D97-AF65-F5344CB8AC3E}">
        <p14:creationId xmlns:p14="http://schemas.microsoft.com/office/powerpoint/2010/main" val="1232592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46125"/>
            <a:ext cx="9144000" cy="742950"/>
          </a:xfrm>
        </p:spPr>
        <p:txBody>
          <a:bodyPr rtlCol="0">
            <a:noAutofit/>
          </a:bodyPr>
          <a:lstStyle/>
          <a:p>
            <a:pPr defTabSz="685783">
              <a:spcAft>
                <a:spcPts val="375"/>
              </a:spcAft>
              <a:buSzPct val="100000"/>
              <a:defRPr/>
            </a:pP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Executive Session</a:t>
            </a:r>
          </a:p>
        </p:txBody>
      </p:sp>
      <p:sp>
        <p:nvSpPr>
          <p:cNvPr id="5" name="Rectangle 3"/>
          <p:cNvSpPr txBox="1">
            <a:spLocks noChangeArrowheads="1"/>
          </p:cNvSpPr>
          <p:nvPr/>
        </p:nvSpPr>
        <p:spPr bwMode="auto">
          <a:xfrm>
            <a:off x="1757680" y="1778000"/>
            <a:ext cx="8564880" cy="46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lvl="1" indent="-284163">
              <a:spcBef>
                <a:spcPts val="1200"/>
              </a:spcBef>
              <a:buSzPct val="90000"/>
              <a:buFont typeface="Arial" panose="020B0604020202020204" pitchFamily="34" charset="0"/>
              <a:buChar char="•"/>
            </a:pPr>
            <a:r>
              <a:rPr lang="en-US" sz="3200" dirty="0">
                <a:solidFill>
                  <a:prstClr val="black"/>
                </a:solidFill>
              </a:rPr>
              <a:t>Section 447.605, Florida Statutes provides:</a:t>
            </a:r>
          </a:p>
          <a:p>
            <a:pPr marL="284162" lvl="1" indent="0">
              <a:spcBef>
                <a:spcPts val="1200"/>
              </a:spcBef>
              <a:buSzPct val="90000"/>
              <a:buNone/>
            </a:pPr>
            <a:r>
              <a:rPr lang="en-US" dirty="0">
                <a:solidFill>
                  <a:prstClr val="black"/>
                </a:solidFill>
              </a:rPr>
              <a:t>All discussions between the chief executive officer of the public employer, or his or her representative, and the legislative body or the public employer relative to collective bargaining shall be closed and exempt from the provisions of s. 286.011.</a:t>
            </a:r>
          </a:p>
          <a:p>
            <a:pPr marL="568325" lvl="1" indent="-284163">
              <a:spcBef>
                <a:spcPts val="1200"/>
              </a:spcBef>
              <a:buSzPct val="90000"/>
              <a:buFont typeface="Arial" panose="020B0604020202020204" pitchFamily="34" charset="0"/>
              <a:buChar char="•"/>
            </a:pPr>
            <a:r>
              <a:rPr lang="en-US" sz="2400" dirty="0">
                <a:solidFill>
                  <a:prstClr val="black"/>
                </a:solidFill>
              </a:rPr>
              <a:t>Only pure exemption from the sunshine</a:t>
            </a:r>
          </a:p>
          <a:p>
            <a:pPr marL="568325" lvl="1" indent="-284163">
              <a:spcBef>
                <a:spcPts val="1200"/>
              </a:spcBef>
              <a:buSzPct val="90000"/>
              <a:buFont typeface="Arial" panose="020B0604020202020204" pitchFamily="34" charset="0"/>
              <a:buChar char="•"/>
            </a:pPr>
            <a:r>
              <a:rPr lang="en-US" sz="2400" dirty="0">
                <a:solidFill>
                  <a:prstClr val="black"/>
                </a:solidFill>
              </a:rPr>
              <a:t>Must be limited to collective bargaining</a:t>
            </a:r>
          </a:p>
          <a:p>
            <a:pPr marL="568325" lvl="1" indent="-284163">
              <a:spcBef>
                <a:spcPts val="1200"/>
              </a:spcBef>
              <a:buSzPct val="90000"/>
              <a:buFont typeface="Arial" panose="020B0604020202020204" pitchFamily="34" charset="0"/>
              <a:buChar char="•"/>
            </a:pPr>
            <a:r>
              <a:rPr lang="en-US" sz="2400" dirty="0">
                <a:solidFill>
                  <a:prstClr val="black"/>
                </a:solidFill>
              </a:rPr>
              <a:t>Confidential</a:t>
            </a:r>
          </a:p>
        </p:txBody>
      </p:sp>
    </p:spTree>
    <p:extLst>
      <p:ext uri="{BB962C8B-B14F-4D97-AF65-F5344CB8AC3E}">
        <p14:creationId xmlns:p14="http://schemas.microsoft.com/office/powerpoint/2010/main" val="25757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0" y="684214"/>
            <a:ext cx="8521700" cy="911225"/>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Law</a:t>
            </a:r>
          </a:p>
        </p:txBody>
      </p:sp>
      <p:sp>
        <p:nvSpPr>
          <p:cNvPr id="6" name="Content Placeholder 5"/>
          <p:cNvSpPr>
            <a:spLocks noGrp="1"/>
          </p:cNvSpPr>
          <p:nvPr>
            <p:ph idx="4294967295"/>
          </p:nvPr>
        </p:nvSpPr>
        <p:spPr>
          <a:xfrm>
            <a:off x="1524001" y="1817688"/>
            <a:ext cx="8748713" cy="4278312"/>
          </a:xfrm>
        </p:spPr>
        <p:txBody>
          <a:bodyPr>
            <a:noAutofit/>
          </a:bodyPr>
          <a:lstStyle/>
          <a:p>
            <a:pPr fontAlgn="base">
              <a:lnSpc>
                <a:spcPct val="100000"/>
              </a:lnSpc>
              <a:spcBef>
                <a:spcPct val="0"/>
              </a:spcBef>
              <a:spcAft>
                <a:spcPts val="1200"/>
              </a:spcAft>
              <a:buSzPct val="85000"/>
              <a:defRPr/>
            </a:pPr>
            <a:r>
              <a:rPr lang="en-US" sz="3200" b="1" dirty="0">
                <a:latin typeface="Arial" panose="020B0604020202020204" pitchFamily="34" charset="0"/>
                <a:cs typeface="Arial" panose="020B0604020202020204" pitchFamily="34" charset="0"/>
                <a:sym typeface="Wingdings" pitchFamily="2" charset="2"/>
              </a:rPr>
              <a:t>Chapter 447, Part II, Florida Statutes</a:t>
            </a:r>
          </a:p>
          <a:p>
            <a:pPr marL="914400" lvl="1" indent="-457200"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Regulates all public sector unionization in Florida</a:t>
            </a:r>
          </a:p>
          <a:p>
            <a:pPr marL="1371600" lvl="2" indent="-457200" fontAlgn="base">
              <a:lnSpc>
                <a:spcPct val="100000"/>
              </a:lnSpc>
              <a:spcBef>
                <a:spcPct val="0"/>
              </a:spcBef>
              <a:spcAft>
                <a:spcPts val="1200"/>
              </a:spcAft>
              <a:buSzPct val="85000"/>
              <a:defRPr/>
            </a:pPr>
            <a:r>
              <a:rPr lang="en-US" sz="2400" dirty="0">
                <a:latin typeface="Arial" panose="020B0604020202020204" pitchFamily="34" charset="0"/>
                <a:cs typeface="Arial" panose="020B0604020202020204" pitchFamily="34" charset="0"/>
                <a:sym typeface="Wingdings" pitchFamily="2" charset="2"/>
              </a:rPr>
              <a:t>Jurisdiction over all public entities</a:t>
            </a:r>
          </a:p>
          <a:p>
            <a:pPr marL="914400" lvl="1" indent="-457200"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Provides general rules for public employers and unions in Florida</a:t>
            </a:r>
          </a:p>
          <a:p>
            <a:pPr marL="914400" lvl="1" indent="-457200"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Establishes the Florida Public Employees Relations Commission (“PERC”)</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421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57238"/>
            <a:ext cx="9144000" cy="742950"/>
          </a:xfrm>
        </p:spPr>
        <p:txBody>
          <a:bodyPr rtlCol="0">
            <a:noAutofit/>
          </a:bodyPr>
          <a:lstStyle/>
          <a:p>
            <a:pPr defTabSz="685783">
              <a:spcAft>
                <a:spcPts val="375"/>
              </a:spcAft>
              <a:buSzPct val="100000"/>
              <a:defRPr/>
            </a:pP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Bargaining Process Overview</a:t>
            </a:r>
          </a:p>
        </p:txBody>
      </p:sp>
      <p:sp>
        <p:nvSpPr>
          <p:cNvPr id="5" name="Rectangle 3"/>
          <p:cNvSpPr txBox="1">
            <a:spLocks noChangeArrowheads="1"/>
          </p:cNvSpPr>
          <p:nvPr/>
        </p:nvSpPr>
        <p:spPr bwMode="auto">
          <a:xfrm>
            <a:off x="1696720" y="1656080"/>
            <a:ext cx="8747760" cy="50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lvl="1" indent="-284163">
              <a:spcBef>
                <a:spcPts val="600"/>
              </a:spcBef>
              <a:buSzPct val="90000"/>
              <a:buFont typeface="Arial" panose="020B0604020202020204" pitchFamily="34" charset="0"/>
              <a:buChar char="•"/>
            </a:pPr>
            <a:r>
              <a:rPr lang="en-US" sz="3200" dirty="0">
                <a:solidFill>
                  <a:prstClr val="black"/>
                </a:solidFill>
              </a:rPr>
              <a:t>Parties meet in bargaining sessions</a:t>
            </a:r>
          </a:p>
          <a:p>
            <a:pPr marL="684213" lvl="2" indent="-284163">
              <a:spcBef>
                <a:spcPts val="600"/>
              </a:spcBef>
              <a:buSzPct val="90000"/>
            </a:pPr>
            <a:r>
              <a:rPr lang="en-US" sz="2800" dirty="0">
                <a:solidFill>
                  <a:prstClr val="black"/>
                </a:solidFill>
              </a:rPr>
              <a:t>Public meeting under Chapter 286</a:t>
            </a:r>
          </a:p>
          <a:p>
            <a:pPr marL="284163" lvl="1" indent="-284163">
              <a:spcBef>
                <a:spcPts val="1200"/>
              </a:spcBef>
              <a:buSzPct val="90000"/>
              <a:buFont typeface="Arial" panose="020B0604020202020204" pitchFamily="34" charset="0"/>
              <a:buChar char="•"/>
            </a:pPr>
            <a:r>
              <a:rPr lang="en-US" sz="3200" dirty="0">
                <a:solidFill>
                  <a:prstClr val="black"/>
                </a:solidFill>
              </a:rPr>
              <a:t>Proposals are exchanged</a:t>
            </a:r>
          </a:p>
          <a:p>
            <a:pPr marL="684213" lvl="2" indent="-284163">
              <a:spcBef>
                <a:spcPts val="600"/>
              </a:spcBef>
              <a:buSzPct val="90000"/>
            </a:pPr>
            <a:r>
              <a:rPr lang="en-US" sz="2800" dirty="0">
                <a:solidFill>
                  <a:prstClr val="black"/>
                </a:solidFill>
              </a:rPr>
              <a:t>Public records once exchanged</a:t>
            </a:r>
          </a:p>
          <a:p>
            <a:pPr marL="684213" lvl="2" indent="-284163">
              <a:spcBef>
                <a:spcPts val="0"/>
              </a:spcBef>
              <a:buSzPct val="90000"/>
            </a:pPr>
            <a:r>
              <a:rPr lang="en-US" sz="2800" dirty="0">
                <a:solidFill>
                  <a:prstClr val="black"/>
                </a:solidFill>
              </a:rPr>
              <a:t>Can communicate with the employees about them</a:t>
            </a:r>
          </a:p>
          <a:p>
            <a:pPr marL="284163" lvl="1" indent="-284163">
              <a:lnSpc>
                <a:spcPct val="90000"/>
              </a:lnSpc>
              <a:spcBef>
                <a:spcPts val="1200"/>
              </a:spcBef>
              <a:buSzPct val="90000"/>
              <a:buFont typeface="Arial" panose="020B0604020202020204" pitchFamily="34" charset="0"/>
              <a:buChar char="•"/>
            </a:pPr>
            <a:r>
              <a:rPr lang="en-US" sz="3200" dirty="0">
                <a:solidFill>
                  <a:prstClr val="black"/>
                </a:solidFill>
              </a:rPr>
              <a:t>Tentative agreements (“TAs”) reached subject to full and final agreement</a:t>
            </a:r>
          </a:p>
          <a:p>
            <a:pPr marL="284163" lvl="1" indent="-284163">
              <a:spcBef>
                <a:spcPts val="1200"/>
              </a:spcBef>
              <a:buSzPct val="90000"/>
              <a:buFont typeface="Arial" panose="020B0604020202020204" pitchFamily="34" charset="0"/>
              <a:buChar char="•"/>
            </a:pPr>
            <a:r>
              <a:rPr lang="en-US" sz="3200" dirty="0">
                <a:solidFill>
                  <a:prstClr val="black"/>
                </a:solidFill>
              </a:rPr>
              <a:t>Ideal result</a:t>
            </a:r>
          </a:p>
          <a:p>
            <a:pPr marL="684213" lvl="2" indent="-284163">
              <a:spcBef>
                <a:spcPts val="0"/>
              </a:spcBef>
              <a:buSzPct val="90000"/>
            </a:pPr>
            <a:r>
              <a:rPr lang="en-US" sz="2800" dirty="0">
                <a:solidFill>
                  <a:prstClr val="black"/>
                </a:solidFill>
              </a:rPr>
              <a:t>Everyone holds hands and sings “</a:t>
            </a:r>
            <a:r>
              <a:rPr lang="en-US" sz="2800" dirty="0" err="1">
                <a:solidFill>
                  <a:prstClr val="black"/>
                </a:solidFill>
              </a:rPr>
              <a:t>Kumbaya</a:t>
            </a:r>
            <a:r>
              <a:rPr lang="en-US" sz="2800" dirty="0">
                <a:solidFill>
                  <a:prstClr val="black"/>
                </a:solidFill>
              </a:rPr>
              <a:t>”</a:t>
            </a:r>
          </a:p>
          <a:p>
            <a:pPr marL="684213" lvl="2" indent="-284163">
              <a:spcBef>
                <a:spcPts val="600"/>
              </a:spcBef>
              <a:buSzPct val="90000"/>
            </a:pPr>
            <a:endParaRPr lang="en-US" sz="2800" dirty="0">
              <a:solidFill>
                <a:prstClr val="black"/>
              </a:solidFill>
            </a:endParaRPr>
          </a:p>
        </p:txBody>
      </p:sp>
    </p:spTree>
    <p:extLst>
      <p:ext uri="{BB962C8B-B14F-4D97-AF65-F5344CB8AC3E}">
        <p14:creationId xmlns:p14="http://schemas.microsoft.com/office/powerpoint/2010/main" val="405094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579438"/>
            <a:ext cx="7886700" cy="1016000"/>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Subjects Of Bargaining</a:t>
            </a:r>
          </a:p>
        </p:txBody>
      </p:sp>
      <p:sp>
        <p:nvSpPr>
          <p:cNvPr id="31747" name="Rectangle 3"/>
          <p:cNvSpPr>
            <a:spLocks noGrp="1" noChangeArrowheads="1"/>
          </p:cNvSpPr>
          <p:nvPr>
            <p:ph type="body" idx="4294967295"/>
          </p:nvPr>
        </p:nvSpPr>
        <p:spPr>
          <a:xfrm>
            <a:off x="1524000" y="1828800"/>
            <a:ext cx="8153400" cy="5029200"/>
          </a:xfrm>
        </p:spPr>
        <p:txBody>
          <a:bodyPr/>
          <a:lstStyle/>
          <a:p>
            <a:pPr>
              <a:spcBef>
                <a:spcPts val="0"/>
              </a:spcBef>
              <a:buSzPct val="90000"/>
            </a:pPr>
            <a:r>
              <a:rPr lang="en-US" sz="3600" dirty="0"/>
              <a:t>Mandatory Subjects</a:t>
            </a:r>
          </a:p>
          <a:p>
            <a:pPr>
              <a:spcBef>
                <a:spcPts val="0"/>
              </a:spcBef>
              <a:buSzPct val="90000"/>
            </a:pPr>
            <a:endParaRPr lang="en-US" sz="3600" dirty="0"/>
          </a:p>
          <a:p>
            <a:pPr>
              <a:spcBef>
                <a:spcPts val="0"/>
              </a:spcBef>
              <a:buSzPct val="90000"/>
            </a:pPr>
            <a:r>
              <a:rPr lang="en-US" sz="3600" dirty="0"/>
              <a:t>Permissive Subjects</a:t>
            </a:r>
          </a:p>
          <a:p>
            <a:pPr>
              <a:spcBef>
                <a:spcPts val="0"/>
              </a:spcBef>
              <a:buSzPct val="90000"/>
            </a:pPr>
            <a:endParaRPr lang="en-US" sz="3600" dirty="0"/>
          </a:p>
          <a:p>
            <a:pPr>
              <a:spcBef>
                <a:spcPts val="0"/>
              </a:spcBef>
              <a:buSzPct val="90000"/>
            </a:pPr>
            <a:r>
              <a:rPr lang="en-US" sz="3600" dirty="0"/>
              <a:t>Illegal Subjects</a:t>
            </a:r>
          </a:p>
        </p:txBody>
      </p:sp>
      <p:pic>
        <p:nvPicPr>
          <p:cNvPr id="2" name="Picture 1"/>
          <p:cNvPicPr>
            <a:picLocks noChangeAspect="1"/>
          </p:cNvPicPr>
          <p:nvPr/>
        </p:nvPicPr>
        <p:blipFill>
          <a:blip r:embed="rId3"/>
          <a:stretch>
            <a:fillRect/>
          </a:stretch>
        </p:blipFill>
        <p:spPr>
          <a:xfrm>
            <a:off x="6402028" y="2521585"/>
            <a:ext cx="3771942" cy="2487295"/>
          </a:xfrm>
          <a:prstGeom prst="rect">
            <a:avLst/>
          </a:prstGeom>
        </p:spPr>
      </p:pic>
    </p:spTree>
    <p:extLst>
      <p:ext uri="{BB962C8B-B14F-4D97-AF65-F5344CB8AC3E}">
        <p14:creationId xmlns:p14="http://schemas.microsoft.com/office/powerpoint/2010/main" val="231499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609600"/>
            <a:ext cx="7886700" cy="954088"/>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Mandatory Subjects</a:t>
            </a:r>
          </a:p>
        </p:txBody>
      </p:sp>
      <p:sp>
        <p:nvSpPr>
          <p:cNvPr id="31747" name="Rectangle 3"/>
          <p:cNvSpPr>
            <a:spLocks noGrp="1" noChangeArrowheads="1"/>
          </p:cNvSpPr>
          <p:nvPr>
            <p:ph type="body" idx="4294967295"/>
          </p:nvPr>
        </p:nvSpPr>
        <p:spPr>
          <a:xfrm>
            <a:off x="1524000" y="1600200"/>
            <a:ext cx="8153400" cy="5257800"/>
          </a:xfrm>
        </p:spPr>
        <p:txBody>
          <a:bodyPr>
            <a:normAutofit fontScale="92500" lnSpcReduction="10000"/>
          </a:bodyPr>
          <a:lstStyle/>
          <a:p>
            <a:pPr>
              <a:spcBef>
                <a:spcPts val="0"/>
              </a:spcBef>
              <a:buSzPct val="90000"/>
            </a:pPr>
            <a:r>
              <a:rPr lang="en-US" sz="3600" dirty="0"/>
              <a:t>Wages, hours, and terms and conditions of employment</a:t>
            </a:r>
          </a:p>
          <a:p>
            <a:pPr marL="342900" lvl="1" indent="-342900">
              <a:spcBef>
                <a:spcPts val="1800"/>
              </a:spcBef>
              <a:buSzPct val="90000"/>
              <a:buFontTx/>
              <a:buChar char="•"/>
            </a:pPr>
            <a:r>
              <a:rPr lang="en-US" sz="3600" dirty="0"/>
              <a:t>Not defined by statute</a:t>
            </a:r>
          </a:p>
          <a:p>
            <a:pPr marL="342900" lvl="1" indent="-342900">
              <a:spcBef>
                <a:spcPts val="1800"/>
              </a:spcBef>
              <a:buSzPct val="90000"/>
              <a:buFontTx/>
              <a:buChar char="•"/>
            </a:pPr>
            <a:r>
              <a:rPr lang="en-US" sz="3600" dirty="0"/>
              <a:t>PERC has determined to be expansive</a:t>
            </a:r>
          </a:p>
          <a:p>
            <a:pPr marL="857250" lvl="2" indent="-457200">
              <a:spcBef>
                <a:spcPts val="0"/>
              </a:spcBef>
              <a:buSzPct val="90000"/>
            </a:pPr>
            <a:r>
              <a:rPr lang="en-US" sz="3200" dirty="0"/>
              <a:t>trade-off for no right to strike</a:t>
            </a:r>
          </a:p>
          <a:p>
            <a:pPr marL="1314450" lvl="3" indent="-457200">
              <a:spcBef>
                <a:spcPts val="0"/>
              </a:spcBef>
              <a:buSzPct val="90000"/>
            </a:pPr>
            <a:r>
              <a:rPr lang="en-US" sz="3000" dirty="0"/>
              <a:t>going to grocery store on duty</a:t>
            </a:r>
          </a:p>
          <a:p>
            <a:pPr marL="1314450" lvl="3" indent="-457200">
              <a:spcBef>
                <a:spcPts val="0"/>
              </a:spcBef>
              <a:buSzPct val="90000"/>
            </a:pPr>
            <a:r>
              <a:rPr lang="en-US" sz="3000" dirty="0"/>
              <a:t>TVs in fire station</a:t>
            </a:r>
          </a:p>
          <a:p>
            <a:pPr marL="342900" lvl="1" indent="-342900">
              <a:spcBef>
                <a:spcPts val="1800"/>
              </a:spcBef>
              <a:buSzPct val="90000"/>
              <a:buFontTx/>
              <a:buChar char="•"/>
            </a:pPr>
            <a:r>
              <a:rPr lang="en-US" sz="3600" dirty="0"/>
              <a:t>Exception</a:t>
            </a:r>
          </a:p>
          <a:p>
            <a:pPr marL="1311275" lvl="1" indent="-457200">
              <a:spcBef>
                <a:spcPts val="0"/>
              </a:spcBef>
              <a:buSzPct val="90000"/>
            </a:pPr>
            <a:r>
              <a:rPr lang="en-US" sz="3200" dirty="0"/>
              <a:t>management rights</a:t>
            </a:r>
          </a:p>
          <a:p>
            <a:pPr>
              <a:spcBef>
                <a:spcPts val="0"/>
              </a:spcBef>
            </a:pPr>
            <a:endParaRPr lang="en-US" sz="3600" dirty="0"/>
          </a:p>
        </p:txBody>
      </p:sp>
    </p:spTree>
    <p:extLst>
      <p:ext uri="{BB962C8B-B14F-4D97-AF65-F5344CB8AC3E}">
        <p14:creationId xmlns:p14="http://schemas.microsoft.com/office/powerpoint/2010/main" val="2881624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600076"/>
            <a:ext cx="7886700" cy="974725"/>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Management Rights</a:t>
            </a:r>
          </a:p>
        </p:txBody>
      </p:sp>
      <p:sp>
        <p:nvSpPr>
          <p:cNvPr id="31747" name="Rectangle 3"/>
          <p:cNvSpPr>
            <a:spLocks noGrp="1" noChangeArrowheads="1"/>
          </p:cNvSpPr>
          <p:nvPr>
            <p:ph type="body" idx="4294967295"/>
          </p:nvPr>
        </p:nvSpPr>
        <p:spPr>
          <a:xfrm>
            <a:off x="1524000" y="1849438"/>
            <a:ext cx="8153400" cy="5257800"/>
          </a:xfrm>
        </p:spPr>
        <p:txBody>
          <a:bodyPr>
            <a:normAutofit fontScale="92500"/>
          </a:bodyPr>
          <a:lstStyle/>
          <a:p>
            <a:pPr>
              <a:spcBef>
                <a:spcPts val="0"/>
              </a:spcBef>
              <a:buNone/>
            </a:pPr>
            <a:r>
              <a:rPr lang="en-US" sz="3200" dirty="0"/>
              <a:t>Section 447.209, Florida Statutes:</a:t>
            </a:r>
          </a:p>
          <a:p>
            <a:pPr indent="4763">
              <a:spcBef>
                <a:spcPts val="1800"/>
              </a:spcBef>
              <a:buNone/>
            </a:pPr>
            <a:r>
              <a:rPr lang="en-US" dirty="0"/>
              <a:t>It is the right of the public employer to determine unilaterally the purpose of each of its constituent agencies, set standards of services to be offered to the public, and exercise control and discretion over its organization and operations. It is also the right of the public employer to direct its employees, take disciplinary action for proper cause, and relieve its employees from duty because of lack of work or for other legitimate reasons.</a:t>
            </a:r>
          </a:p>
          <a:p>
            <a:pPr>
              <a:spcBef>
                <a:spcPts val="0"/>
              </a:spcBef>
            </a:pPr>
            <a:endParaRPr lang="en-US" sz="3600" dirty="0"/>
          </a:p>
        </p:txBody>
      </p:sp>
    </p:spTree>
    <p:extLst>
      <p:ext uri="{BB962C8B-B14F-4D97-AF65-F5344CB8AC3E}">
        <p14:creationId xmlns:p14="http://schemas.microsoft.com/office/powerpoint/2010/main" val="4121097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628651"/>
            <a:ext cx="7886700" cy="904875"/>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Permissive Subjects</a:t>
            </a:r>
          </a:p>
        </p:txBody>
      </p:sp>
      <p:sp>
        <p:nvSpPr>
          <p:cNvPr id="31747" name="Rectangle 3"/>
          <p:cNvSpPr>
            <a:spLocks noGrp="1" noChangeArrowheads="1"/>
          </p:cNvSpPr>
          <p:nvPr>
            <p:ph type="body" idx="4294967295"/>
          </p:nvPr>
        </p:nvSpPr>
        <p:spPr>
          <a:xfrm>
            <a:off x="1706564" y="1685926"/>
            <a:ext cx="8961437" cy="4811713"/>
          </a:xfrm>
        </p:spPr>
        <p:txBody>
          <a:bodyPr/>
          <a:lstStyle/>
          <a:p>
            <a:pPr>
              <a:spcBef>
                <a:spcPts val="0"/>
              </a:spcBef>
              <a:buSzPct val="90000"/>
            </a:pPr>
            <a:r>
              <a:rPr lang="en-US" sz="3600" dirty="0"/>
              <a:t>Can be negotiated</a:t>
            </a:r>
          </a:p>
          <a:p>
            <a:pPr>
              <a:spcBef>
                <a:spcPts val="1800"/>
              </a:spcBef>
              <a:buSzPct val="90000"/>
            </a:pPr>
            <a:r>
              <a:rPr lang="en-US" sz="3600" dirty="0"/>
              <a:t>Can be agreed-to</a:t>
            </a:r>
          </a:p>
          <a:p>
            <a:pPr>
              <a:spcBef>
                <a:spcPts val="1800"/>
              </a:spcBef>
              <a:buSzPct val="90000"/>
            </a:pPr>
            <a:r>
              <a:rPr lang="en-US" sz="3600" dirty="0"/>
              <a:t>Cannot be imposed at impasse</a:t>
            </a:r>
          </a:p>
          <a:p>
            <a:pPr>
              <a:spcBef>
                <a:spcPts val="1800"/>
              </a:spcBef>
              <a:buSzPct val="90000"/>
            </a:pPr>
            <a:r>
              <a:rPr lang="en-US" sz="3600" dirty="0"/>
              <a:t>Anything that is not a mandatory or illegal subject of negotiations</a:t>
            </a:r>
          </a:p>
        </p:txBody>
      </p:sp>
      <p:pic>
        <p:nvPicPr>
          <p:cNvPr id="2" name="Picture 1"/>
          <p:cNvPicPr>
            <a:picLocks noChangeAspect="1"/>
          </p:cNvPicPr>
          <p:nvPr/>
        </p:nvPicPr>
        <p:blipFill>
          <a:blip r:embed="rId3"/>
          <a:stretch>
            <a:fillRect/>
          </a:stretch>
        </p:blipFill>
        <p:spPr>
          <a:xfrm>
            <a:off x="6580823" y="4595495"/>
            <a:ext cx="3724275" cy="1771650"/>
          </a:xfrm>
          <a:prstGeom prst="rect">
            <a:avLst/>
          </a:prstGeom>
        </p:spPr>
      </p:pic>
    </p:spTree>
    <p:extLst>
      <p:ext uri="{BB962C8B-B14F-4D97-AF65-F5344CB8AC3E}">
        <p14:creationId xmlns:p14="http://schemas.microsoft.com/office/powerpoint/2010/main" val="3195569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568325"/>
            <a:ext cx="7886700" cy="1066800"/>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Illegal Subjects</a:t>
            </a:r>
          </a:p>
        </p:txBody>
      </p:sp>
      <p:sp>
        <p:nvSpPr>
          <p:cNvPr id="31747" name="Rectangle 3"/>
          <p:cNvSpPr>
            <a:spLocks noGrp="1" noChangeArrowheads="1"/>
          </p:cNvSpPr>
          <p:nvPr>
            <p:ph type="body" idx="4294967295"/>
          </p:nvPr>
        </p:nvSpPr>
        <p:spPr>
          <a:xfrm>
            <a:off x="1524000" y="1752601"/>
            <a:ext cx="8153400" cy="4708525"/>
          </a:xfrm>
        </p:spPr>
        <p:txBody>
          <a:bodyPr>
            <a:normAutofit fontScale="92500" lnSpcReduction="20000"/>
          </a:bodyPr>
          <a:lstStyle/>
          <a:p>
            <a:pPr marL="342900" lvl="1" indent="-342900">
              <a:spcBef>
                <a:spcPts val="0"/>
              </a:spcBef>
              <a:buSzPct val="90000"/>
              <a:buFontTx/>
              <a:buChar char="•"/>
            </a:pPr>
            <a:r>
              <a:rPr lang="en-US" sz="3600" dirty="0"/>
              <a:t>Provisions contrary to law</a:t>
            </a:r>
          </a:p>
          <a:p>
            <a:pPr marL="741363" lvl="2" indent="-284163">
              <a:spcBef>
                <a:spcPts val="0"/>
              </a:spcBef>
              <a:buSzPct val="90000"/>
            </a:pPr>
            <a:r>
              <a:rPr lang="en-US" sz="3200" dirty="0"/>
              <a:t>not paying overtime</a:t>
            </a:r>
          </a:p>
          <a:p>
            <a:pPr marL="342900" lvl="1" indent="-342900">
              <a:spcBef>
                <a:spcPts val="1800"/>
              </a:spcBef>
              <a:buSzPct val="90000"/>
              <a:buFontTx/>
              <a:buChar char="•"/>
            </a:pPr>
            <a:r>
              <a:rPr lang="en-US" sz="3600" dirty="0"/>
              <a:t>Provisions that restrain or interfere with protected rights</a:t>
            </a:r>
          </a:p>
          <a:p>
            <a:pPr lvl="1">
              <a:spcBef>
                <a:spcPts val="1200"/>
              </a:spcBef>
              <a:buSzPct val="90000"/>
            </a:pPr>
            <a:r>
              <a:rPr lang="en-US" sz="3200" dirty="0"/>
              <a:t>required all bargaining unit employees, including non-union members, to contribute a portion of their sick leave to a “union time pool” </a:t>
            </a:r>
          </a:p>
          <a:p>
            <a:pPr lvl="1">
              <a:spcBef>
                <a:spcPts val="1200"/>
              </a:spcBef>
              <a:buSzPct val="90000"/>
            </a:pPr>
            <a:r>
              <a:rPr lang="en-US" sz="3200" dirty="0"/>
              <a:t>benefits available exclusively to union members </a:t>
            </a:r>
          </a:p>
          <a:p>
            <a:pPr lvl="1">
              <a:spcBef>
                <a:spcPts val="1200"/>
              </a:spcBef>
            </a:pPr>
            <a:endParaRPr lang="en-US" sz="3200" dirty="0"/>
          </a:p>
          <a:p>
            <a:pPr lvl="1">
              <a:spcBef>
                <a:spcPts val="0"/>
              </a:spcBef>
            </a:pPr>
            <a:endParaRPr lang="en-US" dirty="0"/>
          </a:p>
          <a:p>
            <a:pPr>
              <a:spcBef>
                <a:spcPts val="0"/>
              </a:spcBef>
              <a:buNone/>
            </a:pPr>
            <a:endParaRPr lang="en-US" sz="3600" dirty="0"/>
          </a:p>
          <a:p>
            <a:pPr>
              <a:spcBef>
                <a:spcPts val="0"/>
              </a:spcBef>
              <a:buNone/>
            </a:pPr>
            <a:endParaRPr lang="en-US" sz="3600" dirty="0"/>
          </a:p>
        </p:txBody>
      </p:sp>
    </p:spTree>
    <p:extLst>
      <p:ext uri="{BB962C8B-B14F-4D97-AF65-F5344CB8AC3E}">
        <p14:creationId xmlns:p14="http://schemas.microsoft.com/office/powerpoint/2010/main" val="1168906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676275"/>
            <a:ext cx="9144000" cy="742950"/>
          </a:xfrm>
        </p:spPr>
        <p:txBody>
          <a:bodyPr rtlCol="0">
            <a:noAutofit/>
          </a:bodyPr>
          <a:lstStyle/>
          <a:p>
            <a:pPr defTabSz="685783">
              <a:spcAft>
                <a:spcPts val="375"/>
              </a:spcAft>
              <a:buSzPct val="100000"/>
              <a:defRPr/>
            </a:pPr>
            <a:r>
              <a:rPr lang="en-US" sz="40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Agreement Reached</a:t>
            </a:r>
          </a:p>
        </p:txBody>
      </p:sp>
      <p:sp>
        <p:nvSpPr>
          <p:cNvPr id="5" name="Rectangle 3"/>
          <p:cNvSpPr txBox="1">
            <a:spLocks noChangeArrowheads="1"/>
          </p:cNvSpPr>
          <p:nvPr/>
        </p:nvSpPr>
        <p:spPr bwMode="auto">
          <a:xfrm>
            <a:off x="1676400" y="1762760"/>
            <a:ext cx="8493760" cy="50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lvl="1" indent="-284163">
              <a:spcBef>
                <a:spcPts val="1200"/>
              </a:spcBef>
              <a:buSzPct val="90000"/>
              <a:buFont typeface="Arial" panose="020B0604020202020204" pitchFamily="34" charset="0"/>
              <a:buChar char="•"/>
            </a:pPr>
            <a:r>
              <a:rPr lang="en-US" dirty="0">
                <a:solidFill>
                  <a:prstClr val="black"/>
                </a:solidFill>
              </a:rPr>
              <a:t>Any collective bargaining agreement reached by the negotiators shall be reduced to writing, and such agreement shall be signed by the chief executive officer and the bargaining agent. </a:t>
            </a:r>
          </a:p>
          <a:p>
            <a:pPr marL="568325" lvl="1" indent="-284163">
              <a:spcBef>
                <a:spcPts val="1200"/>
              </a:spcBef>
              <a:buSzPct val="90000"/>
              <a:buFont typeface="Arial" panose="020B0604020202020204" pitchFamily="34" charset="0"/>
              <a:buChar char="•"/>
            </a:pPr>
            <a:r>
              <a:rPr lang="en-US" dirty="0">
                <a:solidFill>
                  <a:prstClr val="black"/>
                </a:solidFill>
              </a:rPr>
              <a:t>Any agreement signed by the chief executive officer and the bargaining agent shall not be binding on the public employer until such agreement has been ratified by the public employer and by public employees who are members of the bargaining unit. </a:t>
            </a:r>
          </a:p>
        </p:txBody>
      </p:sp>
    </p:spTree>
    <p:extLst>
      <p:ext uri="{BB962C8B-B14F-4D97-AF65-F5344CB8AC3E}">
        <p14:creationId xmlns:p14="http://schemas.microsoft.com/office/powerpoint/2010/main" val="3173960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558800"/>
            <a:ext cx="7886700" cy="1066800"/>
          </a:xfrm>
        </p:spPr>
        <p:txBody>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Contract Ratification</a:t>
            </a:r>
          </a:p>
        </p:txBody>
      </p:sp>
      <p:sp>
        <p:nvSpPr>
          <p:cNvPr id="31747" name="Rectangle 3"/>
          <p:cNvSpPr>
            <a:spLocks noGrp="1" noChangeArrowheads="1"/>
          </p:cNvSpPr>
          <p:nvPr>
            <p:ph type="body" idx="4294967295"/>
          </p:nvPr>
        </p:nvSpPr>
        <p:spPr>
          <a:xfrm>
            <a:off x="1524001" y="1884363"/>
            <a:ext cx="8340725" cy="5257800"/>
          </a:xfrm>
        </p:spPr>
        <p:txBody>
          <a:bodyPr>
            <a:noAutofit/>
          </a:bodyPr>
          <a:lstStyle/>
          <a:p>
            <a:pPr marL="342900" lvl="1" indent="-342900">
              <a:spcBef>
                <a:spcPts val="600"/>
              </a:spcBef>
              <a:buSzPct val="90000"/>
              <a:buFontTx/>
              <a:buChar char="•"/>
            </a:pPr>
            <a:r>
              <a:rPr lang="en-US" sz="3600" dirty="0">
                <a:latin typeface="Arial" panose="020B0604020202020204" pitchFamily="34" charset="0"/>
                <a:cs typeface="Arial" panose="020B0604020202020204" pitchFamily="34" charset="0"/>
              </a:rPr>
              <a:t>Union</a:t>
            </a:r>
          </a:p>
          <a:p>
            <a:pPr marL="741363" lvl="2" indent="-284163">
              <a:spcBef>
                <a:spcPts val="600"/>
              </a:spcBef>
              <a:buSzPct val="90000"/>
            </a:pPr>
            <a:r>
              <a:rPr lang="en-US" sz="3200" dirty="0">
                <a:latin typeface="Arial" panose="020B0604020202020204" pitchFamily="34" charset="0"/>
                <a:cs typeface="Arial" panose="020B0604020202020204" pitchFamily="34" charset="0"/>
              </a:rPr>
              <a:t>internal process</a:t>
            </a:r>
          </a:p>
          <a:p>
            <a:pPr marL="741363" lvl="2" indent="-284163">
              <a:spcBef>
                <a:spcPts val="600"/>
              </a:spcBef>
              <a:buSzPct val="90000"/>
            </a:pPr>
            <a:r>
              <a:rPr lang="en-US" sz="3200" dirty="0">
                <a:latin typeface="Arial" panose="020B0604020202020204" pitchFamily="34" charset="0"/>
                <a:cs typeface="Arial" panose="020B0604020202020204" pitchFamily="34" charset="0"/>
              </a:rPr>
              <a:t>all bargaining unit employees have right to vote</a:t>
            </a:r>
          </a:p>
          <a:p>
            <a:pPr marL="1198563" lvl="3" indent="-284163">
              <a:spcBef>
                <a:spcPts val="600"/>
              </a:spcBef>
              <a:buSzPct val="90000"/>
            </a:pPr>
            <a:r>
              <a:rPr lang="en-US" sz="2800" dirty="0">
                <a:latin typeface="Arial" panose="020B0604020202020204" pitchFamily="34" charset="0"/>
                <a:cs typeface="Arial" panose="020B0604020202020204" pitchFamily="34" charset="0"/>
              </a:rPr>
              <a:t>all have to be given a fair opportunity to vote</a:t>
            </a:r>
          </a:p>
          <a:p>
            <a:pPr marL="342900" lvl="1" indent="-342900">
              <a:spcBef>
                <a:spcPts val="1800"/>
              </a:spcBef>
              <a:buSzPct val="90000"/>
              <a:buFontTx/>
              <a:buChar char="•"/>
            </a:pPr>
            <a:r>
              <a:rPr lang="en-US" sz="3600" dirty="0">
                <a:latin typeface="Arial" panose="020B0604020202020204" pitchFamily="34" charset="0"/>
                <a:cs typeface="Arial" panose="020B0604020202020204" pitchFamily="34" charset="0"/>
              </a:rPr>
              <a:t>Employer</a:t>
            </a:r>
          </a:p>
          <a:p>
            <a:pPr marL="800100" lvl="2" indent="-342900">
              <a:spcBef>
                <a:spcPts val="600"/>
              </a:spcBef>
              <a:buSzPct val="90000"/>
              <a:buFontTx/>
              <a:buChar char="•"/>
            </a:pPr>
            <a:r>
              <a:rPr lang="en-US" sz="3200" dirty="0">
                <a:latin typeface="Arial" panose="020B0604020202020204" pitchFamily="34" charset="0"/>
                <a:cs typeface="Arial" panose="020B0604020202020204" pitchFamily="34" charset="0"/>
              </a:rPr>
              <a:t>School Board meeting</a:t>
            </a:r>
          </a:p>
          <a:p>
            <a:pPr lvl="1">
              <a:spcBef>
                <a:spcPts val="1200"/>
              </a:spcBef>
            </a:pPr>
            <a:endParaRPr lang="en-US" sz="3200" dirty="0"/>
          </a:p>
          <a:p>
            <a:pPr lvl="1">
              <a:spcBef>
                <a:spcPts val="0"/>
              </a:spcBef>
            </a:pPr>
            <a:endParaRPr lang="en-US" dirty="0"/>
          </a:p>
          <a:p>
            <a:pPr>
              <a:spcBef>
                <a:spcPts val="0"/>
              </a:spcBef>
              <a:buNone/>
            </a:pPr>
            <a:endParaRPr lang="en-US" sz="3600" dirty="0"/>
          </a:p>
          <a:p>
            <a:pPr>
              <a:spcBef>
                <a:spcPts val="0"/>
              </a:spcBef>
              <a:buNone/>
            </a:pPr>
            <a:endParaRPr lang="en-US" sz="3600" dirty="0"/>
          </a:p>
        </p:txBody>
      </p:sp>
    </p:spTree>
    <p:extLst>
      <p:ext uri="{BB962C8B-B14F-4D97-AF65-F5344CB8AC3E}">
        <p14:creationId xmlns:p14="http://schemas.microsoft.com/office/powerpoint/2010/main" val="4226426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0" y="549275"/>
            <a:ext cx="9144000" cy="1066800"/>
          </a:xfrm>
        </p:spPr>
        <p:txBody>
          <a:bodyPr>
            <a:normAutofit/>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Contract Duration</a:t>
            </a:r>
          </a:p>
        </p:txBody>
      </p:sp>
      <p:sp>
        <p:nvSpPr>
          <p:cNvPr id="31747" name="Rectangle 3"/>
          <p:cNvSpPr>
            <a:spLocks noGrp="1" noChangeArrowheads="1"/>
          </p:cNvSpPr>
          <p:nvPr>
            <p:ph type="body" idx="4294967295"/>
          </p:nvPr>
        </p:nvSpPr>
        <p:spPr>
          <a:xfrm>
            <a:off x="1524001" y="1687514"/>
            <a:ext cx="8342313" cy="5170487"/>
          </a:xfrm>
        </p:spPr>
        <p:txBody>
          <a:bodyPr>
            <a:noAutofit/>
          </a:bodyPr>
          <a:lstStyle/>
          <a:p>
            <a:pPr marL="342900" lvl="1" indent="-342900">
              <a:spcBef>
                <a:spcPts val="600"/>
              </a:spcBef>
              <a:buSzPct val="90000"/>
              <a:buFontTx/>
              <a:buChar char="•"/>
            </a:pPr>
            <a:r>
              <a:rPr lang="en-US" sz="3600" dirty="0">
                <a:latin typeface="Arial" panose="020B0604020202020204" pitchFamily="34" charset="0"/>
                <a:cs typeface="Arial" panose="020B0604020202020204" pitchFamily="34" charset="0"/>
              </a:rPr>
              <a:t>Three-year maximum duration</a:t>
            </a:r>
            <a:endParaRPr lang="en-US" sz="2800" dirty="0">
              <a:latin typeface="Arial" panose="020B0604020202020204" pitchFamily="34" charset="0"/>
              <a:cs typeface="Arial" panose="020B0604020202020204" pitchFamily="34" charset="0"/>
            </a:endParaRPr>
          </a:p>
          <a:p>
            <a:pPr marL="342900" lvl="1" indent="-342900">
              <a:spcBef>
                <a:spcPts val="1200"/>
              </a:spcBef>
              <a:buSzPct val="90000"/>
              <a:buFontTx/>
              <a:buChar char="•"/>
            </a:pPr>
            <a:r>
              <a:rPr lang="en-US" sz="3600" dirty="0">
                <a:latin typeface="Arial" panose="020B0604020202020204" pitchFamily="34" charset="0"/>
                <a:cs typeface="Arial" panose="020B0604020202020204" pitchFamily="34" charset="0"/>
              </a:rPr>
              <a:t>Terms of the contract survive its expiration</a:t>
            </a:r>
          </a:p>
          <a:p>
            <a:pPr marL="800100" lvl="2" indent="-342900">
              <a:spcBef>
                <a:spcPts val="1200"/>
              </a:spcBef>
              <a:buSzPct val="90000"/>
              <a:buFontTx/>
              <a:buChar char="•"/>
            </a:pPr>
            <a:r>
              <a:rPr lang="en-US" sz="3200" dirty="0">
                <a:latin typeface="Arial" panose="020B0604020202020204" pitchFamily="34" charset="0"/>
                <a:cs typeface="Arial" panose="020B0604020202020204" pitchFamily="34" charset="0"/>
              </a:rPr>
              <a:t>Become part of the status quo</a:t>
            </a:r>
          </a:p>
          <a:p>
            <a:pPr marL="800100" lvl="2" indent="-342900">
              <a:spcBef>
                <a:spcPts val="1200"/>
              </a:spcBef>
              <a:buSzPct val="90000"/>
              <a:buFontTx/>
              <a:buChar char="•"/>
            </a:pPr>
            <a:r>
              <a:rPr lang="en-US" sz="3200" dirty="0">
                <a:latin typeface="Arial" panose="020B0604020202020204" pitchFamily="34" charset="0"/>
                <a:cs typeface="Arial" panose="020B0604020202020204" pitchFamily="34" charset="0"/>
              </a:rPr>
              <a:t>Exception if the contract expressly truncates the status quo</a:t>
            </a:r>
            <a:endParaRPr lang="en-US" dirty="0">
              <a:latin typeface="Arial" panose="020B0604020202020204" pitchFamily="34" charset="0"/>
              <a:cs typeface="Arial" panose="020B0604020202020204" pitchFamily="34" charset="0"/>
            </a:endParaRPr>
          </a:p>
          <a:p>
            <a:pPr>
              <a:spcBef>
                <a:spcPts val="0"/>
              </a:spcBef>
              <a:buNone/>
            </a:pPr>
            <a:endParaRPr lang="en-US" sz="3600" dirty="0"/>
          </a:p>
          <a:p>
            <a:pPr>
              <a:spcBef>
                <a:spcPts val="0"/>
              </a:spcBef>
              <a:buNone/>
            </a:pPr>
            <a:endParaRPr lang="en-US" sz="3600" dirty="0"/>
          </a:p>
        </p:txBody>
      </p:sp>
      <p:pic>
        <p:nvPicPr>
          <p:cNvPr id="3" name="Picture 2"/>
          <p:cNvPicPr>
            <a:picLocks noChangeAspect="1"/>
          </p:cNvPicPr>
          <p:nvPr/>
        </p:nvPicPr>
        <p:blipFill>
          <a:blip r:embed="rId3"/>
          <a:stretch>
            <a:fillRect/>
          </a:stretch>
        </p:blipFill>
        <p:spPr>
          <a:xfrm>
            <a:off x="5791200" y="5090160"/>
            <a:ext cx="3048000" cy="1123950"/>
          </a:xfrm>
          <a:prstGeom prst="rect">
            <a:avLst/>
          </a:prstGeom>
        </p:spPr>
      </p:pic>
    </p:spTree>
    <p:extLst>
      <p:ext uri="{BB962C8B-B14F-4D97-AF65-F5344CB8AC3E}">
        <p14:creationId xmlns:p14="http://schemas.microsoft.com/office/powerpoint/2010/main" val="376403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0" y="568325"/>
            <a:ext cx="8610600" cy="1079500"/>
          </a:xfrm>
        </p:spPr>
        <p:txBody>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Agreement?</a:t>
            </a:r>
          </a:p>
        </p:txBody>
      </p:sp>
      <p:sp>
        <p:nvSpPr>
          <p:cNvPr id="22531" name="Rectangle 3"/>
          <p:cNvSpPr>
            <a:spLocks noGrp="1" noChangeArrowheads="1"/>
          </p:cNvSpPr>
          <p:nvPr>
            <p:ph type="body" idx="4294967295"/>
          </p:nvPr>
        </p:nvSpPr>
        <p:spPr>
          <a:xfrm>
            <a:off x="2514600" y="1851025"/>
            <a:ext cx="8153400" cy="4572000"/>
          </a:xfrm>
          <a:noFill/>
        </p:spPr>
        <p:txBody>
          <a:bodyPr>
            <a:normAutofit fontScale="92500" lnSpcReduction="10000"/>
          </a:bodyPr>
          <a:lstStyle/>
          <a:p>
            <a:pPr marL="0" indent="0">
              <a:lnSpc>
                <a:spcPct val="80000"/>
              </a:lnSpc>
              <a:buNone/>
            </a:pPr>
            <a:r>
              <a:rPr lang="en-US" altLang="en-US" sz="3900" i="1" dirty="0">
                <a:latin typeface="Arial" panose="020B0604020202020204" pitchFamily="34" charset="0"/>
                <a:cs typeface="Arial" panose="020B0604020202020204" pitchFamily="34" charset="0"/>
              </a:rPr>
              <a:t>447.403 (1), Florida Statutes:</a:t>
            </a:r>
            <a:r>
              <a:rPr lang="en-US" altLang="en-US" sz="3900" dirty="0">
                <a:latin typeface="Arial" panose="020B0604020202020204" pitchFamily="34" charset="0"/>
                <a:cs typeface="Arial" panose="020B0604020202020204" pitchFamily="34" charset="0"/>
              </a:rPr>
              <a:t> </a:t>
            </a:r>
          </a:p>
          <a:p>
            <a:pPr marL="457200" indent="0">
              <a:spcBef>
                <a:spcPts val="2400"/>
              </a:spcBef>
              <a:buNone/>
            </a:pPr>
            <a:r>
              <a:rPr lang="en-US" altLang="en-US" sz="3500" dirty="0">
                <a:latin typeface="Arial" panose="020B0604020202020204" pitchFamily="34" charset="0"/>
                <a:cs typeface="Arial" panose="020B0604020202020204" pitchFamily="34" charset="0"/>
              </a:rPr>
              <a:t>If, after a reasonable period of negotiation concerning the terms and conditions of employment to be incorporated in a collective bargaining agreement, a dispute exists between a public employer and a bargaining agent, an impasse shall be deemed to have occurred when one of the parties so declares in writing to the other party and to the commission.</a:t>
            </a:r>
          </a:p>
        </p:txBody>
      </p:sp>
    </p:spTree>
    <p:extLst>
      <p:ext uri="{BB962C8B-B14F-4D97-AF65-F5344CB8AC3E}">
        <p14:creationId xmlns:p14="http://schemas.microsoft.com/office/powerpoint/2010/main" val="420173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009776" y="1714500"/>
            <a:ext cx="8658225" cy="4667250"/>
          </a:xfrm>
        </p:spPr>
        <p:txBody>
          <a:bodyPr>
            <a:noAutofit/>
          </a:bodyPr>
          <a:lstStyle/>
          <a:p>
            <a:pPr fontAlgn="base">
              <a:lnSpc>
                <a:spcPct val="10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Quasi-judicial entity</a:t>
            </a:r>
          </a:p>
          <a:p>
            <a:pPr fontAlgn="base">
              <a:lnSpc>
                <a:spcPct val="10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Three full time members</a:t>
            </a:r>
          </a:p>
          <a:p>
            <a:pPr lvl="1" fontAlgn="base">
              <a:lnSpc>
                <a:spcPct val="10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Four year staggered terms</a:t>
            </a:r>
          </a:p>
          <a:p>
            <a:pPr lvl="1" fontAlgn="base">
              <a:lnSpc>
                <a:spcPct val="8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In theory, one representative of labor, one representative of management, and one neutral</a:t>
            </a:r>
          </a:p>
          <a:p>
            <a:pPr fontAlgn="base">
              <a:lnSpc>
                <a:spcPct val="8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Employs their own hearing officers</a:t>
            </a:r>
          </a:p>
          <a:p>
            <a:pPr fontAlgn="base">
              <a:lnSpc>
                <a:spcPct val="80000"/>
              </a:lnSpc>
              <a:spcBef>
                <a:spcPct val="0"/>
              </a:spcBef>
              <a:spcAft>
                <a:spcPts val="1200"/>
              </a:spcAft>
              <a:buSzPct val="85000"/>
              <a:defRPr/>
            </a:pPr>
            <a:r>
              <a:rPr lang="en-US" sz="3200" dirty="0">
                <a:latin typeface="Arial" panose="020B0604020202020204" pitchFamily="34" charset="0"/>
                <a:cs typeface="Arial" panose="020B0604020202020204" pitchFamily="34" charset="0"/>
                <a:sym typeface="Wingdings" pitchFamily="2" charset="2"/>
              </a:rPr>
              <a:t>Establishes law through:</a:t>
            </a:r>
          </a:p>
          <a:p>
            <a:pPr lvl="1" fontAlgn="base">
              <a:lnSpc>
                <a:spcPct val="8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Administrative code rule (Chapters 28, 60CC)</a:t>
            </a:r>
          </a:p>
          <a:p>
            <a:pPr lvl="1" fontAlgn="base">
              <a:lnSpc>
                <a:spcPct val="80000"/>
              </a:lnSpc>
              <a:spcBef>
                <a:spcPct val="0"/>
              </a:spcBef>
              <a:spcAft>
                <a:spcPts val="1200"/>
              </a:spcAft>
              <a:buSzPct val="85000"/>
              <a:defRPr/>
            </a:pPr>
            <a:r>
              <a:rPr lang="en-US" sz="2800" dirty="0">
                <a:latin typeface="Arial" panose="020B0604020202020204" pitchFamily="34" charset="0"/>
                <a:cs typeface="Arial" panose="020B0604020202020204" pitchFamily="34" charset="0"/>
                <a:sym typeface="Wingdings" pitchFamily="2" charset="2"/>
              </a:rPr>
              <a:t>Case law</a:t>
            </a:r>
          </a:p>
          <a:p>
            <a:endParaRPr lang="en-US" dirty="0">
              <a:latin typeface="Helvetica" panose="020B0604020202020204" pitchFamily="34" charset="0"/>
              <a:cs typeface="Helvetica" panose="020B0604020202020204" pitchFamily="34" charset="0"/>
            </a:endParaRPr>
          </a:p>
        </p:txBody>
      </p:sp>
      <p:sp>
        <p:nvSpPr>
          <p:cNvPr id="5" name="Title 3"/>
          <p:cNvSpPr txBox="1">
            <a:spLocks/>
          </p:cNvSpPr>
          <p:nvPr/>
        </p:nvSpPr>
        <p:spPr>
          <a:xfrm>
            <a:off x="1706881" y="571820"/>
            <a:ext cx="8522145" cy="9115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What Is PERC?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051" y="1752889"/>
            <a:ext cx="1905087" cy="1876223"/>
          </a:xfrm>
          <a:prstGeom prst="rect">
            <a:avLst/>
          </a:prstGeom>
        </p:spPr>
      </p:pic>
    </p:spTree>
    <p:extLst>
      <p:ext uri="{BB962C8B-B14F-4D97-AF65-F5344CB8AC3E}">
        <p14:creationId xmlns:p14="http://schemas.microsoft.com/office/powerpoint/2010/main" val="117054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524000" y="538164"/>
            <a:ext cx="7886700" cy="1087437"/>
          </a:xfrm>
        </p:spPr>
        <p:txBody>
          <a:bodyPr>
            <a:normAutofit/>
          </a:bodyPr>
          <a:lstStyle/>
          <a:p>
            <a:r>
              <a:rPr lang="en-US" altLang="en-US" sz="4000" b="1" dirty="0">
                <a:solidFill>
                  <a:schemeClr val="bg1"/>
                </a:solidFill>
                <a:latin typeface="Arial" panose="020B0604020202020204" pitchFamily="34" charset="0"/>
                <a:cs typeface="Arial" panose="020B0604020202020204" pitchFamily="34" charset="0"/>
              </a:rPr>
              <a:t>Declaration Of Impasse</a:t>
            </a:r>
          </a:p>
        </p:txBody>
      </p:sp>
      <p:sp>
        <p:nvSpPr>
          <p:cNvPr id="17411" name="Rectangle 3"/>
          <p:cNvSpPr>
            <a:spLocks noGrp="1" noChangeArrowheads="1"/>
          </p:cNvSpPr>
          <p:nvPr>
            <p:ph type="body" idx="4294967295"/>
          </p:nvPr>
        </p:nvSpPr>
        <p:spPr>
          <a:xfrm>
            <a:off x="1524000" y="1757363"/>
            <a:ext cx="8788400" cy="4786312"/>
          </a:xfrm>
        </p:spPr>
        <p:txBody>
          <a:bodyPr>
            <a:normAutofit lnSpcReduction="10000"/>
          </a:bodyPr>
          <a:lstStyle/>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Reasonable period of good faith bargaining</a:t>
            </a:r>
          </a:p>
          <a:p>
            <a:pPr lvl="1">
              <a:lnSpc>
                <a:spcPct val="100000"/>
              </a:lnSpc>
              <a:spcBef>
                <a:spcPts val="0"/>
              </a:spcBef>
              <a:spcAft>
                <a:spcPts val="1200"/>
              </a:spcAft>
            </a:pPr>
            <a:r>
              <a:rPr lang="en-US" altLang="en-US" sz="3200" dirty="0">
                <a:latin typeface="Arial" panose="020B0604020202020204" pitchFamily="34" charset="0"/>
                <a:cs typeface="Arial" panose="020B0604020202020204" pitchFamily="34" charset="0"/>
              </a:rPr>
              <a:t>How long is reasonable?</a:t>
            </a:r>
          </a:p>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One or both parties declare an impasse in writing</a:t>
            </a:r>
          </a:p>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PERC provides a Special Magistrate panel</a:t>
            </a:r>
          </a:p>
          <a:p>
            <a:pPr>
              <a:lnSpc>
                <a:spcPct val="100000"/>
              </a:lnSpc>
              <a:spcBef>
                <a:spcPts val="0"/>
              </a:spcBef>
              <a:spcAft>
                <a:spcPts val="1200"/>
              </a:spcAft>
            </a:pPr>
            <a:r>
              <a:rPr lang="en-US" altLang="en-US" sz="3600" dirty="0">
                <a:latin typeface="Arial" panose="020B0604020202020204" pitchFamily="34" charset="0"/>
                <a:cs typeface="Arial" panose="020B0604020202020204" pitchFamily="34" charset="0"/>
              </a:rPr>
              <a:t>Parties select SM from panel</a:t>
            </a:r>
          </a:p>
          <a:p>
            <a:pPr>
              <a:lnSpc>
                <a:spcPct val="100000"/>
              </a:lnSpc>
              <a:spcBef>
                <a:spcPts val="1200"/>
              </a:spcBef>
              <a:spcAft>
                <a:spcPts val="1200"/>
              </a:spcAft>
            </a:pP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31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0" y="549275"/>
            <a:ext cx="9144000" cy="10795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Special Magistrate Hearing </a:t>
            </a:r>
          </a:p>
        </p:txBody>
      </p:sp>
      <p:sp>
        <p:nvSpPr>
          <p:cNvPr id="22531" name="Rectangle 3"/>
          <p:cNvSpPr>
            <a:spLocks noGrp="1" noChangeArrowheads="1"/>
          </p:cNvSpPr>
          <p:nvPr>
            <p:ph type="body" idx="4294967295"/>
          </p:nvPr>
        </p:nvSpPr>
        <p:spPr>
          <a:xfrm>
            <a:off x="1524000" y="1789113"/>
            <a:ext cx="8153400" cy="4572000"/>
          </a:xfrm>
          <a:noFill/>
        </p:spPr>
        <p:txBody>
          <a:bodyPr>
            <a:normAutofit lnSpcReduction="10000"/>
          </a:bodyPr>
          <a:lstStyle/>
          <a:p>
            <a:pPr marL="0" indent="0">
              <a:lnSpc>
                <a:spcPct val="80000"/>
              </a:lnSpc>
              <a:buNone/>
            </a:pPr>
            <a:r>
              <a:rPr lang="en-US" altLang="en-US" sz="3600" b="1" i="1" dirty="0"/>
              <a:t>Section 447.403 (3), Fla. Stat.</a:t>
            </a:r>
            <a:r>
              <a:rPr lang="en-US" altLang="en-US" sz="3600" i="1" dirty="0"/>
              <a:t>:</a:t>
            </a:r>
            <a:r>
              <a:rPr lang="en-US" altLang="en-US" sz="3600" dirty="0"/>
              <a:t> </a:t>
            </a:r>
          </a:p>
          <a:p>
            <a:pPr marL="457200" indent="0">
              <a:spcBef>
                <a:spcPts val="2400"/>
              </a:spcBef>
              <a:buNone/>
            </a:pPr>
            <a:r>
              <a:rPr lang="en-US" altLang="en-US" sz="3600" dirty="0"/>
              <a:t>The special magistrate shall hold hearings in order to define the area or areas of dispute, to determine facts relating to the dispute, and to render a decision on any and all unresolved contract issues. </a:t>
            </a:r>
          </a:p>
        </p:txBody>
      </p:sp>
    </p:spTree>
    <p:extLst>
      <p:ext uri="{BB962C8B-B14F-4D97-AF65-F5344CB8AC3E}">
        <p14:creationId xmlns:p14="http://schemas.microsoft.com/office/powerpoint/2010/main" val="3866756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524000" y="588964"/>
            <a:ext cx="7886700" cy="1036637"/>
          </a:xfrm>
        </p:spPr>
        <p:txBody>
          <a:bodyPr>
            <a:normAutofit/>
          </a:bodyPr>
          <a:lstStyle/>
          <a:p>
            <a:r>
              <a:rPr lang="en-US" altLang="en-US" sz="4000" b="1" dirty="0">
                <a:solidFill>
                  <a:schemeClr val="bg1"/>
                </a:solidFill>
                <a:latin typeface="Arial" panose="020B0604020202020204" pitchFamily="34" charset="0"/>
                <a:cs typeface="Arial" panose="020B0604020202020204" pitchFamily="34" charset="0"/>
              </a:rPr>
              <a:t> SM Recommendations</a:t>
            </a:r>
          </a:p>
        </p:txBody>
      </p:sp>
      <p:sp>
        <p:nvSpPr>
          <p:cNvPr id="17411" name="Rectangle 3"/>
          <p:cNvSpPr>
            <a:spLocks noGrp="1" noChangeArrowheads="1"/>
          </p:cNvSpPr>
          <p:nvPr>
            <p:ph type="body" idx="4294967295"/>
          </p:nvPr>
        </p:nvSpPr>
        <p:spPr>
          <a:xfrm>
            <a:off x="1828800" y="1809751"/>
            <a:ext cx="8839200" cy="4652963"/>
          </a:xfrm>
        </p:spPr>
        <p:txBody>
          <a:bodyPr>
            <a:noAutofit/>
          </a:bodyPr>
          <a:lstStyle/>
          <a:p>
            <a:pPr>
              <a:lnSpc>
                <a:spcPct val="100000"/>
              </a:lnSpc>
              <a:spcBef>
                <a:spcPts val="0"/>
              </a:spcBef>
              <a:spcAft>
                <a:spcPts val="1200"/>
              </a:spcAft>
            </a:pPr>
            <a:r>
              <a:rPr lang="en-US" altLang="en-US" sz="3000" dirty="0">
                <a:latin typeface="Arial" panose="020B0604020202020204" pitchFamily="34" charset="0"/>
                <a:cs typeface="Arial" panose="020B0604020202020204" pitchFamily="34" charset="0"/>
              </a:rPr>
              <a:t>Special Magistrate issues recommendations</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Within 15 days after the close of the hearing</a:t>
            </a:r>
          </a:p>
          <a:p>
            <a:pPr marL="228600" lvl="1">
              <a:lnSpc>
                <a:spcPct val="100000"/>
              </a:lnSpc>
              <a:spcBef>
                <a:spcPts val="600"/>
              </a:spcBef>
              <a:spcAft>
                <a:spcPts val="1200"/>
              </a:spcAft>
            </a:pPr>
            <a:r>
              <a:rPr lang="en-US" altLang="en-US" sz="3000" dirty="0">
                <a:latin typeface="Arial" panose="020B0604020202020204" pitchFamily="34" charset="0"/>
                <a:cs typeface="Arial" panose="020B0604020202020204" pitchFamily="34" charset="0"/>
              </a:rPr>
              <a:t>Parties must “discuss” the recommendations</a:t>
            </a:r>
          </a:p>
          <a:p>
            <a:pPr>
              <a:lnSpc>
                <a:spcPct val="100000"/>
              </a:lnSpc>
              <a:spcBef>
                <a:spcPts val="600"/>
              </a:spcBef>
              <a:spcAft>
                <a:spcPts val="1200"/>
              </a:spcAft>
            </a:pPr>
            <a:r>
              <a:rPr lang="en-US" altLang="en-US" sz="3000" dirty="0">
                <a:latin typeface="Arial" panose="020B0604020202020204" pitchFamily="34" charset="0"/>
                <a:cs typeface="Arial" panose="020B0604020202020204" pitchFamily="34" charset="0"/>
              </a:rPr>
              <a:t>Parties can reject the SM recommendations</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Within 20 days </a:t>
            </a:r>
            <a:r>
              <a:rPr lang="en-US" altLang="en-US" sz="2600">
                <a:latin typeface="Arial" panose="020B0604020202020204" pitchFamily="34" charset="0"/>
                <a:cs typeface="Arial" panose="020B0604020202020204" pitchFamily="34" charset="0"/>
              </a:rPr>
              <a:t>of receipt </a:t>
            </a:r>
            <a:r>
              <a:rPr lang="en-US" altLang="en-US" sz="2600" dirty="0">
                <a:latin typeface="Arial" panose="020B0604020202020204" pitchFamily="34" charset="0"/>
                <a:cs typeface="Arial" panose="020B0604020202020204" pitchFamily="34" charset="0"/>
              </a:rPr>
              <a:t>of the recommendations</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In writing, filed with PERC, served on the other side</a:t>
            </a:r>
          </a:p>
          <a:p>
            <a:pPr lvl="1">
              <a:lnSpc>
                <a:spcPct val="100000"/>
              </a:lnSpc>
              <a:spcBef>
                <a:spcPts val="0"/>
              </a:spcBef>
              <a:spcAft>
                <a:spcPts val="1200"/>
              </a:spcAft>
            </a:pPr>
            <a:r>
              <a:rPr lang="en-US" altLang="en-US" sz="2600" dirty="0">
                <a:latin typeface="Arial" panose="020B0604020202020204" pitchFamily="34" charset="0"/>
                <a:cs typeface="Arial" panose="020B0604020202020204" pitchFamily="34" charset="0"/>
              </a:rPr>
              <a:t>If not timely rejected they are accepted</a:t>
            </a:r>
          </a:p>
          <a:p>
            <a:pPr>
              <a:lnSpc>
                <a:spcPct val="80000"/>
              </a:lnSpc>
              <a:spcBef>
                <a:spcPct val="0"/>
              </a:spcBef>
              <a:buFontTx/>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155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00" y="579438"/>
            <a:ext cx="9144000" cy="1047750"/>
          </a:xfrm>
        </p:spPr>
        <p:txBody>
          <a:bodyPr>
            <a:normAutofit/>
          </a:bodyPr>
          <a:lstStyle/>
          <a:p>
            <a:r>
              <a:rPr lang="en-US" alt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Recommendations Rejected</a:t>
            </a:r>
          </a:p>
        </p:txBody>
      </p:sp>
      <p:sp>
        <p:nvSpPr>
          <p:cNvPr id="27651" name="Rectangle 3"/>
          <p:cNvSpPr>
            <a:spLocks noGrp="1" noChangeArrowheads="1"/>
          </p:cNvSpPr>
          <p:nvPr>
            <p:ph type="body" idx="4294967295"/>
          </p:nvPr>
        </p:nvSpPr>
        <p:spPr>
          <a:xfrm>
            <a:off x="1524001" y="1635125"/>
            <a:ext cx="8310563" cy="4724400"/>
          </a:xfrm>
          <a:noFill/>
        </p:spPr>
        <p:txBody>
          <a:bodyPr/>
          <a:lstStyle/>
          <a:p>
            <a:pPr marL="0" indent="0">
              <a:lnSpc>
                <a:spcPct val="100000"/>
              </a:lnSpc>
              <a:spcBef>
                <a:spcPct val="0"/>
              </a:spcBef>
              <a:buNone/>
            </a:pPr>
            <a:r>
              <a:rPr lang="en-US" altLang="en-US" sz="3600" b="1" i="1" dirty="0"/>
              <a:t>Section 447.403 (4) (c), Fla. Stat.</a:t>
            </a:r>
            <a:r>
              <a:rPr lang="en-US" altLang="en-US" sz="3600" dirty="0"/>
              <a:t>:</a:t>
            </a:r>
          </a:p>
          <a:p>
            <a:pPr marL="400050" indent="0">
              <a:spcBef>
                <a:spcPts val="600"/>
              </a:spcBef>
              <a:buNone/>
            </a:pPr>
            <a:r>
              <a:rPr lang="en-US" altLang="en-US" sz="3200" dirty="0"/>
              <a:t>The legislative body or a duly authorized committee thereof shall forthwith conduct a public hearing at which the parties shall be required to explain their positions with respect to the rejected recommendations of the special magistrate. </a:t>
            </a:r>
          </a:p>
          <a:p>
            <a:pPr marL="400050" indent="0">
              <a:spcBef>
                <a:spcPts val="1200"/>
              </a:spcBef>
              <a:buNone/>
            </a:pPr>
            <a:endParaRPr lang="en-US" altLang="en-US" sz="3200" dirty="0"/>
          </a:p>
          <a:p>
            <a:pPr marL="400050" indent="0">
              <a:spcBef>
                <a:spcPts val="1200"/>
              </a:spcBef>
              <a:buNone/>
            </a:pPr>
            <a:endParaRPr lang="en-US" altLang="en-US" sz="3200" dirty="0"/>
          </a:p>
          <a:p>
            <a:pPr>
              <a:lnSpc>
                <a:spcPct val="80000"/>
              </a:lnSpc>
              <a:spcBef>
                <a:spcPct val="0"/>
              </a:spcBef>
            </a:pPr>
            <a:endParaRPr lang="en-US" altLang="en-US" dirty="0"/>
          </a:p>
          <a:p>
            <a:pPr marL="0" indent="0">
              <a:lnSpc>
                <a:spcPct val="80000"/>
              </a:lnSpc>
              <a:buNone/>
            </a:pPr>
            <a:endParaRPr lang="en-US" altLang="en-US" dirty="0"/>
          </a:p>
        </p:txBody>
      </p:sp>
      <p:pic>
        <p:nvPicPr>
          <p:cNvPr id="2" name="Picture 1"/>
          <p:cNvPicPr>
            <a:picLocks noChangeAspect="1"/>
          </p:cNvPicPr>
          <p:nvPr/>
        </p:nvPicPr>
        <p:blipFill>
          <a:blip r:embed="rId3"/>
          <a:stretch>
            <a:fillRect/>
          </a:stretch>
        </p:blipFill>
        <p:spPr>
          <a:xfrm>
            <a:off x="6167120" y="4724401"/>
            <a:ext cx="4203700" cy="1695767"/>
          </a:xfrm>
          <a:prstGeom prst="rect">
            <a:avLst/>
          </a:prstGeom>
        </p:spPr>
      </p:pic>
    </p:spTree>
    <p:extLst>
      <p:ext uri="{BB962C8B-B14F-4D97-AF65-F5344CB8AC3E}">
        <p14:creationId xmlns:p14="http://schemas.microsoft.com/office/powerpoint/2010/main" val="1338177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0" y="568325"/>
            <a:ext cx="9144000" cy="10541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Insulated Period</a:t>
            </a:r>
          </a:p>
        </p:txBody>
      </p:sp>
      <p:sp>
        <p:nvSpPr>
          <p:cNvPr id="18435" name="Rectangle 3"/>
          <p:cNvSpPr>
            <a:spLocks noGrp="1" noChangeArrowheads="1"/>
          </p:cNvSpPr>
          <p:nvPr>
            <p:ph type="body" idx="4294967295"/>
          </p:nvPr>
        </p:nvSpPr>
        <p:spPr>
          <a:xfrm>
            <a:off x="1981200" y="1697038"/>
            <a:ext cx="8686800" cy="5410200"/>
          </a:xfrm>
        </p:spPr>
        <p:txBody>
          <a:bodyPr>
            <a:normAutofit lnSpcReduction="10000"/>
          </a:bodyPr>
          <a:lstStyle/>
          <a:p>
            <a:r>
              <a:rPr lang="en-US" altLang="en-US" sz="3200" dirty="0"/>
              <a:t>Upon rejection of the Special Magistrate’s recommendations in whole or in part, the legislative body removes its “employer” hat and put on its “quasi-judicial body” hat.</a:t>
            </a:r>
          </a:p>
          <a:p>
            <a:r>
              <a:rPr lang="en-US" altLang="en-US" sz="3200" dirty="0"/>
              <a:t>Once the legislative body switches hats, the parties and their representatives can no longer speak to the elected officials about the matters at impasse</a:t>
            </a:r>
          </a:p>
          <a:p>
            <a:endParaRPr lang="en-US" altLang="en-US" sz="3600" dirty="0"/>
          </a:p>
        </p:txBody>
      </p:sp>
      <p:pic>
        <p:nvPicPr>
          <p:cNvPr id="2" name="Picture 1"/>
          <p:cNvPicPr>
            <a:picLocks noChangeAspect="1"/>
          </p:cNvPicPr>
          <p:nvPr/>
        </p:nvPicPr>
        <p:blipFill>
          <a:blip r:embed="rId3"/>
          <a:stretch>
            <a:fillRect/>
          </a:stretch>
        </p:blipFill>
        <p:spPr>
          <a:xfrm>
            <a:off x="4850623" y="5060545"/>
            <a:ext cx="4462659" cy="1377950"/>
          </a:xfrm>
          <a:prstGeom prst="rect">
            <a:avLst/>
          </a:prstGeom>
        </p:spPr>
      </p:pic>
    </p:spTree>
    <p:extLst>
      <p:ext uri="{BB962C8B-B14F-4D97-AF65-F5344CB8AC3E}">
        <p14:creationId xmlns:p14="http://schemas.microsoft.com/office/powerpoint/2010/main" val="4100291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00" y="558800"/>
            <a:ext cx="7886700" cy="1047750"/>
          </a:xfrm>
        </p:spPr>
        <p:txBody>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Legislative Body Hearing</a:t>
            </a:r>
          </a:p>
        </p:txBody>
      </p:sp>
      <p:sp>
        <p:nvSpPr>
          <p:cNvPr id="27651" name="Rectangle 3"/>
          <p:cNvSpPr>
            <a:spLocks noGrp="1" noChangeArrowheads="1"/>
          </p:cNvSpPr>
          <p:nvPr>
            <p:ph type="body" idx="4294967295"/>
          </p:nvPr>
        </p:nvSpPr>
        <p:spPr>
          <a:xfrm>
            <a:off x="1524000" y="1708151"/>
            <a:ext cx="8451850" cy="5065713"/>
          </a:xfrm>
          <a:noFill/>
        </p:spPr>
        <p:txBody>
          <a:bodyPr>
            <a:noAutofit/>
          </a:bodyPr>
          <a:lstStyle/>
          <a:p>
            <a:pPr marL="0" indent="0">
              <a:lnSpc>
                <a:spcPct val="80000"/>
              </a:lnSpc>
              <a:spcBef>
                <a:spcPct val="0"/>
              </a:spcBef>
              <a:buNone/>
            </a:pPr>
            <a:r>
              <a:rPr lang="en-US" altLang="en-US" sz="3600" b="1" i="1" dirty="0"/>
              <a:t>Section 447.403 (4) (d), Fla. Stat.:</a:t>
            </a:r>
            <a:r>
              <a:rPr lang="en-US" altLang="en-US" sz="3600" dirty="0"/>
              <a:t> </a:t>
            </a:r>
          </a:p>
          <a:p>
            <a:pPr marL="457200" lvl="1" indent="0">
              <a:spcBef>
                <a:spcPts val="1200"/>
              </a:spcBef>
              <a:buNone/>
            </a:pPr>
            <a:r>
              <a:rPr lang="en-US" altLang="en-US" sz="3200" dirty="0"/>
              <a:t>Thereafter, the legislative body shall take such action as it deems to be in the public interest, including the interest of the public employees involved, to resolve all disputed impasse issues.</a:t>
            </a:r>
          </a:p>
          <a:p>
            <a:pPr lvl="2">
              <a:lnSpc>
                <a:spcPct val="80000"/>
              </a:lnSpc>
              <a:spcBef>
                <a:spcPts val="1200"/>
              </a:spcBef>
            </a:pPr>
            <a:r>
              <a:rPr lang="en-US" altLang="en-US" sz="2800" dirty="0"/>
              <a:t>Have to consider rejections and positions of both parties</a:t>
            </a:r>
          </a:p>
          <a:p>
            <a:pPr lvl="2">
              <a:lnSpc>
                <a:spcPct val="80000"/>
              </a:lnSpc>
              <a:spcBef>
                <a:spcPts val="1200"/>
              </a:spcBef>
            </a:pPr>
            <a:r>
              <a:rPr lang="en-US" altLang="en-US" sz="2800" dirty="0"/>
              <a:t>Limited to issues addressed by SM and rejected</a:t>
            </a:r>
          </a:p>
          <a:p>
            <a:pPr lvl="2">
              <a:lnSpc>
                <a:spcPct val="80000"/>
              </a:lnSpc>
              <a:spcBef>
                <a:spcPts val="1200"/>
              </a:spcBef>
            </a:pPr>
            <a:r>
              <a:rPr lang="en-US" altLang="en-US" sz="2800" dirty="0"/>
              <a:t>Only mandatory subjects</a:t>
            </a:r>
          </a:p>
        </p:txBody>
      </p:sp>
    </p:spTree>
    <p:extLst>
      <p:ext uri="{BB962C8B-B14F-4D97-AF65-F5344CB8AC3E}">
        <p14:creationId xmlns:p14="http://schemas.microsoft.com/office/powerpoint/2010/main" val="1299965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0" y="579438"/>
            <a:ext cx="7886700" cy="10541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Post-Legislative Body Hearing</a:t>
            </a:r>
          </a:p>
        </p:txBody>
      </p:sp>
      <p:sp>
        <p:nvSpPr>
          <p:cNvPr id="18435" name="Rectangle 3"/>
          <p:cNvSpPr>
            <a:spLocks noGrp="1" noChangeArrowheads="1"/>
          </p:cNvSpPr>
          <p:nvPr>
            <p:ph type="body" idx="4294967295"/>
          </p:nvPr>
        </p:nvSpPr>
        <p:spPr>
          <a:xfrm>
            <a:off x="1758950" y="1666875"/>
            <a:ext cx="8909050" cy="4819650"/>
          </a:xfrm>
        </p:spPr>
        <p:txBody>
          <a:bodyPr>
            <a:noAutofit/>
          </a:bodyPr>
          <a:lstStyle/>
          <a:p>
            <a:pPr>
              <a:spcBef>
                <a:spcPct val="0"/>
              </a:spcBef>
              <a:spcAft>
                <a:spcPts val="1200"/>
              </a:spcAft>
            </a:pPr>
            <a:r>
              <a:rPr lang="en-US" altLang="en-US" dirty="0"/>
              <a:t>Agreed upon and legislatively resolved articles are packaged into a collective bargaining agreement.</a:t>
            </a:r>
          </a:p>
          <a:p>
            <a:pPr>
              <a:spcBef>
                <a:spcPct val="0"/>
              </a:spcBef>
              <a:spcAft>
                <a:spcPts val="1200"/>
              </a:spcAft>
            </a:pPr>
            <a:r>
              <a:rPr lang="en-US" altLang="en-US" dirty="0"/>
              <a:t>Collective bargaining agreement is submitted to the employees and legislative body for ratification.</a:t>
            </a:r>
          </a:p>
          <a:p>
            <a:pPr>
              <a:spcBef>
                <a:spcPct val="0"/>
              </a:spcBef>
              <a:spcAft>
                <a:spcPts val="1200"/>
              </a:spcAft>
            </a:pPr>
            <a:r>
              <a:rPr lang="en-US" altLang="en-US" dirty="0"/>
              <a:t>If the collective bargaining agreement is ratified by all parties, then the agreement goes into effect for the term spelled out in the agreement.</a:t>
            </a:r>
          </a:p>
          <a:p>
            <a:pPr>
              <a:spcBef>
                <a:spcPct val="0"/>
              </a:spcBef>
              <a:spcAft>
                <a:spcPts val="600"/>
              </a:spcAft>
            </a:pPr>
            <a:r>
              <a:rPr lang="en-US" altLang="en-US" dirty="0"/>
              <a:t>If the collective bargaining agreement is not ratified by all parties, the legislatively resolved items are imposed for the remainder of the first fiscal year at impasse.</a:t>
            </a:r>
          </a:p>
          <a:p>
            <a:pPr lvl="1">
              <a:spcBef>
                <a:spcPct val="0"/>
              </a:spcBef>
              <a:spcAft>
                <a:spcPts val="600"/>
              </a:spcAft>
            </a:pPr>
            <a:r>
              <a:rPr lang="en-US" altLang="en-US" sz="2600" dirty="0"/>
              <a:t>Everything else remains status quo</a:t>
            </a:r>
          </a:p>
        </p:txBody>
      </p:sp>
    </p:spTree>
    <p:extLst>
      <p:ext uri="{BB962C8B-B14F-4D97-AF65-F5344CB8AC3E}">
        <p14:creationId xmlns:p14="http://schemas.microsoft.com/office/powerpoint/2010/main" val="3939589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Unfair Labor Practices (ULPs)</a:t>
            </a:r>
          </a:p>
        </p:txBody>
      </p:sp>
      <p:sp>
        <p:nvSpPr>
          <p:cNvPr id="6" name="Content Placeholder 5"/>
          <p:cNvSpPr>
            <a:spLocks noGrp="1"/>
          </p:cNvSpPr>
          <p:nvPr>
            <p:ph idx="4294967295"/>
          </p:nvPr>
        </p:nvSpPr>
        <p:spPr>
          <a:xfrm>
            <a:off x="1524001" y="1625601"/>
            <a:ext cx="8556625" cy="4664075"/>
          </a:xfrm>
        </p:spPr>
        <p:txBody>
          <a:bodyPr>
            <a:noAutofit/>
          </a:bodyPr>
          <a:lstStyle/>
          <a:p>
            <a:pPr marL="457200" indent="-457200">
              <a:buSzPct val="90000"/>
            </a:pPr>
            <a:r>
              <a:rPr lang="en-US" sz="3200" dirty="0">
                <a:latin typeface="Arial" panose="020B0604020202020204" pitchFamily="34" charset="0"/>
                <a:cs typeface="Arial" panose="020B0604020202020204" pitchFamily="34" charset="0"/>
              </a:rPr>
              <a:t>Section 447.501(1), Florida Statutes</a:t>
            </a:r>
          </a:p>
          <a:p>
            <a:pPr marL="914400" lvl="1" indent="-457200">
              <a:spcBef>
                <a:spcPts val="600"/>
              </a:spcBef>
              <a:buSzPct val="90000"/>
            </a:pPr>
            <a:r>
              <a:rPr lang="en-US" sz="2800" dirty="0">
                <a:latin typeface="Arial" panose="020B0604020202020204" pitchFamily="34" charset="0"/>
                <a:cs typeface="Arial" panose="020B0604020202020204" pitchFamily="34" charset="0"/>
              </a:rPr>
              <a:t>ULPs by the Employer</a:t>
            </a:r>
          </a:p>
          <a:p>
            <a:pPr marL="457200" indent="-457200">
              <a:spcBef>
                <a:spcPts val="1200"/>
              </a:spcBef>
              <a:buSzPct val="90000"/>
            </a:pPr>
            <a:r>
              <a:rPr lang="en-US" sz="3200" dirty="0">
                <a:latin typeface="Arial" panose="020B0604020202020204" pitchFamily="34" charset="0"/>
                <a:cs typeface="Arial" panose="020B0604020202020204" pitchFamily="34" charset="0"/>
              </a:rPr>
              <a:t>Section 447.501(2), Florida Statutes</a:t>
            </a:r>
          </a:p>
          <a:p>
            <a:pPr marL="914400" lvl="1" indent="-457200">
              <a:spcBef>
                <a:spcPts val="600"/>
              </a:spcBef>
              <a:buSzPct val="90000"/>
            </a:pPr>
            <a:r>
              <a:rPr lang="en-US" sz="2800" dirty="0">
                <a:latin typeface="Arial" panose="020B0604020202020204" pitchFamily="34" charset="0"/>
                <a:cs typeface="Arial" panose="020B0604020202020204" pitchFamily="34" charset="0"/>
              </a:rPr>
              <a:t>ULPs by the Union</a:t>
            </a:r>
          </a:p>
          <a:p>
            <a:pPr marL="457200" lvl="1" indent="-457200">
              <a:spcBef>
                <a:spcPts val="1200"/>
              </a:spcBef>
              <a:buSzPct val="90000"/>
            </a:pPr>
            <a:r>
              <a:rPr lang="en-US" sz="3200" dirty="0">
                <a:latin typeface="Arial" panose="020B0604020202020204" pitchFamily="34" charset="0"/>
                <a:cs typeface="Arial" panose="020B0604020202020204" pitchFamily="34" charset="0"/>
              </a:rPr>
              <a:t>Process is the same for both</a:t>
            </a:r>
          </a:p>
          <a:p>
            <a:pPr marL="914400" lvl="2" indent="-457200">
              <a:spcBef>
                <a:spcPts val="0"/>
              </a:spcBef>
              <a:buSzPct val="90000"/>
            </a:pPr>
            <a:r>
              <a:rPr lang="en-US" sz="2800" dirty="0">
                <a:latin typeface="Arial" panose="020B0604020202020204" pitchFamily="34" charset="0"/>
                <a:cs typeface="Arial" panose="020B0604020202020204" pitchFamily="34" charset="0"/>
              </a:rPr>
              <a:t>Charge</a:t>
            </a:r>
          </a:p>
          <a:p>
            <a:pPr marL="1371600" lvl="3" indent="-457200">
              <a:spcBef>
                <a:spcPts val="0"/>
              </a:spcBef>
              <a:buSzPct val="90000"/>
            </a:pPr>
            <a:r>
              <a:rPr lang="en-US" sz="2600" dirty="0">
                <a:latin typeface="Arial" panose="020B0604020202020204" pitchFamily="34" charset="0"/>
                <a:cs typeface="Arial" panose="020B0604020202020204" pitchFamily="34" charset="0"/>
              </a:rPr>
              <a:t>Within 6 months</a:t>
            </a:r>
          </a:p>
          <a:p>
            <a:pPr marL="914400" lvl="2" indent="-457200">
              <a:spcBef>
                <a:spcPts val="0"/>
              </a:spcBef>
              <a:buSzPct val="90000"/>
            </a:pPr>
            <a:r>
              <a:rPr lang="en-US" sz="2800" dirty="0">
                <a:latin typeface="Arial" panose="020B0604020202020204" pitchFamily="34" charset="0"/>
                <a:cs typeface="Arial" panose="020B0604020202020204" pitchFamily="34" charset="0"/>
              </a:rPr>
              <a:t>Sufficiency Review</a:t>
            </a:r>
          </a:p>
          <a:p>
            <a:pPr marL="914400" lvl="2" indent="-457200">
              <a:spcBef>
                <a:spcPts val="0"/>
              </a:spcBef>
              <a:buSzPct val="90000"/>
            </a:pPr>
            <a:r>
              <a:rPr lang="en-US" sz="2800" dirty="0">
                <a:latin typeface="Arial" panose="020B0604020202020204" pitchFamily="34" charset="0"/>
                <a:cs typeface="Arial" panose="020B0604020202020204" pitchFamily="34" charset="0"/>
              </a:rPr>
              <a:t>Hearing if sufficient</a:t>
            </a:r>
          </a:p>
          <a:p>
            <a:pPr marL="914400" lvl="2" indent="-457200">
              <a:spcBef>
                <a:spcPts val="0"/>
              </a:spcBef>
              <a:buSzPct val="90000"/>
            </a:pPr>
            <a:r>
              <a:rPr lang="en-US" sz="2800" dirty="0">
                <a:latin typeface="Arial" panose="020B0604020202020204" pitchFamily="34" charset="0"/>
                <a:cs typeface="Arial" panose="020B0604020202020204" pitchFamily="34" charset="0"/>
              </a:rPr>
              <a:t>HORO</a:t>
            </a:r>
          </a:p>
          <a:p>
            <a:pPr marL="914400" lvl="2" indent="-457200">
              <a:spcBef>
                <a:spcPts val="0"/>
              </a:spcBef>
              <a:buSzPct val="90000"/>
            </a:pPr>
            <a:r>
              <a:rPr lang="en-US" sz="2800" dirty="0">
                <a:latin typeface="Arial" panose="020B0604020202020204" pitchFamily="34" charset="0"/>
                <a:cs typeface="Arial" panose="020B0604020202020204" pitchFamily="34" charset="0"/>
              </a:rPr>
              <a:t>Final Order</a:t>
            </a:r>
          </a:p>
          <a:p>
            <a:pPr marL="914400" lvl="2" indent="-457200">
              <a:spcBef>
                <a:spcPts val="600"/>
              </a:spcBef>
              <a:buSzPct val="90000"/>
            </a:pPr>
            <a:endParaRPr lang="en-US" sz="2800" dirty="0"/>
          </a:p>
          <a:p>
            <a:pPr marL="914400" lvl="2" indent="-457200">
              <a:spcBef>
                <a:spcPts val="600"/>
              </a:spcBef>
              <a:buSzPct val="90000"/>
            </a:pPr>
            <a:endParaRPr lang="en-US" sz="3200" dirty="0"/>
          </a:p>
        </p:txBody>
      </p:sp>
      <p:pic>
        <p:nvPicPr>
          <p:cNvPr id="2" name="Picture 1"/>
          <p:cNvPicPr>
            <a:picLocks noChangeAspect="1"/>
          </p:cNvPicPr>
          <p:nvPr/>
        </p:nvPicPr>
        <p:blipFill>
          <a:blip r:embed="rId2"/>
          <a:stretch>
            <a:fillRect/>
          </a:stretch>
        </p:blipFill>
        <p:spPr>
          <a:xfrm>
            <a:off x="7526448" y="3744595"/>
            <a:ext cx="2830720" cy="2300605"/>
          </a:xfrm>
          <a:prstGeom prst="rect">
            <a:avLst/>
          </a:prstGeom>
        </p:spPr>
      </p:pic>
    </p:spTree>
    <p:extLst>
      <p:ext uri="{BB962C8B-B14F-4D97-AF65-F5344CB8AC3E}">
        <p14:creationId xmlns:p14="http://schemas.microsoft.com/office/powerpoint/2010/main" val="1777037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ULPs Against Employers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524000" y="1677989"/>
            <a:ext cx="8502650" cy="4765675"/>
          </a:xfrm>
        </p:spPr>
        <p:txBody>
          <a:bodyPr>
            <a:noAutofit/>
          </a:bodyPr>
          <a:lstStyle/>
          <a:p>
            <a:pPr marL="0" indent="0">
              <a:buNone/>
            </a:pPr>
            <a:r>
              <a:rPr lang="en-US" sz="3600" dirty="0">
                <a:latin typeface="Arial" panose="020B0604020202020204" pitchFamily="34" charset="0"/>
                <a:cs typeface="Arial" panose="020B0604020202020204" pitchFamily="34" charset="0"/>
              </a:rPr>
              <a:t>Section 447.501(1), Florida Statutes:</a:t>
            </a:r>
          </a:p>
          <a:p>
            <a:r>
              <a:rPr lang="en-US" sz="3200" dirty="0">
                <a:latin typeface="Arial" panose="020B0604020202020204" pitchFamily="34" charset="0"/>
                <a:cs typeface="Arial" panose="020B0604020202020204" pitchFamily="34" charset="0"/>
              </a:rPr>
              <a:t>(a) Interfering with, restraining, or coercing public employees in the exercise of any rights guaranteed them under this part.</a:t>
            </a:r>
          </a:p>
          <a:p>
            <a:pPr lvl="1">
              <a:spcBef>
                <a:spcPts val="1200"/>
              </a:spcBef>
            </a:pPr>
            <a:r>
              <a:rPr lang="en-US" sz="2800" dirty="0">
                <a:latin typeface="Arial" panose="020B0604020202020204" pitchFamily="34" charset="0"/>
                <a:cs typeface="Arial" panose="020B0604020202020204" pitchFamily="34" charset="0"/>
              </a:rPr>
              <a:t>Section 447.301(3) protected, concerted rights</a:t>
            </a:r>
          </a:p>
          <a:p>
            <a:pPr marL="225425" lvl="1" indent="-225425">
              <a:spcBef>
                <a:spcPts val="1800"/>
              </a:spcBef>
            </a:pPr>
            <a:r>
              <a:rPr lang="en-US" sz="3200" dirty="0">
                <a:latin typeface="Arial" panose="020B0604020202020204" pitchFamily="34" charset="0"/>
                <a:cs typeface="Arial" panose="020B0604020202020204" pitchFamily="34" charset="0"/>
              </a:rPr>
              <a:t>(b)	Encouraging or discouraging membership in any employee organization by discrimination in regard to hiring, tenure, or other conditions of employment.</a:t>
            </a:r>
          </a:p>
          <a:p>
            <a:pPr lvl="1">
              <a:spcBef>
                <a:spcPts val="1200"/>
              </a:spcBef>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620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1" y="669925"/>
            <a:ext cx="8937625" cy="863600"/>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Employer ULPs (</a:t>
            </a:r>
            <a:r>
              <a:rPr lang="en-US" altLang="en-US" sz="4000" b="1" dirty="0" err="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con’t</a:t>
            </a:r>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6" name="Content Placeholder 5"/>
          <p:cNvSpPr>
            <a:spLocks noGrp="1"/>
          </p:cNvSpPr>
          <p:nvPr>
            <p:ph idx="4294967295"/>
          </p:nvPr>
        </p:nvSpPr>
        <p:spPr>
          <a:xfrm>
            <a:off x="1524000" y="1803400"/>
            <a:ext cx="8636000" cy="4738688"/>
          </a:xfrm>
        </p:spPr>
        <p:txBody>
          <a:bodyPr>
            <a:noAutofit/>
          </a:bodyPr>
          <a:lstStyle/>
          <a:p>
            <a:pPr marL="60325" indent="0">
              <a:lnSpc>
                <a:spcPct val="80000"/>
              </a:lnSpc>
              <a:spcBef>
                <a:spcPts val="1200"/>
              </a:spcBef>
              <a:buNone/>
            </a:pPr>
            <a:r>
              <a:rPr lang="en-US" sz="3000" dirty="0"/>
              <a:t>(c)	Refusing to bargain collectively, failing to bargain collectively in good faith, or refusing to sign a final agreement agreed upon with the certified bargaining agent for the public employees in the bargaining unit.</a:t>
            </a:r>
          </a:p>
          <a:p>
            <a:pPr marL="60325" indent="0">
              <a:lnSpc>
                <a:spcPct val="80000"/>
              </a:lnSpc>
              <a:spcBef>
                <a:spcPts val="1800"/>
              </a:spcBef>
              <a:buNone/>
            </a:pPr>
            <a:r>
              <a:rPr lang="en-US" sz="3000" dirty="0"/>
              <a:t>(d)	Discharging or discriminating against a public employee because he or she has filed charges or given testimony under this part.</a:t>
            </a:r>
          </a:p>
          <a:p>
            <a:pPr marL="60325" indent="0">
              <a:lnSpc>
                <a:spcPct val="80000"/>
              </a:lnSpc>
              <a:spcBef>
                <a:spcPts val="1800"/>
              </a:spcBef>
              <a:buNone/>
            </a:pPr>
            <a:r>
              <a:rPr lang="en-US" sz="3000" dirty="0"/>
              <a:t>(f) Refusing to discuss grievances in good faith pursuant to the terms of the collective bargaining agreement with either the certified bargaining agent for the public employee or the employee involved.</a:t>
            </a:r>
          </a:p>
          <a:p>
            <a:pPr marL="60325" indent="0">
              <a:spcBef>
                <a:spcPts val="1800"/>
              </a:spcBef>
              <a:buNone/>
            </a:pPr>
            <a:endParaRPr lang="en-US" sz="3000" dirty="0"/>
          </a:p>
        </p:txBody>
      </p:sp>
    </p:spTree>
    <p:extLst>
      <p:ext uri="{BB962C8B-B14F-4D97-AF65-F5344CB8AC3E}">
        <p14:creationId xmlns:p14="http://schemas.microsoft.com/office/powerpoint/2010/main" val="250365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655763"/>
            <a:ext cx="8543925" cy="4927600"/>
          </a:xfrm>
        </p:spPr>
        <p:txBody>
          <a:bodyPr>
            <a:noAutofit/>
          </a:bodyPr>
          <a:lstStyle/>
          <a:p>
            <a:pPr marL="171450" lvl="1">
              <a:lnSpc>
                <a:spcPct val="100000"/>
              </a:lnSpc>
              <a:spcBef>
                <a:spcPts val="1200"/>
              </a:spcBef>
              <a:spcAft>
                <a:spcPts val="600"/>
              </a:spcAft>
              <a:buClr>
                <a:schemeClr val="tx1"/>
              </a:buClr>
              <a:defRPr/>
            </a:pPr>
            <a:r>
              <a:rPr lang="en-US" sz="3400" dirty="0">
                <a:latin typeface="Arial" panose="020B0604020202020204" pitchFamily="34" charset="0"/>
                <a:cs typeface="Arial" panose="020B0604020202020204" pitchFamily="34" charset="0"/>
              </a:rPr>
              <a:t>Identification</a:t>
            </a:r>
          </a:p>
          <a:p>
            <a:pPr marL="171450" lvl="1">
              <a:lnSpc>
                <a:spcPct val="100000"/>
              </a:lnSpc>
              <a:spcBef>
                <a:spcPts val="1200"/>
              </a:spcBef>
              <a:buClr>
                <a:schemeClr val="tx1"/>
              </a:buClr>
              <a:defRPr/>
            </a:pPr>
            <a:r>
              <a:rPr lang="en-US" sz="3400" dirty="0">
                <a:latin typeface="Arial" panose="020B0604020202020204" pitchFamily="34" charset="0"/>
                <a:cs typeface="Arial" panose="020B0604020202020204" pitchFamily="34" charset="0"/>
              </a:rPr>
              <a:t>Solicitation</a:t>
            </a:r>
          </a:p>
          <a:p>
            <a:pPr marL="628650" lvl="2">
              <a:lnSpc>
                <a:spcPct val="100000"/>
              </a:lnSpc>
              <a:spcBef>
                <a:spcPts val="1200"/>
              </a:spcBef>
              <a:spcAft>
                <a:spcPts val="600"/>
              </a:spcAft>
              <a:buClr>
                <a:schemeClr val="tx1"/>
              </a:buClr>
              <a:defRPr/>
            </a:pPr>
            <a:r>
              <a:rPr lang="en-US" sz="3000" dirty="0">
                <a:latin typeface="Arial" panose="020B0604020202020204" pitchFamily="34" charset="0"/>
                <a:cs typeface="Arial" panose="020B0604020202020204" pitchFamily="34" charset="0"/>
              </a:rPr>
              <a:t>Showing of Interest (SOI) Cards</a:t>
            </a:r>
          </a:p>
          <a:p>
            <a:pPr marL="233363" lvl="2" indent="-233363">
              <a:lnSpc>
                <a:spcPct val="100000"/>
              </a:lnSpc>
              <a:spcBef>
                <a:spcPts val="1200"/>
              </a:spcBef>
              <a:spcAft>
                <a:spcPts val="600"/>
              </a:spcAft>
              <a:buClr>
                <a:schemeClr val="tx1"/>
              </a:buClr>
              <a:defRPr/>
            </a:pPr>
            <a:r>
              <a:rPr lang="en-US" sz="3400" dirty="0">
                <a:latin typeface="Arial" panose="020B0604020202020204" pitchFamily="34" charset="0"/>
                <a:cs typeface="Arial" panose="020B0604020202020204" pitchFamily="34" charset="0"/>
              </a:rPr>
              <a:t>Petition</a:t>
            </a:r>
          </a:p>
          <a:p>
            <a:pPr marL="0" indent="0">
              <a:spcAft>
                <a:spcPts val="600"/>
              </a:spcAft>
              <a:buNone/>
            </a:pPr>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524000" y="741363"/>
            <a:ext cx="7315200" cy="760412"/>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Representation Process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a:stretch>
            <a:fillRect/>
          </a:stretch>
        </p:blipFill>
        <p:spPr>
          <a:xfrm>
            <a:off x="4836160" y="3810000"/>
            <a:ext cx="5455920" cy="2614330"/>
          </a:xfrm>
          <a:prstGeom prst="rect">
            <a:avLst/>
          </a:prstGeom>
        </p:spPr>
      </p:pic>
    </p:spTree>
    <p:extLst>
      <p:ext uri="{BB962C8B-B14F-4D97-AF65-F5344CB8AC3E}">
        <p14:creationId xmlns:p14="http://schemas.microsoft.com/office/powerpoint/2010/main" val="737486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4279901"/>
            <a:ext cx="9144000" cy="804863"/>
          </a:xfrm>
        </p:spPr>
        <p:txBody>
          <a:bodyPr>
            <a:noAutofit/>
          </a:bodyPr>
          <a:lstStyle/>
          <a:p>
            <a:pPr algn="ctr"/>
            <a:r>
              <a:rPr lang="en-US" sz="5400" b="1" dirty="0">
                <a:latin typeface="Helvetica" panose="020B0604020202020204" pitchFamily="34" charset="0"/>
                <a:cs typeface="Helvetica" panose="020B0604020202020204" pitchFamily="34" charset="0"/>
              </a:rPr>
              <a:t>Final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17041"/>
            <a:ext cx="9143999" cy="2174595"/>
          </a:xfrm>
          <a:prstGeom prst="rect">
            <a:avLst/>
          </a:prstGeom>
        </p:spPr>
      </p:pic>
    </p:spTree>
    <p:extLst>
      <p:ext uri="{BB962C8B-B14F-4D97-AF65-F5344CB8AC3E}">
        <p14:creationId xmlns:p14="http://schemas.microsoft.com/office/powerpoint/2010/main" val="84707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717675"/>
            <a:ext cx="5791200" cy="4814888"/>
          </a:xfrm>
        </p:spPr>
        <p:txBody>
          <a:bodyPr>
            <a:noAutofit/>
          </a:bodyPr>
          <a:lstStyle/>
          <a:p>
            <a:pPr marL="457200" lvl="2" indent="-346075">
              <a:lnSpc>
                <a:spcPct val="100000"/>
              </a:lnSpc>
              <a:spcBef>
                <a:spcPts val="600"/>
              </a:spcBef>
              <a:spcAft>
                <a:spcPts val="600"/>
              </a:spcAft>
              <a:buClr>
                <a:schemeClr val="tx1"/>
              </a:buClr>
              <a:defRPr/>
            </a:pPr>
            <a:r>
              <a:rPr lang="en-US" sz="3200" dirty="0">
                <a:latin typeface="Arial" panose="020B0604020202020204" pitchFamily="34" charset="0"/>
                <a:cs typeface="Arial" panose="020B0604020202020204" pitchFamily="34" charset="0"/>
              </a:rPr>
              <a:t>Representation - Acknowledgement (“RA”)</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50% plus 1 SOI</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Approval by legislative body</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Review by PERC</a:t>
            </a:r>
          </a:p>
          <a:p>
            <a:pPr marL="1085850" lvl="3">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Certification without election</a:t>
            </a:r>
          </a:p>
          <a:p>
            <a:pPr marL="0" indent="0">
              <a:spcAft>
                <a:spcPts val="600"/>
              </a:spcAft>
              <a:buNone/>
            </a:pPr>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524000" y="741363"/>
            <a:ext cx="7315200" cy="760412"/>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Petitions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664" y="1991360"/>
            <a:ext cx="3179618" cy="4297680"/>
          </a:xfrm>
          <a:prstGeom prst="rect">
            <a:avLst/>
          </a:prstGeom>
        </p:spPr>
      </p:pic>
    </p:spTree>
    <p:extLst>
      <p:ext uri="{BB962C8B-B14F-4D97-AF65-F5344CB8AC3E}">
        <p14:creationId xmlns:p14="http://schemas.microsoft.com/office/powerpoint/2010/main" val="194817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747839"/>
            <a:ext cx="5527675" cy="4784725"/>
          </a:xfrm>
        </p:spPr>
        <p:txBody>
          <a:bodyPr>
            <a:noAutofit/>
          </a:bodyPr>
          <a:lstStyle/>
          <a:p>
            <a:pPr marL="233363" lvl="2">
              <a:lnSpc>
                <a:spcPct val="100000"/>
              </a:lnSpc>
              <a:spcBef>
                <a:spcPts val="600"/>
              </a:spcBef>
              <a:spcAft>
                <a:spcPts val="600"/>
              </a:spcAft>
              <a:buClr>
                <a:schemeClr val="tx1"/>
              </a:buClr>
              <a:defRPr/>
            </a:pPr>
            <a:r>
              <a:rPr lang="en-US" sz="3200" dirty="0">
                <a:latin typeface="Arial" panose="020B0604020202020204" pitchFamily="34" charset="0"/>
                <a:cs typeface="Arial" panose="020B0604020202020204" pitchFamily="34" charset="0"/>
              </a:rPr>
              <a:t>Representation - Certification (“RC”)</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30% Petitioner SOI</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10% Intervenor SOI</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PERC sufficiency review</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Consent Election Agreement</a:t>
            </a:r>
          </a:p>
          <a:p>
            <a:pPr marL="854075" lvl="3" indent="-396875">
              <a:lnSpc>
                <a:spcPct val="100000"/>
              </a:lnSpc>
              <a:spcBef>
                <a:spcPts val="600"/>
              </a:spcBef>
              <a:spcAft>
                <a:spcPts val="600"/>
              </a:spcAft>
              <a:buClr>
                <a:schemeClr val="tx1"/>
              </a:buClr>
              <a:defRPr/>
            </a:pPr>
            <a:r>
              <a:rPr lang="en-US" sz="2800" dirty="0">
                <a:latin typeface="Arial" panose="020B0604020202020204" pitchFamily="34" charset="0"/>
                <a:cs typeface="Arial" panose="020B0604020202020204" pitchFamily="34" charset="0"/>
              </a:rPr>
              <a:t>Contested process</a:t>
            </a:r>
          </a:p>
          <a:p>
            <a:pPr marL="0" indent="0">
              <a:spcAft>
                <a:spcPts val="600"/>
              </a:spcAft>
              <a:buNone/>
            </a:pPr>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524000" y="741363"/>
            <a:ext cx="7315200" cy="760412"/>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Petitions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4738" y="2021840"/>
            <a:ext cx="3038302" cy="4175760"/>
          </a:xfrm>
          <a:prstGeom prst="rect">
            <a:avLst/>
          </a:prstGeom>
        </p:spPr>
      </p:pic>
    </p:spTree>
    <p:extLst>
      <p:ext uri="{BB962C8B-B14F-4D97-AF65-F5344CB8AC3E}">
        <p14:creationId xmlns:p14="http://schemas.microsoft.com/office/powerpoint/2010/main" val="59108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604963"/>
            <a:ext cx="8545513" cy="4978400"/>
          </a:xfrm>
        </p:spPr>
        <p:txBody>
          <a:bodyPr>
            <a:noAutofit/>
          </a:bodyPr>
          <a:lstStyle/>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Hearing</a:t>
            </a:r>
          </a:p>
          <a:p>
            <a:pPr marL="628650" lvl="2">
              <a:lnSpc>
                <a:spcPct val="100000"/>
              </a:lnSpc>
              <a:spcBef>
                <a:spcPts val="0"/>
              </a:spcBef>
              <a:spcAft>
                <a:spcPts val="600"/>
              </a:spcAft>
              <a:buClr>
                <a:schemeClr val="tx1"/>
              </a:buClr>
              <a:defRPr/>
            </a:pPr>
            <a:r>
              <a:rPr lang="en-US" sz="2800" dirty="0">
                <a:latin typeface="Arial" panose="020B0604020202020204" pitchFamily="34" charset="0"/>
                <a:cs typeface="Arial" panose="020B0604020202020204" pitchFamily="34" charset="0"/>
              </a:rPr>
              <a:t>Bargaining unit composition</a:t>
            </a:r>
          </a:p>
          <a:p>
            <a:pPr marL="628650" lvl="2">
              <a:lnSpc>
                <a:spcPct val="100000"/>
              </a:lnSpc>
              <a:spcBef>
                <a:spcPts val="0"/>
              </a:spcBef>
              <a:spcAft>
                <a:spcPts val="600"/>
              </a:spcAft>
              <a:buClr>
                <a:schemeClr val="tx1"/>
              </a:buClr>
              <a:defRPr/>
            </a:pPr>
            <a:r>
              <a:rPr lang="en-US" sz="2800" dirty="0">
                <a:latin typeface="Arial" panose="020B0604020202020204" pitchFamily="34" charset="0"/>
                <a:cs typeface="Arial" panose="020B0604020202020204" pitchFamily="34" charset="0"/>
              </a:rPr>
              <a:t>Sufficiency of SOI</a:t>
            </a:r>
          </a:p>
          <a:p>
            <a:pPr marL="628650" lvl="2">
              <a:lnSpc>
                <a:spcPct val="100000"/>
              </a:lnSpc>
              <a:spcBef>
                <a:spcPts val="0"/>
              </a:spcBef>
              <a:spcAft>
                <a:spcPts val="600"/>
              </a:spcAft>
              <a:buClr>
                <a:schemeClr val="tx1"/>
              </a:buClr>
              <a:defRPr/>
            </a:pPr>
            <a:r>
              <a:rPr lang="en-US" sz="2800" dirty="0">
                <a:latin typeface="Arial" panose="020B0604020202020204" pitchFamily="34" charset="0"/>
                <a:cs typeface="Arial" panose="020B0604020202020204" pitchFamily="34" charset="0"/>
              </a:rPr>
              <a:t>Other defenses</a:t>
            </a:r>
          </a:p>
          <a:p>
            <a:pPr marL="171450" lvl="1">
              <a:lnSpc>
                <a:spcPct val="100000"/>
              </a:lnSpc>
              <a:spcBef>
                <a:spcPts val="0"/>
              </a:spcBef>
              <a:spcAft>
                <a:spcPts val="600"/>
              </a:spcAft>
              <a:buClr>
                <a:schemeClr val="tx1"/>
              </a:buClr>
              <a:defRPr/>
            </a:pPr>
            <a:r>
              <a:rPr lang="en-US" sz="3200" dirty="0" smtClean="0">
                <a:latin typeface="Arial" panose="020B0604020202020204" pitchFamily="34" charset="0"/>
                <a:cs typeface="Arial" panose="020B0604020202020204" pitchFamily="34" charset="0"/>
              </a:rPr>
              <a:t>HORO</a:t>
            </a:r>
            <a:endParaRPr lang="en-US" sz="3200" dirty="0">
              <a:latin typeface="Arial" panose="020B0604020202020204" pitchFamily="34" charset="0"/>
              <a:cs typeface="Arial" panose="020B0604020202020204" pitchFamily="34" charset="0"/>
            </a:endParaRP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Order Directing Election</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Election</a:t>
            </a:r>
          </a:p>
          <a:p>
            <a:pPr marL="171450" lvl="1">
              <a:lnSpc>
                <a:spcPct val="100000"/>
              </a:lnSpc>
              <a:spcBef>
                <a:spcPts val="0"/>
              </a:spcBef>
              <a:spcAft>
                <a:spcPts val="600"/>
              </a:spcAft>
              <a:buClr>
                <a:schemeClr val="tx1"/>
              </a:buClr>
              <a:defRPr/>
            </a:pPr>
            <a:r>
              <a:rPr lang="en-US" sz="3200" dirty="0">
                <a:latin typeface="Arial" panose="020B0604020202020204" pitchFamily="34" charset="0"/>
                <a:cs typeface="Arial" panose="020B0604020202020204" pitchFamily="34" charset="0"/>
              </a:rPr>
              <a:t>Appeal</a:t>
            </a:r>
          </a:p>
          <a:p>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1524000" y="741363"/>
            <a:ext cx="7315200" cy="760412"/>
          </a:xfrm>
        </p:spPr>
        <p:txBody>
          <a:bodyPr>
            <a:normAutofit/>
          </a:bodyPr>
          <a:lstStyle/>
          <a:p>
            <a:r>
              <a:rPr lang="en-US" alt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Contested Process</a:t>
            </a:r>
            <a:endParaRPr lang="en-US" sz="4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002" y="2823169"/>
            <a:ext cx="2966720" cy="2753361"/>
          </a:xfrm>
          <a:prstGeom prst="rect">
            <a:avLst/>
          </a:prstGeom>
        </p:spPr>
      </p:pic>
    </p:spTree>
    <p:extLst>
      <p:ext uri="{BB962C8B-B14F-4D97-AF65-F5344CB8AC3E}">
        <p14:creationId xmlns:p14="http://schemas.microsoft.com/office/powerpoint/2010/main" val="270188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22964" y="1855789"/>
            <a:ext cx="4745037" cy="4383087"/>
          </a:xfrm>
        </p:spPr>
        <p:txBody>
          <a:bodyPr>
            <a:noAutofit/>
          </a:bodyPr>
          <a:lstStyle/>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Wall-to-Wall</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White Collar</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Blue Collar</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Professional</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Public Safety</a:t>
            </a:r>
          </a:p>
          <a:p>
            <a:pPr marL="171450" lvl="1">
              <a:lnSpc>
                <a:spcPct val="100000"/>
              </a:lnSpc>
              <a:spcBef>
                <a:spcPts val="0"/>
              </a:spcBef>
              <a:spcAft>
                <a:spcPts val="900"/>
              </a:spcAft>
              <a:buClr>
                <a:schemeClr val="tx1"/>
              </a:buClr>
              <a:buSzPct val="85000"/>
              <a:defRPr/>
            </a:pPr>
            <a:r>
              <a:rPr lang="en-US" sz="3600" dirty="0">
                <a:latin typeface="Arial" panose="020B0604020202020204" pitchFamily="34" charset="0"/>
                <a:cs typeface="Arial" panose="020B0604020202020204" pitchFamily="34" charset="0"/>
              </a:rPr>
              <a:t>Departmental</a:t>
            </a:r>
          </a:p>
          <a:p>
            <a:pPr marL="628650" lvl="2">
              <a:lnSpc>
                <a:spcPct val="100000"/>
              </a:lnSpc>
              <a:spcBef>
                <a:spcPts val="0"/>
              </a:spcBef>
              <a:spcAft>
                <a:spcPts val="900"/>
              </a:spcAft>
              <a:buClr>
                <a:schemeClr val="tx1"/>
              </a:buClr>
              <a:buSzPct val="85000"/>
              <a:defRPr/>
            </a:pPr>
            <a:r>
              <a:rPr lang="en-US" sz="3200" dirty="0">
                <a:latin typeface="Arial" panose="020B0604020202020204" pitchFamily="34" charset="0"/>
                <a:cs typeface="Arial" panose="020B0604020202020204" pitchFamily="34" charset="0"/>
              </a:rPr>
              <a:t>Over-fragmentation</a:t>
            </a:r>
          </a:p>
          <a:p>
            <a:pPr>
              <a:lnSpc>
                <a:spcPct val="100000"/>
              </a:lnSpc>
              <a:spcBef>
                <a:spcPts val="0"/>
              </a:spcBef>
              <a:spcAft>
                <a:spcPts val="900"/>
              </a:spcAft>
              <a:buSzPct val="85000"/>
            </a:pPr>
            <a:endParaRPr lang="en-US" dirty="0">
              <a:latin typeface="Helvetica" panose="020B0604020202020204" pitchFamily="34" charset="0"/>
              <a:cs typeface="Helvetica" panose="020B0604020202020204" pitchFamily="34" charset="0"/>
            </a:endParaRPr>
          </a:p>
        </p:txBody>
      </p:sp>
      <p:sp>
        <p:nvSpPr>
          <p:cNvPr id="4" name="Title 1"/>
          <p:cNvSpPr txBox="1">
            <a:spLocks/>
          </p:cNvSpPr>
          <p:nvPr/>
        </p:nvSpPr>
        <p:spPr>
          <a:xfrm>
            <a:off x="1656080" y="741680"/>
            <a:ext cx="6685280" cy="75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Types Of Bargaining Units</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880" y="2225040"/>
            <a:ext cx="3320062" cy="3460750"/>
          </a:xfrm>
          <a:prstGeom prst="rect">
            <a:avLst/>
          </a:prstGeom>
        </p:spPr>
      </p:pic>
    </p:spTree>
    <p:extLst>
      <p:ext uri="{BB962C8B-B14F-4D97-AF65-F5344CB8AC3E}">
        <p14:creationId xmlns:p14="http://schemas.microsoft.com/office/powerpoint/2010/main" val="11131705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2236</Words>
  <Application>Microsoft Office PowerPoint</Application>
  <PresentationFormat>Widescreen</PresentationFormat>
  <Paragraphs>354</Paragraphs>
  <Slides>50</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Aptos</vt:lpstr>
      <vt:lpstr>Aptos Display</vt:lpstr>
      <vt:lpstr>Arial</vt:lpstr>
      <vt:lpstr>Arial Black</vt:lpstr>
      <vt:lpstr>Calibri</vt:lpstr>
      <vt:lpstr>Georgia</vt:lpstr>
      <vt:lpstr>Helvetica</vt:lpstr>
      <vt:lpstr>Wingdings</vt:lpstr>
      <vt:lpstr>Custom Design</vt:lpstr>
      <vt:lpstr>PowerPoint Presentation</vt:lpstr>
      <vt:lpstr>The Law</vt:lpstr>
      <vt:lpstr>The Law</vt:lpstr>
      <vt:lpstr>PowerPoint Presentation</vt:lpstr>
      <vt:lpstr>The Representation Process</vt:lpstr>
      <vt:lpstr>Petitions</vt:lpstr>
      <vt:lpstr>Petitions</vt:lpstr>
      <vt:lpstr>The Contested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Duty To Bargain</vt:lpstr>
      <vt:lpstr>Established Past Practice</vt:lpstr>
      <vt:lpstr>Prohibited Unilateral Change</vt:lpstr>
      <vt:lpstr>Unilateral Change</vt:lpstr>
      <vt:lpstr> Bargaining — The Basics</vt:lpstr>
      <vt:lpstr> Good Faith</vt:lpstr>
      <vt:lpstr> Good Faith</vt:lpstr>
      <vt:lpstr> Bad Faith</vt:lpstr>
      <vt:lpstr> Bad Faith</vt:lpstr>
      <vt:lpstr> Collective Bargaining Process</vt:lpstr>
      <vt:lpstr> Role Of The Players</vt:lpstr>
      <vt:lpstr> The Executive Session</vt:lpstr>
      <vt:lpstr> Bargaining Process Overview</vt:lpstr>
      <vt:lpstr> Subjects Of Bargaining</vt:lpstr>
      <vt:lpstr> Mandatory Subjects</vt:lpstr>
      <vt:lpstr> Management Rights</vt:lpstr>
      <vt:lpstr> Permissive Subjects</vt:lpstr>
      <vt:lpstr> Illegal Subjects</vt:lpstr>
      <vt:lpstr> Agreement Reached</vt:lpstr>
      <vt:lpstr> Contract Ratification</vt:lpstr>
      <vt:lpstr> Contract Duration</vt:lpstr>
      <vt:lpstr>No Agreement?</vt:lpstr>
      <vt:lpstr>Declaration Of Impasse</vt:lpstr>
      <vt:lpstr> The Special Magistrate Hearing </vt:lpstr>
      <vt:lpstr> SM Recommendations</vt:lpstr>
      <vt:lpstr> If Recommendations Rejected</vt:lpstr>
      <vt:lpstr> The Insulated Period</vt:lpstr>
      <vt:lpstr> Legislative Body Hearing</vt:lpstr>
      <vt:lpstr> Post-Legislative Body Hearing</vt:lpstr>
      <vt:lpstr>Unfair Labor Practices (ULPs)</vt:lpstr>
      <vt:lpstr>ULPs Against Employers</vt:lpstr>
      <vt:lpstr>Employer ULPs (con’t.)</vt:lpstr>
      <vt:lpstr>Final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Watson</dc:creator>
  <cp:lastModifiedBy>West, Joseph M.</cp:lastModifiedBy>
  <cp:revision>8</cp:revision>
  <dcterms:created xsi:type="dcterms:W3CDTF">2025-04-18T16:52:57Z</dcterms:created>
  <dcterms:modified xsi:type="dcterms:W3CDTF">2025-04-22T14:24:44Z</dcterms:modified>
</cp:coreProperties>
</file>