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emf" ContentType="image/x-em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removePersonalInfoOnSave="1" embedTrueTypeFonts="1" autoCompressPictures="0">
  <p:sldMasterIdLst>
    <p:sldMasterId id="2147483648" r:id="rId2"/>
  </p:sldMasterIdLst>
  <p:notesMasterIdLst>
    <p:notesMasterId r:id="rId3"/>
  </p:notesMasterIdLst>
  <p:handoutMasterIdLst>
    <p:handoutMasterId r:id="rId4"/>
  </p:handoutMasterIdLst>
  <p:sldIdLst>
    <p:sldId id="260" r:id="rId5"/>
    <p:sldId id="264" r:id="rId6"/>
    <p:sldId id="266" r:id="rId7"/>
    <p:sldId id="265" r:id="rId8"/>
    <p:sldId id="267" r:id="rId9"/>
    <p:sldId id="307" r:id="rId10"/>
    <p:sldId id="281" r:id="rId11"/>
    <p:sldId id="294" r:id="rId12"/>
    <p:sldId id="308" r:id="rId13"/>
    <p:sldId id="282" r:id="rId14"/>
    <p:sldId id="304" r:id="rId15"/>
    <p:sldId id="309" r:id="rId16"/>
    <p:sldId id="283" r:id="rId17"/>
    <p:sldId id="305" r:id="rId18"/>
    <p:sldId id="284" r:id="rId19"/>
    <p:sldId id="288" r:id="rId20"/>
    <p:sldId id="289" r:id="rId21"/>
    <p:sldId id="306" r:id="rId22"/>
    <p:sldId id="279" r:id="rId23"/>
    <p:sldId id="280" r:id="rId24"/>
  </p:sldIdLst>
  <p:sldSz cx="12192000" cy="6858000"/>
  <p:notesSz cx="6858000" cy="9144000"/>
  <p:embeddedFontLst>
    <p:embeddedFont>
      <p:font typeface="Barlow" panose="00000500000000000000" pitchFamily="2" charset="0"/>
      <p:regular r:id="rId26"/>
      <p:bold r:id="rId27"/>
      <p:italic r:id="rId28"/>
      <p:boldItalic r:id="rId29"/>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94"/>
  </p:normalViewPr>
  <p:slideViewPr>
    <p:cSldViewPr snapToGrid="0" snapToObjects="1">
      <p:cViewPr varScale="1">
        <p:scale>
          <a:sx n="109" d="100"/>
          <a:sy n="109" d="100"/>
        </p:scale>
        <p:origin x="492"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tags" Target="tags/tag1.xml" /><Relationship Id="rId26" Type="http://schemas.openxmlformats.org/officeDocument/2006/relationships/font" Target="fonts/font1.fntdata" /><Relationship Id="rId27" Type="http://schemas.openxmlformats.org/officeDocument/2006/relationships/font" Target="fonts/font2.fntdata" /><Relationship Id="rId28" Type="http://schemas.openxmlformats.org/officeDocument/2006/relationships/font" Target="fonts/font3.fntdata" /><Relationship Id="rId29" Type="http://schemas.openxmlformats.org/officeDocument/2006/relationships/font" Target="fonts/font4.fntdata"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9055ED85-624A-E2D5-79A2-8F5B34ACE3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7AE216-5048-9F42-9832-282F06D17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80471-5E77-4E6F-A7C8-3C9E61814085}" type="datetimeFigureOut">
              <a:rPr lang="en-US" smtClean="0"/>
              <a:t>5/7/2025</a:t>
            </a:fld>
            <a:endParaRPr lang="en-US"/>
          </a:p>
        </p:txBody>
      </p:sp>
      <p:sp>
        <p:nvSpPr>
          <p:cNvPr id="4" name="Footer Placeholder 3">
            <a:extLst>
              <a:ext uri="{FF2B5EF4-FFF2-40B4-BE49-F238E27FC236}">
                <a16:creationId xmlns:a16="http://schemas.microsoft.com/office/drawing/2014/main" id="{4C7A26C7-A805-F81E-D92B-E25B084CB1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D1FD7F-07A0-DD64-C4EB-58106001BB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973C2E-3911-4BFC-9795-B86C29B9CD26}" type="slidenum">
              <a:rPr lang="en-US" smtClean="0"/>
              <a:t>‹#›</a:t>
            </a:fld>
            <a:endParaRPr lang="en-US"/>
          </a:p>
        </p:txBody>
      </p:sp>
    </p:spTree>
    <p:extLst>
      <p:ext uri="{BB962C8B-B14F-4D97-AF65-F5344CB8AC3E}">
        <p14:creationId val="1080485255"/>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7CCA1-A6D9-B64D-AE5F-969C278C828D}"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AF8C9-A2D7-FE47-B6CC-63B2097817DD}" type="slidenum">
              <a:rPr lang="en-US" smtClean="0"/>
              <a:t>‹#›</a:t>
            </a:fld>
            <a:endParaRPr lang="en-US"/>
          </a:p>
        </p:txBody>
      </p:sp>
    </p:spTree>
    <p:extLst>
      <p:ext uri="{BB962C8B-B14F-4D97-AF65-F5344CB8AC3E}">
        <p14:creationId val="42569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a:t>
            </a:fld>
            <a:endParaRPr lang="en-US"/>
          </a:p>
        </p:txBody>
      </p:sp>
    </p:spTree>
    <p:extLst>
      <p:ext uri="{BB962C8B-B14F-4D97-AF65-F5344CB8AC3E}">
        <p14:creationId val="277128931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10</a:t>
            </a:fld>
            <a:endParaRPr lang="en-US"/>
          </a:p>
        </p:txBody>
      </p:sp>
    </p:spTree>
    <p:extLst>
      <p:ext uri="{BB962C8B-B14F-4D97-AF65-F5344CB8AC3E}">
        <p14:creationId val="956461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11</a:t>
            </a:fld>
            <a:endParaRPr lang="en-US"/>
          </a:p>
        </p:txBody>
      </p:sp>
    </p:spTree>
    <p:extLst>
      <p:ext uri="{BB962C8B-B14F-4D97-AF65-F5344CB8AC3E}">
        <p14:creationId val="14736126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12</a:t>
            </a:fld>
            <a:endParaRPr lang="en-US"/>
          </a:p>
        </p:txBody>
      </p:sp>
    </p:spTree>
    <p:extLst>
      <p:ext uri="{BB962C8B-B14F-4D97-AF65-F5344CB8AC3E}">
        <p14:creationId val="4097890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13</a:t>
            </a:fld>
            <a:endParaRPr lang="en-US"/>
          </a:p>
        </p:txBody>
      </p:sp>
    </p:spTree>
    <p:extLst>
      <p:ext uri="{BB962C8B-B14F-4D97-AF65-F5344CB8AC3E}">
        <p14:creationId val="274359063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14</a:t>
            </a:fld>
            <a:endParaRPr lang="en-US"/>
          </a:p>
        </p:txBody>
      </p:sp>
    </p:spTree>
    <p:extLst>
      <p:ext uri="{BB962C8B-B14F-4D97-AF65-F5344CB8AC3E}">
        <p14:creationId val="113598506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15</a:t>
            </a:fld>
            <a:endParaRPr lang="en-US"/>
          </a:p>
        </p:txBody>
      </p:sp>
    </p:spTree>
    <p:extLst>
      <p:ext uri="{BB962C8B-B14F-4D97-AF65-F5344CB8AC3E}">
        <p14:creationId val="24420226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16</a:t>
            </a:fld>
            <a:endParaRPr lang="en-US"/>
          </a:p>
        </p:txBody>
      </p:sp>
    </p:spTree>
    <p:extLst>
      <p:ext uri="{BB962C8B-B14F-4D97-AF65-F5344CB8AC3E}">
        <p14:creationId val="35853200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17</a:t>
            </a:fld>
            <a:endParaRPr lang="en-US"/>
          </a:p>
        </p:txBody>
      </p:sp>
    </p:spTree>
    <p:extLst>
      <p:ext uri="{BB962C8B-B14F-4D97-AF65-F5344CB8AC3E}">
        <p14:creationId val="204683240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18</a:t>
            </a:fld>
            <a:endParaRPr lang="en-US"/>
          </a:p>
        </p:txBody>
      </p:sp>
    </p:spTree>
    <p:extLst>
      <p:ext uri="{BB962C8B-B14F-4D97-AF65-F5344CB8AC3E}">
        <p14:creationId val="36860152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19</a:t>
            </a:fld>
            <a:endParaRPr lang="en-US"/>
          </a:p>
        </p:txBody>
      </p:sp>
    </p:spTree>
    <p:extLst>
      <p:ext uri="{BB962C8B-B14F-4D97-AF65-F5344CB8AC3E}">
        <p14:creationId val="3062503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2</a:t>
            </a:fld>
            <a:endParaRPr lang="en-US"/>
          </a:p>
        </p:txBody>
      </p:sp>
    </p:spTree>
    <p:extLst>
      <p:ext uri="{BB962C8B-B14F-4D97-AF65-F5344CB8AC3E}">
        <p14:creationId val="143579827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20</a:t>
            </a:fld>
            <a:endParaRPr lang="en-US"/>
          </a:p>
        </p:txBody>
      </p:sp>
    </p:spTree>
    <p:extLst>
      <p:ext uri="{BB962C8B-B14F-4D97-AF65-F5344CB8AC3E}">
        <p14:creationId val="303768714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3</a:t>
            </a:fld>
            <a:endParaRPr lang="en-US"/>
          </a:p>
        </p:txBody>
      </p:sp>
    </p:spTree>
    <p:extLst>
      <p:ext uri="{BB962C8B-B14F-4D97-AF65-F5344CB8AC3E}">
        <p14:creationId val="423044162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4</a:t>
            </a:fld>
            <a:endParaRPr lang="en-US"/>
          </a:p>
        </p:txBody>
      </p:sp>
    </p:spTree>
    <p:extLst>
      <p:ext uri="{BB962C8B-B14F-4D97-AF65-F5344CB8AC3E}">
        <p14:creationId val="422936595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5</a:t>
            </a:fld>
            <a:endParaRPr lang="en-US"/>
          </a:p>
        </p:txBody>
      </p:sp>
    </p:spTree>
    <p:extLst>
      <p:ext uri="{BB962C8B-B14F-4D97-AF65-F5344CB8AC3E}">
        <p14:creationId val="36622917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6</a:t>
            </a:fld>
            <a:endParaRPr lang="en-US"/>
          </a:p>
        </p:txBody>
      </p:sp>
    </p:spTree>
    <p:extLst>
      <p:ext uri="{BB962C8B-B14F-4D97-AF65-F5344CB8AC3E}">
        <p14:creationId val="13704282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7</a:t>
            </a:fld>
            <a:endParaRPr lang="en-US"/>
          </a:p>
        </p:txBody>
      </p:sp>
    </p:spTree>
    <p:extLst>
      <p:ext uri="{BB962C8B-B14F-4D97-AF65-F5344CB8AC3E}">
        <p14:creationId val="117096237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8</a:t>
            </a:fld>
            <a:endParaRPr lang="en-US"/>
          </a:p>
        </p:txBody>
      </p:sp>
    </p:spTree>
    <p:extLst>
      <p:ext uri="{BB962C8B-B14F-4D97-AF65-F5344CB8AC3E}">
        <p14:creationId val="3870083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FAF8C9-A2D7-FE47-B6CC-63B2097817DD}" type="slidenum">
              <a:rPr lang="en-US" smtClean="0"/>
              <a:t>9</a:t>
            </a:fld>
            <a:endParaRPr lang="en-US"/>
          </a:p>
        </p:txBody>
      </p:sp>
    </p:spTree>
    <p:extLst>
      <p:ext uri="{BB962C8B-B14F-4D97-AF65-F5344CB8AC3E}">
        <p14:creationId val="227920091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8.emf"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ogo Slate One">
    <p:bg>
      <p:bgPr>
        <a:solidFill>
          <a:schemeClr val="bg2"/>
        </a:solid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9F267575-E4C1-5C49-8674-9B1E76D1C2FA}"/>
              </a:ext>
            </a:extLst>
          </p:cNvPr>
          <p:cNvPicPr>
            <a:picLocks noChangeAspect="1"/>
          </p:cNvPicPr>
          <p:nvPr userDrawn="1"/>
        </p:nvPicPr>
        <p:blipFill>
          <a:blip r:embed="rId1"/>
          <a:stretch>
            <a:fillRect/>
          </a:stretch>
        </p:blipFill>
        <p:spPr>
          <a:xfrm>
            <a:off x="3467100" y="3054678"/>
            <a:ext cx="5258765" cy="748644"/>
          </a:xfrm>
          <a:prstGeom prst="rect">
            <a:avLst/>
          </a:prstGeom>
        </p:spPr>
      </p:pic>
    </p:spTree>
    <p:extLst>
      <p:ext uri="{BB962C8B-B14F-4D97-AF65-F5344CB8AC3E}">
        <p14:creationId val="33341334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pter Break Four">
    <p:spTree>
      <p:nvGrpSpPr>
        <p:cNvPr id="1" name=""/>
        <p:cNvGrpSpPr/>
        <p:nvPr/>
      </p:nvGrpSpPr>
      <p:grpSpPr>
        <a:xfrm>
          <a:off x="0" y="0"/>
          <a:ext cx="0" cy="0"/>
        </a:xfrm>
      </p:grpSpPr>
      <p:pic>
        <p:nvPicPr>
          <p:cNvPr id="10" name="Picture 9">
            <a:extLst>
              <a:ext uri="{FF2B5EF4-FFF2-40B4-BE49-F238E27FC236}">
                <a16:creationId xmlns:a16="http://schemas.microsoft.com/office/drawing/2014/main" id="{CBF4EE2C-59ED-5B46-877C-7A7727372780}"/>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4E461C5D-CF98-C04A-892F-BAA22379A636}"/>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val="405137751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andard Content Slid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482965E3-D556-7640-9FAF-1169AFD753F0}"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10776030"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1807542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andard Content (Char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5129510-2725-0A40-8625-972BDA50DE90}"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hart Placeholder 2">
            <a:extLst>
              <a:ext uri="{FF2B5EF4-FFF2-40B4-BE49-F238E27FC236}">
                <a16:creationId xmlns:a16="http://schemas.microsoft.com/office/drawing/2014/main" id="{EB00BA2E-FBE7-4D45-BCB0-EEC760659E12}"/>
              </a:ext>
            </a:extLst>
          </p:cNvPr>
          <p:cNvSpPr>
            <a:spLocks noGrp="1"/>
          </p:cNvSpPr>
          <p:nvPr>
            <p:ph type="chart" sz="quarter" idx="11"/>
          </p:nvPr>
        </p:nvSpPr>
        <p:spPr>
          <a:xfrm>
            <a:off x="6172200" y="2152890"/>
            <a:ext cx="5257800" cy="3275632"/>
          </a:xfrm>
          <a:prstGeom prst="rect">
            <a:avLst/>
          </a:prstGeom>
        </p:spPr>
        <p:txBody>
          <a:bodyPr/>
          <a:lstStyle/>
          <a:p>
            <a:r>
              <a:rPr lang="en-US"/>
              <a:t>Click icon to add chart</a:t>
            </a:r>
          </a:p>
        </p:txBody>
      </p:sp>
    </p:spTree>
    <p:extLst>
      <p:ext uri="{BB962C8B-B14F-4D97-AF65-F5344CB8AC3E}">
        <p14:creationId val="5976996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andard Content (Tab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F095FF23-72F4-0B4F-841A-802CA1BBB1DA}"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46413521-E98E-9043-8D4D-DB8F29DF56A0}"/>
              </a:ext>
            </a:extLst>
          </p:cNvPr>
          <p:cNvSpPr>
            <a:spLocks noGrp="1"/>
          </p:cNvSpPr>
          <p:nvPr>
            <p:ph type="tbl" sz="quarter" idx="12"/>
          </p:nvPr>
        </p:nvSpPr>
        <p:spPr>
          <a:xfrm>
            <a:off x="6174106" y="2154112"/>
            <a:ext cx="5264150" cy="3306762"/>
          </a:xfrm>
          <a:prstGeom prst="rect">
            <a:avLst/>
          </a:prstGeom>
        </p:spPr>
        <p:txBody>
          <a:bodyPr/>
          <a:lstStyle/>
          <a:p>
            <a:r>
              <a:rPr lang="en-US"/>
              <a:t>Click icon to add table</a:t>
            </a:r>
          </a:p>
        </p:txBody>
      </p:sp>
    </p:spTree>
    <p:extLst>
      <p:ext uri="{BB962C8B-B14F-4D97-AF65-F5344CB8AC3E}">
        <p14:creationId val="28449621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andard Content (Title Only)">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2B38C3D6-F2EE-2541-A9DC-04135CD2CB79}"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cxnSp>
        <p:nvCxnSpPr>
          <p:cNvPr id="16" name="Straight Connector 15">
            <a:extLst>
              <a:ext uri="{FF2B5EF4-FFF2-40B4-BE49-F238E27FC236}">
                <a16:creationId xmlns:a16="http://schemas.microsoft.com/office/drawing/2014/main" id="{D8FB184F-6690-264A-BD42-34917D3D4DB4}"/>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347519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tandard Content (No Tit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10776030"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val="121625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 Content (No Titl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13">
            <a:extLst>
              <a:ext uri="{FF2B5EF4-FFF2-40B4-BE49-F238E27FC236}">
                <a16:creationId xmlns:a16="http://schemas.microsoft.com/office/drawing/2014/main" id="{17051DE0-47A3-C447-9375-D34F510F0F03}"/>
              </a:ext>
            </a:extLst>
          </p:cNvPr>
          <p:cNvSpPr>
            <a:spLocks noGrp="1"/>
          </p:cNvSpPr>
          <p:nvPr>
            <p:ph sz="quarter" idx="11"/>
          </p:nvPr>
        </p:nvSpPr>
        <p:spPr>
          <a:xfrm>
            <a:off x="6493630"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val="33153512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lumn Conten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608F78D7-7A33-D84F-8068-52868DE123E7}"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13">
            <a:extLst>
              <a:ext uri="{FF2B5EF4-FFF2-40B4-BE49-F238E27FC236}">
                <a16:creationId xmlns:a16="http://schemas.microsoft.com/office/drawing/2014/main" id="{C8D5A65A-50D4-A447-8581-CBED35FAB173}"/>
              </a:ext>
            </a:extLst>
          </p:cNvPr>
          <p:cNvSpPr>
            <a:spLocks noGrp="1"/>
          </p:cNvSpPr>
          <p:nvPr>
            <p:ph sz="quarter" idx="11"/>
          </p:nvPr>
        </p:nvSpPr>
        <p:spPr>
          <a:xfrm>
            <a:off x="6492240"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val="35976167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Column Content">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760342"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13">
            <a:extLst>
              <a:ext uri="{FF2B5EF4-FFF2-40B4-BE49-F238E27FC236}">
                <a16:creationId xmlns:a16="http://schemas.microsoft.com/office/drawing/2014/main" id="{5DD109D1-67FD-6543-9FBD-0BEBA30A8F61}"/>
              </a:ext>
            </a:extLst>
          </p:cNvPr>
          <p:cNvSpPr>
            <a:spLocks noGrp="1"/>
          </p:cNvSpPr>
          <p:nvPr>
            <p:ph sz="quarter" idx="12"/>
          </p:nvPr>
        </p:nvSpPr>
        <p:spPr>
          <a:xfrm>
            <a:off x="3466966"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13">
            <a:extLst>
              <a:ext uri="{FF2B5EF4-FFF2-40B4-BE49-F238E27FC236}">
                <a16:creationId xmlns:a16="http://schemas.microsoft.com/office/drawing/2014/main" id="{B7345511-00AD-1B43-A09B-DF4E5F2721D6}"/>
              </a:ext>
            </a:extLst>
          </p:cNvPr>
          <p:cNvSpPr>
            <a:spLocks noGrp="1"/>
          </p:cNvSpPr>
          <p:nvPr>
            <p:ph sz="quarter" idx="13"/>
          </p:nvPr>
        </p:nvSpPr>
        <p:spPr>
          <a:xfrm>
            <a:off x="6173590"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13">
            <a:extLst>
              <a:ext uri="{FF2B5EF4-FFF2-40B4-BE49-F238E27FC236}">
                <a16:creationId xmlns:a16="http://schemas.microsoft.com/office/drawing/2014/main" id="{F038CD5E-CD2B-C54B-8DA5-2215F62392C0}"/>
              </a:ext>
            </a:extLst>
          </p:cNvPr>
          <p:cNvSpPr>
            <a:spLocks noGrp="1"/>
          </p:cNvSpPr>
          <p:nvPr>
            <p:ph sz="quarter" idx="14"/>
          </p:nvPr>
        </p:nvSpPr>
        <p:spPr>
          <a:xfrm>
            <a:off x="8880214"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3" name="Straight Connector 2">
            <a:extLst>
              <a:ext uri="{FF2B5EF4-FFF2-40B4-BE49-F238E27FC236}">
                <a16:creationId xmlns:a16="http://schemas.microsoft.com/office/drawing/2014/main" id="{B7929F22-C54F-DE42-AB82-4F68188F18D9}"/>
              </a:ext>
            </a:extLst>
          </p:cNvPr>
          <p:cNvCxnSpPr/>
          <p:nvPr userDrawn="1"/>
        </p:nvCxnSpPr>
        <p:spPr>
          <a:xfrm flipH="1">
            <a:off x="762000"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733DB-D24C-1044-A989-93C21B4D4C5D}"/>
              </a:ext>
            </a:extLst>
          </p:cNvPr>
          <p:cNvCxnSpPr/>
          <p:nvPr userDrawn="1"/>
        </p:nvCxnSpPr>
        <p:spPr>
          <a:xfrm flipH="1">
            <a:off x="3468624"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96F04B-EA20-9945-97A7-56EC4EBCA3BD}"/>
              </a:ext>
            </a:extLst>
          </p:cNvPr>
          <p:cNvCxnSpPr/>
          <p:nvPr userDrawn="1"/>
        </p:nvCxnSpPr>
        <p:spPr>
          <a:xfrm flipH="1">
            <a:off x="6175248"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CDFCEF-A6B1-574A-B4BF-82FE103D83D6}"/>
              </a:ext>
            </a:extLst>
          </p:cNvPr>
          <p:cNvCxnSpPr/>
          <p:nvPr userDrawn="1"/>
        </p:nvCxnSpPr>
        <p:spPr>
          <a:xfrm flipH="1">
            <a:off x="8881872"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978946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ly Divided Slid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B66A9BD8-7BE8-6740-B3D8-61E9815BA268}"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8" y="681037"/>
            <a:ext cx="2385194" cy="1906716"/>
          </a:xfrm>
          <a:prstGeom prst="rect">
            <a:avLst/>
          </a:prstGeom>
        </p:spPr>
        <p:txBody>
          <a:bodyPr vert="horz" lIns="91440" tIns="45720" rIns="91440" bIns="45720" rtlCol="0" anchor="t">
            <a:normAutofit/>
          </a:bodyPr>
          <a:lstStyle>
            <a:lvl1pPr algn="l">
              <a:lnSpc>
                <a:spcPct val="100000"/>
              </a:lnSpc>
              <a:defRPr sz="2500">
                <a:latin typeface="Barlow" pitchFamily="2" charset="77"/>
              </a:defRPr>
            </a:lvl1pPr>
          </a:lstStyle>
          <a:p>
            <a:r>
              <a:rPr lang="en-US"/>
              <a:t>Click to edit Master title style</a:t>
            </a:r>
            <a:endParaRPr lang="en-US"/>
          </a:p>
        </p:txBody>
      </p:sp>
      <p:cxnSp>
        <p:nvCxnSpPr>
          <p:cNvPr id="13" name="Straight Connector 12">
            <a:extLst>
              <a:ext uri="{FF2B5EF4-FFF2-40B4-BE49-F238E27FC236}">
                <a16:creationId xmlns:a16="http://schemas.microsoft.com/office/drawing/2014/main" id="{23CCC48B-1FDA-1046-AF0C-A36CF045DE2A}"/>
              </a:ext>
            </a:extLst>
          </p:cNvPr>
          <p:cNvCxnSpPr/>
          <p:nvPr userDrawn="1"/>
        </p:nvCxnSpPr>
        <p:spPr>
          <a:xfrm flipH="1" flipV="1">
            <a:off x="3314700" y="-29414"/>
            <a:ext cx="0" cy="545794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587753"/>
            <a:ext cx="2385193" cy="2840774"/>
          </a:xfrm>
          <a:prstGeom prst="rect">
            <a:avLst/>
          </a:prstGeom>
        </p:spPr>
        <p:txBody>
          <a:bodyPr/>
          <a:lstStyle>
            <a:lvl1pPr marL="0" indent="0">
              <a:lnSpc>
                <a:spcPct val="100000"/>
              </a:lnSpc>
              <a:buNone/>
              <a:defRPr sz="16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p:txBody>
      </p:sp>
      <p:sp>
        <p:nvSpPr>
          <p:cNvPr id="22" name="Content Placeholder 13">
            <a:extLst>
              <a:ext uri="{FF2B5EF4-FFF2-40B4-BE49-F238E27FC236}">
                <a16:creationId xmlns:a16="http://schemas.microsoft.com/office/drawing/2014/main" id="{069E45F9-C63A-5942-8A76-EAE0B27C555D}"/>
              </a:ext>
            </a:extLst>
          </p:cNvPr>
          <p:cNvSpPr>
            <a:spLocks noGrp="1"/>
          </p:cNvSpPr>
          <p:nvPr>
            <p:ph sz="quarter" idx="11"/>
          </p:nvPr>
        </p:nvSpPr>
        <p:spPr>
          <a:xfrm>
            <a:off x="3467100" y="685800"/>
            <a:ext cx="7968687"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val="40487072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ogo Slate Two">
    <p:bg>
      <p:bgPr>
        <a:solidFill>
          <a:schemeClr val="bg2"/>
        </a:solidFill>
        <a:effectLst/>
      </p:bgPr>
    </p:bg>
    <p:spTree>
      <p:nvGrpSpPr>
        <p:cNvPr id="1" name=""/>
        <p:cNvGrpSpPr/>
        <p:nvPr/>
      </p:nvGrpSpPr>
      <p:grpSpPr>
        <a:xfrm>
          <a:off x="0" y="0"/>
          <a:ext cx="0" cy="0"/>
        </a:xfrm>
      </p:grpSpPr>
      <p:pic>
        <p:nvPicPr>
          <p:cNvPr id="3" name="Picture 2">
            <a:extLst>
              <a:ext uri="{FF2B5EF4-FFF2-40B4-BE49-F238E27FC236}">
                <a16:creationId xmlns:a16="http://schemas.microsoft.com/office/drawing/2014/main" id="{E7D4D15B-75F0-3C40-B168-6883A8DFB402}"/>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50A6152-5394-CE44-B7EB-2A1693FC6971}"/>
              </a:ext>
            </a:extLst>
          </p:cNvPr>
          <p:cNvSpPr/>
          <p:nvPr userDrawn="1"/>
        </p:nvSpPr>
        <p:spPr>
          <a:xfrm>
            <a:off x="762000" y="6057900"/>
            <a:ext cx="10668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88953E-CA0D-5942-95A2-9DF0EDF6F38D}"/>
              </a:ext>
            </a:extLst>
          </p:cNvPr>
          <p:cNvPicPr>
            <a:picLocks noChangeAspect="1"/>
          </p:cNvPicPr>
          <p:nvPr userDrawn="1"/>
        </p:nvPicPr>
        <p:blipFill>
          <a:blip r:embed="rId2"/>
          <a:stretch>
            <a:fillRect/>
          </a:stretch>
        </p:blipFill>
        <p:spPr>
          <a:xfrm>
            <a:off x="1082716" y="6342926"/>
            <a:ext cx="2154583" cy="306729"/>
          </a:xfrm>
          <a:prstGeom prst="rect">
            <a:avLst/>
          </a:prstGeom>
        </p:spPr>
      </p:pic>
      <p:sp>
        <p:nvSpPr>
          <p:cNvPr id="7" name="Date Placeholder 3">
            <a:extLst>
              <a:ext uri="{FF2B5EF4-FFF2-40B4-BE49-F238E27FC236}">
                <a16:creationId xmlns:a16="http://schemas.microsoft.com/office/drawing/2014/main" id="{EEEC7F7D-75FF-EF4A-B15E-077C8A7CF3B4}"/>
              </a:ext>
            </a:extLst>
          </p:cNvPr>
          <p:cNvSpPr>
            <a:spLocks noGrp="1"/>
          </p:cNvSpPr>
          <p:nvPr>
            <p:ph type="dt" sz="half" idx="2"/>
          </p:nvPr>
        </p:nvSpPr>
        <p:spPr>
          <a:xfrm>
            <a:off x="8423959" y="6313727"/>
            <a:ext cx="2743200" cy="365125"/>
          </a:xfrm>
          <a:prstGeom prst="rect">
            <a:avLst/>
          </a:prstGeom>
        </p:spPr>
        <p:txBody>
          <a:bodyPr vert="horz" lIns="91440" tIns="45720" rIns="91440" bIns="45720" rtlCol="0" anchor="ctr"/>
          <a:lstStyle>
            <a:lvl1pPr algn="r">
              <a:defRPr sz="1600">
                <a:solidFill>
                  <a:schemeClr val="accent1"/>
                </a:solidFill>
                <a:latin typeface="Barlow" pitchFamily="2" charset="77"/>
              </a:defRPr>
            </a:lvl1pPr>
          </a:lstStyle>
          <a:p>
            <a:fld id="{21E3773B-728E-1746-8E3D-7CC38A65040D}" type="datetime1">
              <a:rPr lang="en-US" smtClean="0"/>
              <a:t>5/7/2025</a:t>
            </a:fld>
            <a:endParaRPr lang="en-US"/>
          </a:p>
        </p:txBody>
      </p:sp>
    </p:spTree>
    <p:extLst>
      <p:ext uri="{BB962C8B-B14F-4D97-AF65-F5344CB8AC3E}">
        <p14:creationId val="16304532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Screen Image">
    <p:spTree>
      <p:nvGrpSpPr>
        <p:cNvPr id="1" name=""/>
        <p:cNvGrpSpPr/>
        <p:nvPr/>
      </p:nvGrpSpPr>
      <p:grpSpPr>
        <a:xfrm>
          <a:off x="0" y="0"/>
          <a: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5/7/2025</a:t>
            </a:fld>
            <a:endParaRPr lang="en-US"/>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t>‹#›</a:t>
            </a:fld>
            <a:endParaRPr lang="en-US"/>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1"/>
          <a:stretch>
            <a:fillRect/>
          </a:stretch>
        </p:blipFill>
        <p:spPr>
          <a:xfrm>
            <a:off x="762000" y="6382231"/>
            <a:ext cx="347723" cy="189202"/>
          </a:xfrm>
          <a:prstGeom prst="rect">
            <a:avLst/>
          </a:prstGeom>
        </p:spPr>
      </p:pic>
      <p:sp>
        <p:nvSpPr>
          <p:cNvPr id="22" name="Picture Placeholder 3">
            <a:extLst>
              <a:ext uri="{FF2B5EF4-FFF2-40B4-BE49-F238E27FC236}">
                <a16:creationId xmlns:a16="http://schemas.microsoft.com/office/drawing/2014/main" id="{810C40CF-C290-AD41-8398-C02D81670CF0}"/>
              </a:ext>
            </a:extLst>
          </p:cNvPr>
          <p:cNvSpPr>
            <a:spLocks noGrp="1"/>
          </p:cNvSpPr>
          <p:nvPr>
            <p:ph type="pic" sz="quarter" idx="10"/>
          </p:nvPr>
        </p:nvSpPr>
        <p:spPr>
          <a:xfrm>
            <a:off x="0" y="1"/>
            <a:ext cx="12192000" cy="6057900"/>
          </a:xfrm>
          <a:prstGeom prst="rect">
            <a:avLst/>
          </a:prstGeom>
        </p:spPr>
        <p:txBody>
          <a:bodyPr/>
          <a:lstStyle/>
          <a:p>
            <a:r>
              <a:rPr lang="en-US"/>
              <a:t>Click icon to add picture</a:t>
            </a:r>
          </a:p>
        </p:txBody>
      </p:sp>
    </p:spTree>
    <p:extLst>
      <p:ext uri="{BB962C8B-B14F-4D97-AF65-F5344CB8AC3E}">
        <p14:creationId val="318097038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val="18795196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Standard">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10781818"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335194"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14" name="Text Placeholder 12">
            <a:extLst>
              <a:ext uri="{FF2B5EF4-FFF2-40B4-BE49-F238E27FC236}">
                <a16:creationId xmlns:a16="http://schemas.microsoft.com/office/drawing/2014/main" id="{A6E8428D-057B-BD4D-867D-B1C7129DF087}"/>
              </a:ext>
            </a:extLst>
          </p:cNvPr>
          <p:cNvSpPr>
            <a:spLocks noGrp="1"/>
          </p:cNvSpPr>
          <p:nvPr>
            <p:ph type="body" sz="quarter" idx="11" hasCustomPrompt="1"/>
          </p:nvPr>
        </p:nvSpPr>
        <p:spPr>
          <a:xfrm>
            <a:off x="8799650" y="1696866"/>
            <a:ext cx="2630350" cy="1184447"/>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Date, location, or misc. (optional)</a:t>
            </a:r>
          </a:p>
        </p:txBody>
      </p:sp>
    </p:spTree>
    <p:extLst>
      <p:ext uri="{BB962C8B-B14F-4D97-AF65-F5344CB8AC3E}">
        <p14:creationId val="2779048531"/>
      </p:ext>
    </p:extLst>
  </p:cSld>
  <p:clrMapOvr>
    <a:masterClrMapping/>
  </p:clrMapOvr>
  <p:transition/>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Vert. Img)">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057402"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8877300" y="0"/>
            <a:ext cx="3314700" cy="6057900"/>
          </a:xfrm>
          <a:prstGeom prst="rect">
            <a:avLst/>
          </a:prstGeom>
        </p:spPr>
        <p:txBody>
          <a:bodyPr/>
          <a:lstStyle/>
          <a:p>
            <a:r>
              <a:rPr lang="en-US"/>
              <a:t>Click icon to add picture</a:t>
            </a:r>
            <a:endParaRPr lang="en-US"/>
          </a:p>
        </p:txBody>
      </p:sp>
    </p:spTree>
    <p:extLst>
      <p:ext uri="{BB962C8B-B14F-4D97-AF65-F5344CB8AC3E}">
        <p14:creationId val="4163112264"/>
      </p:ext>
    </p:extLst>
  </p:cSld>
  <p:clrMapOvr>
    <a:masterClrMapping/>
  </p:clrMapOvr>
  <p:transition/>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Horz. Img)">
    <p:spTree>
      <p:nvGrpSpPr>
        <p:cNvPr id="1" name=""/>
        <p:cNvGrpSpPr/>
        <p:nvPr/>
      </p:nvGrpSpPr>
      <p:grpSpPr>
        <a:xfrm>
          <a:off x="0" y="0"/>
          <a: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1"/>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4972502"/>
            <a:ext cx="2621666"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6096000" y="0"/>
            <a:ext cx="6096000" cy="3429000"/>
          </a:xfrm>
          <a:prstGeom prst="rect">
            <a:avLst/>
          </a:prstGeom>
        </p:spPr>
        <p:txBody>
          <a:bodyPr/>
          <a:lstStyle/>
          <a:p>
            <a:r>
              <a:rPr lang="en-US"/>
              <a:t>Click icon to add picture</a:t>
            </a:r>
            <a:endParaRPr lang="en-US"/>
          </a:p>
        </p:txBody>
      </p:sp>
    </p:spTree>
    <p:extLst>
      <p:ext uri="{BB962C8B-B14F-4D97-AF65-F5344CB8AC3E}">
        <p14:creationId val="3034449500"/>
      </p:ext>
    </p:extLst>
  </p:cSld>
  <p:clrMapOvr>
    <a:masterClrMapping/>
  </p:clrMapOvr>
  <p:transition/>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Background Img)">
    <p:spTree>
      <p:nvGrpSpPr>
        <p:cNvPr id="1" name=""/>
        <p:cNvGrpSpPr/>
        <p:nvPr/>
      </p:nvGrpSpPr>
      <p:grpSpPr>
        <a:xfrm>
          <a:off x="0" y="0"/>
          <a:ext cx="0" cy="0"/>
        </a:xfrm>
      </p:grpSpPr>
      <p:pic>
        <p:nvPicPr>
          <p:cNvPr id="11" name="Picture 10">
            <a:extLst>
              <a:ext uri="{FF2B5EF4-FFF2-40B4-BE49-F238E27FC236}">
                <a16:creationId xmlns:a16="http://schemas.microsoft.com/office/drawing/2014/main" id="{1784F295-6BF4-1B45-B233-783DBD921491}"/>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2326511"/>
            <a:ext cx="5868365" cy="3984585"/>
          </a:xfrm>
          <a:prstGeom prst="rect">
            <a:avLst/>
          </a:prstGeom>
        </p:spPr>
        <p:txBody>
          <a:bodyPr anchor="b"/>
          <a:lstStyle>
            <a:lvl1pPr algn="l">
              <a:defRPr sz="7630">
                <a:solidFill>
                  <a:schemeClr val="tx1"/>
                </a:solidFill>
                <a:latin typeface="Barlow" pitchFamily="2" charset="77"/>
              </a:defRPr>
            </a:lvl1pPr>
          </a:lstStyle>
          <a:p>
            <a:r>
              <a:rPr lang="en-US"/>
              <a:t>Document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8808334" y="3449538"/>
            <a:ext cx="2621666" cy="1683665"/>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5404104"/>
            <a:ext cx="2621666" cy="752844"/>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a:t>Misc. Info Placeholder (optional)</a:t>
            </a:r>
          </a:p>
        </p:txBody>
      </p:sp>
    </p:spTree>
    <p:extLst>
      <p:ext uri="{BB962C8B-B14F-4D97-AF65-F5344CB8AC3E}">
        <p14:creationId val="832369545"/>
      </p:ext>
    </p:extLst>
  </p:cSld>
  <p:clrMapOvr>
    <a:masterClrMapping/>
  </p:clrMapOvr>
  <p:transition/>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pter Break One">
    <p:spTree>
      <p:nvGrpSpPr>
        <p:cNvPr id="1" name=""/>
        <p:cNvGrpSpPr/>
        <p:nvPr/>
      </p:nvGrpSpPr>
      <p:grpSpPr>
        <a:xfrm>
          <a:off x="0" y="0"/>
          <a:ext cx="0" cy="0"/>
        </a:xfrm>
      </p:grpSpPr>
      <p:pic>
        <p:nvPicPr>
          <p:cNvPr id="7" name="Picture 6">
            <a:extLst>
              <a:ext uri="{FF2B5EF4-FFF2-40B4-BE49-F238E27FC236}">
                <a16:creationId xmlns:a16="http://schemas.microsoft.com/office/drawing/2014/main" id="{7C3D6473-E41A-9E43-BC1D-887BC3CEF89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10" name="Text Placeholder 12">
            <a:extLst>
              <a:ext uri="{FF2B5EF4-FFF2-40B4-BE49-F238E27FC236}">
                <a16:creationId xmlns:a16="http://schemas.microsoft.com/office/drawing/2014/main" id="{4F50346D-4F47-704E-A8FE-3CB50FC73C8D}"/>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val="277060146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pter Break Two">
    <p:spTree>
      <p:nvGrpSpPr>
        <p:cNvPr id="1" name=""/>
        <p:cNvGrpSpPr/>
        <p:nvPr/>
      </p:nvGrpSpPr>
      <p:grpSpPr>
        <a:xfrm>
          <a:off x="0" y="0"/>
          <a:ext cx="0" cy="0"/>
        </a:xfrm>
      </p:grpSpPr>
      <p:pic>
        <p:nvPicPr>
          <p:cNvPr id="10" name="Picture 9">
            <a:extLst>
              <a:ext uri="{FF2B5EF4-FFF2-40B4-BE49-F238E27FC236}">
                <a16:creationId xmlns:a16="http://schemas.microsoft.com/office/drawing/2014/main" id="{A98109DE-C916-6142-BEA2-757ED3008AE1}"/>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CC969DE7-31B1-4744-9659-1CBECAB728A5}"/>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val="229833839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pter Break Three">
    <p:spTree>
      <p:nvGrpSpPr>
        <p:cNvPr id="1" name=""/>
        <p:cNvGrpSpPr/>
        <p:nvPr/>
      </p:nvGrpSpPr>
      <p:grpSpPr>
        <a:xfrm>
          <a:off x="0" y="0"/>
          <a:ext cx="0" cy="0"/>
        </a:xfrm>
      </p:grpSpPr>
      <p:pic>
        <p:nvPicPr>
          <p:cNvPr id="10" name="Picture 9">
            <a:extLst>
              <a:ext uri="{FF2B5EF4-FFF2-40B4-BE49-F238E27FC236}">
                <a16:creationId xmlns:a16="http://schemas.microsoft.com/office/drawing/2014/main" id="{D2D0DBC6-31AE-D94A-B4BE-3E5066623C7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a:t>Misc. Info Placeholder (optional)</a:t>
            </a:r>
          </a:p>
        </p:txBody>
      </p:sp>
      <p:sp>
        <p:nvSpPr>
          <p:cNvPr id="8" name="Text Placeholder 12">
            <a:extLst>
              <a:ext uri="{FF2B5EF4-FFF2-40B4-BE49-F238E27FC236}">
                <a16:creationId xmlns:a16="http://schemas.microsoft.com/office/drawing/2014/main" id="{EE441D89-B0CE-9744-A29A-DEA931CBDC80}"/>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a:t>Misc. Info Placeholder (optional)</a:t>
            </a:r>
          </a:p>
        </p:txBody>
      </p:sp>
    </p:spTree>
    <p:extLst>
      <p:ext uri="{BB962C8B-B14F-4D97-AF65-F5344CB8AC3E}">
        <p14:creationId val="213446837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892372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65" r:id="rId4"/>
    <p:sldLayoutId id="2147483666" r:id="rId5"/>
    <p:sldLayoutId id="2147483668" r:id="rId6"/>
    <p:sldLayoutId id="2147483680" r:id="rId7"/>
    <p:sldLayoutId id="2147483681" r:id="rId8"/>
    <p:sldLayoutId id="2147483682" r:id="rId9"/>
    <p:sldLayoutId id="2147483683" r:id="rId10"/>
    <p:sldLayoutId id="2147483661" r:id="rId11"/>
    <p:sldLayoutId id="2147483669" r:id="rId12"/>
    <p:sldLayoutId id="2147483670" r:id="rId13"/>
    <p:sldLayoutId id="2147483671" r:id="rId14"/>
    <p:sldLayoutId id="2147483672" r:id="rId15"/>
    <p:sldLayoutId id="2147483676" r:id="rId16"/>
    <p:sldLayoutId id="2147483673" r:id="rId17"/>
    <p:sldLayoutId id="2147483674" r:id="rId18"/>
    <p:sldLayoutId id="2147483675" r:id="rId19"/>
    <p:sldLayoutId id="2147483678" r:id="rId20"/>
    <p:sldLayoutId id="2147483655" r:id="rId21"/>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userDrawn="1">
          <p15:clr>
            <a:srgbClr val="F26B43"/>
          </p15:clr>
        </p15:guide>
        <p15:guide id="2" pos="3792" userDrawn="1">
          <p15:clr>
            <a:srgbClr val="F26B43"/>
          </p15:clr>
        </p15:guide>
        <p15:guide id="3" pos="2184" userDrawn="1">
          <p15:clr>
            <a:srgbClr val="F26B43"/>
          </p15:clr>
        </p15:guide>
        <p15:guide id="4" pos="5496" userDrawn="1">
          <p15:clr>
            <a:srgbClr val="F26B43"/>
          </p15:clr>
        </p15:guide>
        <p15:guide id="5" pos="2088" userDrawn="1">
          <p15:clr>
            <a:srgbClr val="F26B43"/>
          </p15:clr>
        </p15:guide>
        <p15:guide id="6" pos="5592" userDrawn="1">
          <p15:clr>
            <a:srgbClr val="F26B43"/>
          </p15:clr>
        </p15:guide>
        <p15:guide id="7" pos="7200" userDrawn="1">
          <p15:clr>
            <a:srgbClr val="F26B43"/>
          </p15:clr>
        </p15:guide>
        <p15:guide id="8" pos="480" userDrawn="1">
          <p15:clr>
            <a:srgbClr val="F26B43"/>
          </p15:clr>
        </p15:guide>
        <p15:guide id="9" orient="horz" pos="504" userDrawn="1">
          <p15:clr>
            <a:srgbClr val="F26B43"/>
          </p15:clr>
        </p15:guide>
        <p15:guide id="10" orient="horz" pos="3816" userDrawn="1">
          <p15:clr>
            <a:srgbClr val="F26B43"/>
          </p15:clr>
        </p15:guide>
        <p15:guide id="11" orient="horz" pos="216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1.xml" /><Relationship Id="rId3" Type="http://schemas.openxmlformats.org/officeDocument/2006/relationships/image" Target="../media/image1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2.xml" /><Relationship Id="rId3" Type="http://schemas.openxmlformats.org/officeDocument/2006/relationships/image" Target="../media/image1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3.xml" /><Relationship Id="rId3" Type="http://schemas.openxmlformats.org/officeDocument/2006/relationships/image" Target="../media/image1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5.xml" /><Relationship Id="rId3" Type="http://schemas.openxmlformats.org/officeDocument/2006/relationships/image" Target="../media/image1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7.xml" /><Relationship Id="rId3"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0.xml" /><Relationship Id="rId3" Type="http://schemas.openxmlformats.org/officeDocument/2006/relationships/image" Target="../media/image1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9.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4.xml" /><Relationship Id="rId3" Type="http://schemas.openxmlformats.org/officeDocument/2006/relationships/image" Target="../media/image1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6.xml" /><Relationship Id="rId3" Type="http://schemas.openxmlformats.org/officeDocument/2006/relationships/image" Target="../media/image1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 Id="rId3"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9.xml" /><Relationship Id="rId3"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extLst>
      <p:ext uri="{BB962C8B-B14F-4D97-AF65-F5344CB8AC3E}">
        <p14:creationId val="45430460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10</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184638" y="1705708"/>
            <a:ext cx="11860824" cy="4193930"/>
          </a:xfrm>
        </p:spPr>
        <p:txBody>
          <a:bodyPr/>
          <a:lstStyle/>
          <a:p>
            <a:pPr>
              <a:buClr>
                <a:schemeClr val="accent1"/>
              </a:buClr>
            </a:pPr>
            <a:r>
              <a:rPr lang="en-US">
                <a:effectLst/>
                <a:latin typeface="Barlow" pitchFamily="2" charset="77"/>
                <a:ea typeface="Times New Roman" panose="02020603050405020304" pitchFamily="18" charset="0"/>
              </a:rPr>
              <a:t>Ch. 1012.33 (5) Fla. Stat. (2024) gives districts flexibility to manage teacher staffing</a:t>
            </a:r>
            <a:r>
              <a:rPr lang="en-US" altLang="en-US">
                <a:latin typeface="Barlow" pitchFamily="2" charset="77"/>
              </a:rPr>
              <a:t>:</a:t>
            </a:r>
          </a:p>
          <a:p>
            <a:pPr marL="228600" algn="just">
              <a:buClr>
                <a:schemeClr val="accent1"/>
              </a:buClr>
            </a:pPr>
            <a:r>
              <a:rPr lang="en-US" sz="2400">
                <a:effectLst/>
                <a:latin typeface="Barlow" pitchFamily="2" charset="77"/>
                <a:ea typeface="Times New Roman" panose="02020603050405020304" pitchFamily="18" charset="0"/>
                <a:cs typeface="Times New Roman" panose="02020603050405020304" pitchFamily="18" charset="0"/>
              </a:rPr>
              <a:t>(5) If workforce reduction is needed, a district school board must retain employees </a:t>
            </a:r>
            <a:r>
              <a:rPr lang="en-US" sz="2400" b="1">
                <a:effectLst/>
                <a:latin typeface="Barlow" pitchFamily="2" charset="77"/>
                <a:ea typeface="Times New Roman" panose="02020603050405020304" pitchFamily="18" charset="0"/>
                <a:cs typeface="Times New Roman" panose="02020603050405020304" pitchFamily="18" charset="0"/>
              </a:rPr>
              <a:t>at a school </a:t>
            </a:r>
            <a:r>
              <a:rPr lang="en-US" sz="2400" b="1">
                <a:solidFill>
                  <a:srgbClr val="FF0000"/>
                </a:solidFill>
                <a:effectLst/>
                <a:latin typeface="Barlow" pitchFamily="2" charset="77"/>
                <a:ea typeface="Times New Roman" panose="02020603050405020304" pitchFamily="18" charset="0"/>
                <a:cs typeface="Times New Roman" panose="02020603050405020304" pitchFamily="18" charset="0"/>
              </a:rPr>
              <a:t>or</a:t>
            </a:r>
            <a:r>
              <a:rPr lang="en-US" sz="2400" b="1">
                <a:effectLst/>
                <a:latin typeface="Barlow" pitchFamily="2" charset="77"/>
                <a:ea typeface="Times New Roman" panose="02020603050405020304" pitchFamily="18" charset="0"/>
                <a:cs typeface="Times New Roman" panose="02020603050405020304" pitchFamily="18" charset="0"/>
              </a:rPr>
              <a:t> in the school district</a:t>
            </a:r>
            <a:r>
              <a:rPr lang="en-US" sz="2400">
                <a:effectLst/>
                <a:latin typeface="Barlow" pitchFamily="2" charset="77"/>
                <a:ea typeface="Times New Roman" panose="02020603050405020304" pitchFamily="18" charset="0"/>
                <a:cs typeface="Times New Roman" panose="02020603050405020304" pitchFamily="18" charset="0"/>
              </a:rPr>
              <a:t> based upon </a:t>
            </a:r>
            <a:r>
              <a:rPr lang="en-US" sz="2400" b="1">
                <a:effectLst/>
                <a:latin typeface="Barlow" pitchFamily="2" charset="77"/>
                <a:ea typeface="Times New Roman" panose="02020603050405020304" pitchFamily="18" charset="0"/>
                <a:cs typeface="Times New Roman" panose="02020603050405020304" pitchFamily="18" charset="0"/>
              </a:rPr>
              <a:t>educational program needs</a:t>
            </a:r>
            <a:r>
              <a:rPr lang="en-US" sz="2400">
                <a:effectLst/>
                <a:latin typeface="Barlow" pitchFamily="2" charset="77"/>
                <a:ea typeface="Times New Roman" panose="02020603050405020304" pitchFamily="18" charset="0"/>
                <a:cs typeface="Times New Roman" panose="02020603050405020304" pitchFamily="18" charset="0"/>
              </a:rPr>
              <a:t> and the </a:t>
            </a:r>
            <a:r>
              <a:rPr lang="en-US" sz="2400" b="1">
                <a:effectLst/>
                <a:latin typeface="Barlow" pitchFamily="2" charset="77"/>
                <a:ea typeface="Times New Roman" panose="02020603050405020304" pitchFamily="18" charset="0"/>
                <a:cs typeface="Times New Roman" panose="02020603050405020304" pitchFamily="18" charset="0"/>
              </a:rPr>
              <a:t>performance evaluations</a:t>
            </a:r>
            <a:r>
              <a:rPr lang="en-US" sz="2400">
                <a:effectLst/>
                <a:latin typeface="Barlow" pitchFamily="2" charset="77"/>
                <a:ea typeface="Times New Roman" panose="02020603050405020304" pitchFamily="18" charset="0"/>
                <a:cs typeface="Times New Roman" panose="02020603050405020304" pitchFamily="18" charset="0"/>
              </a:rPr>
              <a:t> of employees within the affected program areas. Within the program areas requiring reduction, the employee with the lowest performance evaluations must be the first to be released; the employee with the next lowest performance evaluations must be the second to be released; and reductions shall continue in like manner until the needed number of reductions has occurred. </a:t>
            </a:r>
            <a:r>
              <a:rPr lang="en-US" sz="2400" b="1">
                <a:effectLst/>
                <a:latin typeface="Barlow" pitchFamily="2" charset="77"/>
                <a:ea typeface="Times New Roman" panose="02020603050405020304" pitchFamily="18" charset="0"/>
                <a:cs typeface="Times New Roman" panose="02020603050405020304" pitchFamily="18" charset="0"/>
              </a:rPr>
              <a:t>A district school board may not prioritize retention of employees based upon seniority.</a:t>
            </a:r>
            <a:endParaRPr lang="en-US" sz="2400">
              <a:effectLst/>
              <a:latin typeface="Barlow" pitchFamily="2" charset="77"/>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ABD33988-F23A-37A9-FFBA-F4F4EF875DE3}"/>
              </a:ext>
            </a:extLst>
          </p:cNvPr>
          <p:cNvSpPr>
            <a:spLocks noGrp="1"/>
          </p:cNvSpPr>
          <p:nvPr>
            <p:ph type="title"/>
          </p:nvPr>
        </p:nvSpPr>
        <p:spPr/>
        <p:txBody>
          <a:bodyPr/>
          <a:lstStyle/>
          <a:p>
            <a:r>
              <a:rPr lang="en-US"/>
              <a:t>Reductions in Force: Know the Rules</a:t>
            </a:r>
          </a:p>
        </p:txBody>
      </p:sp>
    </p:spTree>
    <p:extLst>
      <p:ext uri="{BB962C8B-B14F-4D97-AF65-F5344CB8AC3E}">
        <p14:creationId val="75523600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2">
            <a:extLst>
              <a:ext uri="{FF2B5EF4-FFF2-40B4-BE49-F238E27FC236}">
                <a16:creationId xmlns:a16="http://schemas.microsoft.com/office/drawing/2014/main" id="{4CBBF10C-F95B-2088-CD8D-12256661AF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757" y="1646694"/>
            <a:ext cx="4245618" cy="42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11</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170670" y="1732085"/>
            <a:ext cx="7270904" cy="4141177"/>
          </a:xfrm>
        </p:spPr>
        <p:txBody>
          <a:bodyPr/>
          <a:lstStyle/>
          <a:p>
            <a:pPr>
              <a:buClr>
                <a:schemeClr val="accent1"/>
              </a:buClr>
            </a:pPr>
            <a:r>
              <a:rPr lang="en-US">
                <a:effectLst/>
                <a:latin typeface="Barlow" pitchFamily="2" charset="77"/>
                <a:ea typeface="Times New Roman" panose="02020603050405020304" pitchFamily="18" charset="0"/>
              </a:rPr>
              <a:t>Review collective bargaining agreements for RIF procedures.</a:t>
            </a:r>
          </a:p>
          <a:p>
            <a:pPr marL="457200" indent="-457200">
              <a:buClr>
                <a:schemeClr val="accent1"/>
              </a:buClr>
              <a:buFont typeface="Arial" panose="020b0604020202020204" pitchFamily="34" charset="0"/>
              <a:buChar char="•"/>
            </a:pPr>
            <a:r>
              <a:rPr lang="en-US">
                <a:latin typeface="Barlow" pitchFamily="2" charset="77"/>
                <a:ea typeface="Times New Roman" panose="02020603050405020304" pitchFamily="18" charset="0"/>
              </a:rPr>
              <a:t>Notice requirements to union leaders and impacted employees.</a:t>
            </a:r>
          </a:p>
          <a:p>
            <a:pPr marL="457200" indent="-457200">
              <a:buClr>
                <a:schemeClr val="accent1"/>
              </a:buClr>
              <a:buFont typeface="Arial" panose="020b0604020202020204" pitchFamily="34" charset="0"/>
              <a:buChar char="•"/>
            </a:pPr>
            <a:r>
              <a:rPr lang="en-US">
                <a:effectLst/>
                <a:latin typeface="Barlow" pitchFamily="2" charset="77"/>
                <a:ea typeface="Times New Roman" panose="02020603050405020304" pitchFamily="18" charset="0"/>
              </a:rPr>
              <a:t>Selection criteria (seniority, certification, performance).</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ABD33988-F23A-37A9-FFBA-F4F4EF875DE3}"/>
              </a:ext>
            </a:extLst>
          </p:cNvPr>
          <p:cNvSpPr>
            <a:spLocks noGrp="1"/>
          </p:cNvSpPr>
          <p:nvPr>
            <p:ph type="title"/>
          </p:nvPr>
        </p:nvSpPr>
        <p:spPr/>
        <p:txBody>
          <a:bodyPr/>
          <a:lstStyle/>
          <a:p>
            <a:r>
              <a:rPr lang="en-US"/>
              <a:t>Reductions in Force: Know the Rules</a:t>
            </a:r>
          </a:p>
        </p:txBody>
      </p:sp>
    </p:spTree>
    <p:extLst>
      <p:ext uri="{BB962C8B-B14F-4D97-AF65-F5344CB8AC3E}">
        <p14:creationId val="199375991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12</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050324"/>
            <a:ext cx="6347711" cy="3462454"/>
          </a:xfrm>
        </p:spPr>
        <p:txBody>
          <a:bodyPr/>
          <a:lstStyle/>
          <a:p>
            <a:pPr marL="457200" indent="-457200">
              <a:buClr>
                <a:schemeClr val="accent1"/>
              </a:buClr>
              <a:buFont typeface="Arial" panose="020b0604020202020204" pitchFamily="34" charset="0"/>
              <a:buChar char="•"/>
            </a:pPr>
            <a:r>
              <a:rPr lang="en-US">
                <a:effectLst/>
                <a:latin typeface="Barlow" pitchFamily="2" charset="77"/>
                <a:ea typeface="Times New Roman" panose="02020603050405020304" pitchFamily="18" charset="0"/>
              </a:rPr>
              <a:t>Ensure compliance with statutory notice and procedural obligations</a:t>
            </a:r>
            <a:r>
              <a:rPr lang="en-US" altLang="en-US">
                <a:latin typeface="Barlow" pitchFamily="2" charset="77"/>
              </a:rPr>
              <a:t>.</a:t>
            </a:r>
          </a:p>
          <a:p>
            <a:pPr marL="457200" indent="-457200">
              <a:buClr>
                <a:schemeClr val="accent1"/>
              </a:buClr>
              <a:buFont typeface="Arial" panose="020b0604020202020204" pitchFamily="34" charset="0"/>
              <a:buChar char="•"/>
            </a:pPr>
            <a:r>
              <a:rPr lang="en-US" altLang="en-US">
                <a:latin typeface="Barlow" pitchFamily="2" charset="77"/>
              </a:rPr>
              <a:t>Support staff CBAs often use seniority.</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ABD33988-F23A-37A9-FFBA-F4F4EF875DE3}"/>
              </a:ext>
            </a:extLst>
          </p:cNvPr>
          <p:cNvSpPr>
            <a:spLocks noGrp="1"/>
          </p:cNvSpPr>
          <p:nvPr>
            <p:ph type="title"/>
          </p:nvPr>
        </p:nvSpPr>
        <p:spPr/>
        <p:txBody>
          <a:bodyPr/>
          <a:lstStyle/>
          <a:p>
            <a:r>
              <a:rPr lang="en-US"/>
              <a:t>Reductions in Force: Know the Rules</a:t>
            </a:r>
          </a:p>
        </p:txBody>
      </p:sp>
      <p:pic>
        <p:nvPicPr>
          <p:cNvPr id="7" name="Picture 6">
            <a:extLst>
              <a:ext uri="{FF2B5EF4-FFF2-40B4-BE49-F238E27FC236}">
                <a16:creationId xmlns:a16="http://schemas.microsoft.com/office/drawing/2014/main" id="{FDE75FF3-1C22-006F-FFCB-6CDE7CD98D44}"/>
              </a:ext>
            </a:extLst>
          </p:cNvPr>
          <p:cNvPicPr>
            <a:picLocks noChangeAspect="1"/>
          </p:cNvPicPr>
          <p:nvPr/>
        </p:nvPicPr>
        <p:blipFill>
          <a:blip r:embed="rId3"/>
          <a:stretch>
            <a:fillRect/>
          </a:stretch>
        </p:blipFill>
        <p:spPr>
          <a:xfrm>
            <a:off x="7623996" y="1830515"/>
            <a:ext cx="3817577" cy="3822939"/>
          </a:xfrm>
          <a:prstGeom prst="rect">
            <a:avLst/>
          </a:prstGeom>
        </p:spPr>
      </p:pic>
    </p:spTree>
    <p:extLst>
      <p:ext uri="{BB962C8B-B14F-4D97-AF65-F5344CB8AC3E}">
        <p14:creationId val="253168679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a:effectLst/>
                <a:latin typeface="Barlow" pitchFamily="2" charset="77"/>
                <a:ea typeface="Calibri" panose="020f0502020204030204" pitchFamily="34" charset="0"/>
              </a:rPr>
              <a:t>Reduction in Force: Best Practices</a:t>
            </a:r>
            <a:endParaRPr lang="en-US">
              <a:latin typeface="Barlow" pitchFamily="2" charset="77"/>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13</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2971800" y="1749669"/>
            <a:ext cx="8463988" cy="3921369"/>
          </a:xfrm>
        </p:spPr>
        <p:txBody>
          <a:bodyPr/>
          <a:lstStyle/>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Document enrollment and funding declines clearly.</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Align staffing changes with long-term budget forecasts.</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Maintain consistency with past practice or provide clear rationale for change.</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Notify union president of possibility early.</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Engage legal counsel (</a:t>
            </a:r>
            <a:r>
              <a:rPr lang="en-US" b="1">
                <a:effectLst/>
                <a:latin typeface="Barlow" pitchFamily="2" charset="77"/>
                <a:ea typeface="Times New Roman" panose="02020603050405020304" pitchFamily="18" charset="0"/>
              </a:rPr>
              <a:t>preferably me</a:t>
            </a:r>
            <a:r>
              <a:rPr lang="en-US">
                <a:effectLst/>
                <a:latin typeface="Barlow" pitchFamily="2" charset="77"/>
                <a:ea typeface="Times New Roman" panose="02020603050405020304" pitchFamily="18" charset="0"/>
              </a:rPr>
              <a:t>) early in the process to avoid procedural missteps.</a:t>
            </a:r>
            <a:endParaRPr lang="en-US">
              <a:effectLst/>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8" name="Picture 7">
            <a:extLst>
              <a:ext uri="{FF2B5EF4-FFF2-40B4-BE49-F238E27FC236}">
                <a16:creationId xmlns:a16="http://schemas.microsoft.com/office/drawing/2014/main" id="{9F15F37B-A1A7-3627-47DD-FB697A1FECE1}"/>
              </a:ext>
            </a:extLst>
          </p:cNvPr>
          <p:cNvPicPr>
            <a:picLocks noChangeAspect="1"/>
          </p:cNvPicPr>
          <p:nvPr/>
        </p:nvPicPr>
        <p:blipFill>
          <a:blip r:embed="rId3"/>
          <a:stretch>
            <a:fillRect/>
          </a:stretch>
        </p:blipFill>
        <p:spPr>
          <a:xfrm>
            <a:off x="299272" y="2559019"/>
            <a:ext cx="2745946" cy="1827885"/>
          </a:xfrm>
          <a:prstGeom prst="rect">
            <a:avLst/>
          </a:prstGeom>
        </p:spPr>
      </p:pic>
    </p:spTree>
    <p:extLst>
      <p:ext uri="{BB962C8B-B14F-4D97-AF65-F5344CB8AC3E}">
        <p14:creationId val="307550573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a:effectLst/>
                <a:latin typeface="Barlow" pitchFamily="2" charset="77"/>
                <a:ea typeface="Calibri" panose="020f0502020204030204" pitchFamily="34" charset="0"/>
              </a:rPr>
              <a:t>Financial Urgency – Florida Statute 447.4095</a:t>
            </a:r>
            <a:endParaRPr lang="en-US">
              <a:latin typeface="Barlow" pitchFamily="2" charset="77"/>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14</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What it is: A legal declaration that allows school boards to modify contracts if fiscal conditions demand it. </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Trigger: When funding shortfalls make compliance with the current contract impracticable. The legal test: To modify a CBA the employer must show that the funds are not available from any other possible reasonable source. See </a:t>
            </a:r>
            <a:r>
              <a:rPr lang="en-US" i="1">
                <a:effectLst/>
                <a:latin typeface="Barlow" pitchFamily="2" charset="77"/>
                <a:ea typeface="Times New Roman" panose="02020603050405020304" pitchFamily="18" charset="0"/>
              </a:rPr>
              <a:t>Headley vs. City of Miami, Florida</a:t>
            </a:r>
            <a:r>
              <a:rPr lang="en-US">
                <a:effectLst/>
                <a:latin typeface="Barlow" pitchFamily="2" charset="77"/>
                <a:ea typeface="Times New Roman" panose="02020603050405020304" pitchFamily="18" charset="0"/>
              </a:rPr>
              <a:t>, 215 So. 3d 1 (Fla. 2017) </a:t>
            </a:r>
            <a:endParaRPr lang="en-US">
              <a:effectLst/>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val="1232236428"/>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a:effectLst/>
                <a:latin typeface="Barlow" pitchFamily="2" charset="77"/>
                <a:ea typeface="Calibri" panose="020f0502020204030204" pitchFamily="34" charset="0"/>
              </a:rPr>
              <a:t>Financial Urgency – Florida Statute 447.4095</a:t>
            </a:r>
            <a:endParaRPr lang="en-US">
              <a:latin typeface="Barlow" pitchFamily="2" charset="77"/>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15</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7" y="2160457"/>
            <a:ext cx="6257119" cy="3275637"/>
          </a:xfrm>
        </p:spPr>
        <p:txBody>
          <a:bodyPr/>
          <a:lstStyle/>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Once triggered must bargain for 14 days and, if not resolved, a party can declare impasse. </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Use only when absolutely necessary – and document everything.</a:t>
            </a:r>
            <a:endParaRPr lang="en-US">
              <a:effectLst/>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8" name="Picture 7">
            <a:extLst>
              <a:ext uri="{FF2B5EF4-FFF2-40B4-BE49-F238E27FC236}">
                <a16:creationId xmlns:a16="http://schemas.microsoft.com/office/drawing/2014/main" id="{A8C488D8-3E32-CFE8-0924-8EF622CBD7A9}"/>
              </a:ext>
            </a:extLst>
          </p:cNvPr>
          <p:cNvPicPr>
            <a:picLocks noChangeAspect="1"/>
          </p:cNvPicPr>
          <p:nvPr/>
        </p:nvPicPr>
        <p:blipFill>
          <a:blip r:embed="rId3"/>
          <a:stretch>
            <a:fillRect/>
          </a:stretch>
        </p:blipFill>
        <p:spPr>
          <a:xfrm>
            <a:off x="7658101" y="1590890"/>
            <a:ext cx="3783474" cy="4410626"/>
          </a:xfrm>
          <a:prstGeom prst="rect">
            <a:avLst/>
          </a:prstGeom>
        </p:spPr>
      </p:pic>
    </p:spTree>
    <p:extLst>
      <p:ext uri="{BB962C8B-B14F-4D97-AF65-F5344CB8AC3E}">
        <p14:creationId val="3123399106"/>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16</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881554"/>
            <a:ext cx="10776030" cy="4079631"/>
          </a:xfrm>
        </p:spPr>
        <p:txBody>
          <a:bodyPr/>
          <a:lstStyle/>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Share openly:</a:t>
            </a:r>
            <a:endParaRPr lang="en-US">
              <a:effectLst/>
              <a:latin typeface="Barlow" pitchFamily="2" charset="77"/>
              <a:ea typeface="Calibri" panose="020f0502020204030204" pitchFamily="34" charset="0"/>
            </a:endParaRPr>
          </a:p>
          <a:p>
            <a:pPr marR="0" lvl="1">
              <a:spcBef>
                <a:spcPct val="0"/>
              </a:spcBef>
              <a:spcAft>
                <a:spcPts val="900"/>
              </a:spcAft>
              <a:buClr>
                <a:schemeClr val="accent1"/>
              </a:buClr>
              <a:buSzTx/>
              <a:tabLst>
                <a:tab pos="914400"/>
              </a:tabLst>
            </a:pPr>
            <a:r>
              <a:rPr lang="en-US">
                <a:effectLst/>
                <a:latin typeface="Barlow" pitchFamily="2" charset="77"/>
                <a:ea typeface="Times New Roman" panose="02020603050405020304" pitchFamily="18" charset="0"/>
                <a:cs typeface="Times New Roman" panose="02020603050405020304" pitchFamily="18" charset="0"/>
              </a:rPr>
              <a:t>Three-year fund balance trends</a:t>
            </a:r>
            <a:endParaRPr lang="en-US">
              <a:effectLst/>
              <a:latin typeface="Barlow" pitchFamily="2" charset="77"/>
              <a:ea typeface="Calibri" panose="020f0502020204030204" pitchFamily="34" charset="0"/>
              <a:cs typeface="Times New Roman" panose="02020603050405020304" pitchFamily="18" charset="0"/>
            </a:endParaRPr>
          </a:p>
          <a:p>
            <a:pPr marR="0" lvl="1">
              <a:spcBef>
                <a:spcPct val="0"/>
              </a:spcBef>
              <a:spcAft>
                <a:spcPts val="900"/>
              </a:spcAft>
              <a:buClr>
                <a:schemeClr val="accent1"/>
              </a:buClr>
              <a:buSzTx/>
              <a:tabLst>
                <a:tab pos="914400"/>
              </a:tabLst>
            </a:pPr>
            <a:r>
              <a:rPr lang="en-US">
                <a:effectLst/>
                <a:latin typeface="Barlow" pitchFamily="2" charset="77"/>
                <a:ea typeface="Times New Roman" panose="02020603050405020304" pitchFamily="18" charset="0"/>
                <a:cs typeface="Times New Roman" panose="02020603050405020304" pitchFamily="18" charset="0"/>
              </a:rPr>
              <a:t>Enrollment and FTE data</a:t>
            </a:r>
            <a:endParaRPr lang="en-US">
              <a:effectLst/>
              <a:latin typeface="Barlow" pitchFamily="2" charset="77"/>
              <a:ea typeface="Calibri" panose="020f0502020204030204" pitchFamily="34" charset="0"/>
              <a:cs typeface="Times New Roman" panose="02020603050405020304" pitchFamily="18" charset="0"/>
            </a:endParaRPr>
          </a:p>
          <a:p>
            <a:pPr marR="0" lvl="1">
              <a:spcBef>
                <a:spcPct val="0"/>
              </a:spcBef>
              <a:spcAft>
                <a:spcPts val="900"/>
              </a:spcAft>
              <a:buClr>
                <a:schemeClr val="accent1"/>
              </a:buClr>
              <a:buSzTx/>
              <a:tabLst>
                <a:tab pos="914400"/>
              </a:tabLst>
            </a:pPr>
            <a:r>
              <a:rPr lang="en-US">
                <a:effectLst/>
                <a:latin typeface="Barlow" pitchFamily="2" charset="77"/>
                <a:ea typeface="Times New Roman" panose="02020603050405020304" pitchFamily="18" charset="0"/>
                <a:cs typeface="Times New Roman" panose="02020603050405020304" pitchFamily="18" charset="0"/>
              </a:rPr>
              <a:t>Impacts of charter/scholarship programs</a:t>
            </a:r>
            <a:endParaRPr lang="en-US">
              <a:effectLst/>
              <a:latin typeface="Barlow" pitchFamily="2" charset="77"/>
              <a:ea typeface="Calibri" panose="020f0502020204030204" pitchFamily="34" charset="0"/>
              <a:cs typeface="Times New Roman" panose="02020603050405020304" pitchFamily="18" charset="0"/>
            </a:endParaRPr>
          </a:p>
          <a:p>
            <a:pPr marR="0" lvl="1">
              <a:spcBef>
                <a:spcPct val="0"/>
              </a:spcBef>
              <a:spcAft>
                <a:spcPts val="900"/>
              </a:spcAft>
              <a:buClr>
                <a:schemeClr val="accent1"/>
              </a:buClr>
              <a:buSzTx/>
              <a:tabLst>
                <a:tab pos="914400"/>
              </a:tabLst>
            </a:pPr>
            <a:r>
              <a:rPr lang="en-US">
                <a:effectLst/>
                <a:latin typeface="Barlow" pitchFamily="2" charset="77"/>
                <a:ea typeface="Times New Roman" panose="02020603050405020304" pitchFamily="18" charset="0"/>
                <a:cs typeface="Times New Roman" panose="02020603050405020304" pitchFamily="18" charset="0"/>
              </a:rPr>
              <a:t>Budget forecasts and structural cost pressures</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Helps labor teams align proposals with fiscal reality.</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Builds credibility and reduces chances of misunderstanding or impasse.</a:t>
            </a:r>
            <a:endParaRPr lang="en-US">
              <a:effectLst/>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78236BEF-96A7-7E0D-705A-2C7489463723}"/>
              </a:ext>
            </a:extLst>
          </p:cNvPr>
          <p:cNvSpPr>
            <a:spLocks noGrp="1"/>
          </p:cNvSpPr>
          <p:nvPr>
            <p:ph type="title"/>
          </p:nvPr>
        </p:nvSpPr>
        <p:spPr/>
        <p:txBody>
          <a:bodyPr/>
          <a:lstStyle/>
          <a:p>
            <a:r>
              <a:rPr lang="en-US"/>
              <a:t>Financial Transparency as a Bargaining Tool</a:t>
            </a:r>
          </a:p>
        </p:txBody>
      </p:sp>
    </p:spTree>
    <p:extLst>
      <p:ext uri="{BB962C8B-B14F-4D97-AF65-F5344CB8AC3E}">
        <p14:creationId val="618227862"/>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17</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391025" y="1995854"/>
            <a:ext cx="7044763" cy="3622431"/>
          </a:xfrm>
        </p:spPr>
        <p:txBody>
          <a:bodyPr/>
          <a:lstStyle/>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Bargaining in uncertain times requires discipline, transparency, and legal awareness. </a:t>
            </a:r>
            <a:endParaRPr lang="en-US">
              <a:effectLst/>
              <a:latin typeface="Barlow" pitchFamily="2" charset="77"/>
              <a:ea typeface="Calibri" panose="020f0502020204030204" pitchFamily="34" charset="0"/>
            </a:endParaRPr>
          </a:p>
          <a:p>
            <a:pPr marL="457200" marR="0" lvl="0" indent="-457200">
              <a:spcBef>
                <a:spcPct val="0"/>
              </a:spcBef>
              <a:spcAft>
                <a:spcPts val="900"/>
              </a:spcAft>
              <a:buClr>
                <a:schemeClr val="accent1"/>
              </a:buClr>
              <a:buSzTx/>
              <a:buFont typeface="Arial" panose="020b0604020202020204" pitchFamily="34" charset="0"/>
              <a:buChar char="•"/>
              <a:tabLst>
                <a:tab pos="457200"/>
              </a:tabLst>
            </a:pPr>
            <a:r>
              <a:rPr lang="en-US">
                <a:effectLst/>
                <a:latin typeface="Barlow" pitchFamily="2" charset="77"/>
                <a:ea typeface="Times New Roman" panose="02020603050405020304" pitchFamily="18" charset="0"/>
              </a:rPr>
              <a:t>Good faith + solid preparation = successful negotiations in any climate.</a:t>
            </a:r>
            <a:endParaRPr lang="en-US">
              <a:effectLst/>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34776D1D-465E-5E0F-EFC2-BCF10775AF2B}"/>
              </a:ext>
            </a:extLst>
          </p:cNvPr>
          <p:cNvSpPr>
            <a:spLocks noGrp="1"/>
          </p:cNvSpPr>
          <p:nvPr>
            <p:ph type="title"/>
          </p:nvPr>
        </p:nvSpPr>
        <p:spPr/>
        <p:txBody>
          <a:bodyPr/>
          <a:lstStyle/>
          <a:p>
            <a:r>
              <a:rPr lang="en-US"/>
              <a:t>Final Thoughts</a:t>
            </a:r>
          </a:p>
        </p:txBody>
      </p:sp>
      <p:pic>
        <p:nvPicPr>
          <p:cNvPr id="2" name="Picture 5">
            <a:extLst>
              <a:ext uri="{FF2B5EF4-FFF2-40B4-BE49-F238E27FC236}">
                <a16:creationId xmlns:a16="http://schemas.microsoft.com/office/drawing/2014/main" id="{7AA656BF-51C8-5397-B32C-AC41BC427A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757" y="1689222"/>
            <a:ext cx="2842045" cy="427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val="1068712780"/>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18</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995854"/>
            <a:ext cx="10776030" cy="3622431"/>
          </a:xfrm>
        </p:spPr>
        <p:txBody>
          <a:bodyPr/>
          <a:lstStyle/>
          <a:p>
            <a:pPr marR="0" lvl="0">
              <a:spcBef>
                <a:spcPct val="0"/>
              </a:spcBef>
              <a:spcAft>
                <a:spcPts val="900"/>
              </a:spcAft>
              <a:buClr>
                <a:schemeClr val="accent1"/>
              </a:buClr>
              <a:buSzTx/>
              <a:tabLst>
                <a:tab pos="457200"/>
              </a:tabLst>
            </a:pPr>
            <a:r>
              <a:rPr lang="en-US">
                <a:effectLst/>
                <a:latin typeface="Barlow" pitchFamily="2" charset="77"/>
                <a:ea typeface="Times New Roman" panose="02020603050405020304" pitchFamily="18" charset="0"/>
              </a:rPr>
              <a:t>Boards must:</a:t>
            </a:r>
            <a:endParaRPr lang="en-US">
              <a:effectLst/>
              <a:latin typeface="Barlow" pitchFamily="2" charset="77"/>
              <a:ea typeface="Calibri" panose="020f0502020204030204" pitchFamily="34" charset="0"/>
            </a:endParaRPr>
          </a:p>
          <a:p>
            <a:pPr marL="914400" marR="0" lvl="1" indent="-457200">
              <a:spcBef>
                <a:spcPct val="0"/>
              </a:spcBef>
              <a:spcAft>
                <a:spcPts val="900"/>
              </a:spcAft>
              <a:buClr>
                <a:schemeClr val="accent1"/>
              </a:buClr>
              <a:buSzTx/>
              <a:tabLst>
                <a:tab pos="914400"/>
              </a:tabLst>
            </a:pPr>
            <a:r>
              <a:rPr lang="en-US" sz="2800">
                <a:effectLst/>
                <a:latin typeface="Barlow" pitchFamily="2" charset="77"/>
                <a:ea typeface="Times New Roman" panose="02020603050405020304" pitchFamily="18" charset="0"/>
                <a:cs typeface="Times New Roman" panose="02020603050405020304" pitchFamily="18" charset="0"/>
              </a:rPr>
              <a:t>Set clear financial limits;</a:t>
            </a:r>
            <a:endParaRPr lang="en-US" sz="2800">
              <a:effectLst/>
              <a:latin typeface="Barlow" pitchFamily="2" charset="77"/>
              <a:ea typeface="Calibri" panose="020f0502020204030204" pitchFamily="34" charset="0"/>
              <a:cs typeface="Times New Roman" panose="02020603050405020304" pitchFamily="18" charset="0"/>
            </a:endParaRPr>
          </a:p>
          <a:p>
            <a:pPr marL="914400" marR="0" lvl="1" indent="-457200">
              <a:spcBef>
                <a:spcPct val="0"/>
              </a:spcBef>
              <a:spcAft>
                <a:spcPts val="900"/>
              </a:spcAft>
              <a:buClr>
                <a:schemeClr val="accent1"/>
              </a:buClr>
              <a:buSzTx/>
              <a:tabLst>
                <a:tab pos="914400"/>
              </a:tabLst>
            </a:pPr>
            <a:r>
              <a:rPr lang="en-US" sz="2800">
                <a:effectLst/>
                <a:latin typeface="Barlow" pitchFamily="2" charset="77"/>
                <a:ea typeface="Times New Roman" panose="02020603050405020304" pitchFamily="18" charset="0"/>
                <a:cs typeface="Times New Roman" panose="02020603050405020304" pitchFamily="18" charset="0"/>
              </a:rPr>
              <a:t>Right-size responsibly;</a:t>
            </a:r>
            <a:endParaRPr lang="en-US" sz="2800">
              <a:effectLst/>
              <a:latin typeface="Barlow" pitchFamily="2" charset="77"/>
              <a:ea typeface="Calibri" panose="020f0502020204030204" pitchFamily="34" charset="0"/>
              <a:cs typeface="Times New Roman" panose="02020603050405020304" pitchFamily="18" charset="0"/>
            </a:endParaRPr>
          </a:p>
          <a:p>
            <a:pPr marL="914400" marR="0" lvl="1" indent="-457200">
              <a:spcBef>
                <a:spcPct val="0"/>
              </a:spcBef>
              <a:spcAft>
                <a:spcPts val="900"/>
              </a:spcAft>
              <a:buClr>
                <a:schemeClr val="accent1"/>
              </a:buClr>
              <a:buSzTx/>
              <a:tabLst>
                <a:tab pos="914400"/>
              </a:tabLst>
            </a:pPr>
            <a:r>
              <a:rPr lang="en-US" sz="2800">
                <a:effectLst/>
                <a:latin typeface="Barlow" pitchFamily="2" charset="77"/>
                <a:ea typeface="Times New Roman" panose="02020603050405020304" pitchFamily="18" charset="0"/>
                <a:cs typeface="Times New Roman" panose="02020603050405020304" pitchFamily="18" charset="0"/>
              </a:rPr>
              <a:t>Follow lawful procedures when reducing staff; and</a:t>
            </a:r>
            <a:endParaRPr lang="en-US" sz="2800">
              <a:effectLst/>
              <a:latin typeface="Barlow" pitchFamily="2" charset="77"/>
              <a:ea typeface="Calibri" panose="020f0502020204030204" pitchFamily="34" charset="0"/>
              <a:cs typeface="Times New Roman" panose="02020603050405020304" pitchFamily="18" charset="0"/>
            </a:endParaRPr>
          </a:p>
          <a:p>
            <a:pPr marL="914400" marR="0" lvl="1" indent="-457200">
              <a:spcBef>
                <a:spcPct val="0"/>
              </a:spcBef>
              <a:spcAft>
                <a:spcPts val="900"/>
              </a:spcAft>
              <a:buClr>
                <a:schemeClr val="accent1"/>
              </a:buClr>
              <a:buSzTx/>
              <a:tabLst>
                <a:tab pos="914400"/>
              </a:tabLst>
            </a:pPr>
            <a:r>
              <a:rPr lang="en-US" sz="2800">
                <a:effectLst/>
                <a:latin typeface="Barlow" pitchFamily="2" charset="77"/>
                <a:ea typeface="Times New Roman" panose="02020603050405020304" pitchFamily="18" charset="0"/>
                <a:cs typeface="Times New Roman" panose="02020603050405020304" pitchFamily="18" charset="0"/>
              </a:rPr>
              <a:t>Consider financial urgency declarations only with sound legal guidance.</a:t>
            </a:r>
            <a:endParaRPr lang="en-US" sz="2800">
              <a:effectLst/>
              <a:latin typeface="Barlow" pitchFamily="2" charset="77"/>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34776D1D-465E-5E0F-EFC2-BCF10775AF2B}"/>
              </a:ext>
            </a:extLst>
          </p:cNvPr>
          <p:cNvSpPr>
            <a:spLocks noGrp="1"/>
          </p:cNvSpPr>
          <p:nvPr>
            <p:ph type="title"/>
          </p:nvPr>
        </p:nvSpPr>
        <p:spPr/>
        <p:txBody>
          <a:bodyPr/>
          <a:lstStyle/>
          <a:p>
            <a:r>
              <a:rPr lang="en-US"/>
              <a:t>Final Thoughts</a:t>
            </a:r>
          </a:p>
        </p:txBody>
      </p:sp>
    </p:spTree>
    <p:extLst>
      <p:ext uri="{BB962C8B-B14F-4D97-AF65-F5344CB8AC3E}">
        <p14:creationId val="3136230554"/>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tx2"/>
                </a:solidFill>
              </a:rPr>
              <a:t>Disclaimer</a:t>
            </a:r>
          </a:p>
        </p:txBody>
      </p:sp>
      <p:sp>
        <p:nvSpPr>
          <p:cNvPr id="3" name="Date Placeholder 2"/>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p:cNvSpPr>
            <a:spLocks noGrp="1"/>
          </p:cNvSpPr>
          <p:nvPr>
            <p:ph type="sldNum" sz="quarter" idx="4"/>
          </p:nvPr>
        </p:nvSpPr>
        <p:spPr/>
        <p:txBody>
          <a:bodyPr/>
          <a:lstStyle/>
          <a:p>
            <a:fld id="{01126A8C-B8CF-CD43-8D44-69201076F39D}" type="slidenum">
              <a:rPr lang="en-US" smtClean="0"/>
              <a:t>19</a:t>
            </a:fld>
            <a:endParaRPr lang="en-US"/>
          </a:p>
        </p:txBody>
      </p:sp>
      <p:sp>
        <p:nvSpPr>
          <p:cNvPr id="5" name="Content Placeholder 4"/>
          <p:cNvSpPr>
            <a:spLocks noGrp="1"/>
          </p:cNvSpPr>
          <p:nvPr>
            <p:ph sz="quarter" idx="10"/>
          </p:nvPr>
        </p:nvSpPr>
        <p:spPr/>
        <p:txBody>
          <a:bodyPr/>
          <a:lstStyle/>
          <a:p>
            <a:r>
              <a:rPr lang="en-US" altLang="en-US">
                <a:solidFill>
                  <a:schemeClr val="tx2"/>
                </a:solidFill>
                <a:latin typeface="Barlow" pitchFamily="2" charset="77"/>
                <a:cs typeface="Arial" panose="020b0604020202020204" pitchFamily="34" charset="0"/>
              </a:rPr>
              <a:t>The information provided during this presentation is not intended for legal advice.  The presentation, and any handouts which may accompany it, provide general information on this topic and answers to common questions about this issue.  Please consult an attorney to assure that this information, and your interpretation of it, is appropriate to your particular situation.</a:t>
            </a:r>
            <a:endParaRPr lang="en-US">
              <a:solidFill>
                <a:schemeClr val="tx2"/>
              </a:solidFill>
              <a:latin typeface="Barlow" pitchFamily="2" charset="77"/>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val="425674576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A9CC80D-3B4D-214C-BD1B-E48F99890495}"/>
              </a:ext>
            </a:extLst>
          </p:cNvPr>
          <p:cNvSpPr>
            <a:spLocks noGrp="1"/>
          </p:cNvSpPr>
          <p:nvPr>
            <p:ph type="ctrTitle"/>
          </p:nvPr>
        </p:nvSpPr>
        <p:spPr>
          <a:xfrm>
            <a:off x="615462" y="1204546"/>
            <a:ext cx="10955215" cy="3305908"/>
          </a:xfrm>
        </p:spPr>
        <p:txBody>
          <a:bodyPr/>
          <a:lstStyle/>
          <a:p>
            <a:pPr algn="ctr"/>
            <a:r>
              <a:rPr lang="en-US" sz="7000"/>
              <a:t>Bargaining in </a:t>
            </a:r>
            <a:br>
              <a:rPr lang="en-US" sz="7000"/>
            </a:br>
            <a:r>
              <a:rPr lang="en-US" sz="7000"/>
              <a:t>Uncertain Times: </a:t>
            </a:r>
            <a:br>
              <a:rPr lang="en-US" sz="6500"/>
            </a:br>
            <a:r>
              <a:rPr lang="en-US" sz="5000"/>
              <a:t>Current Pressures, Strategic </a:t>
            </a:r>
            <a:br>
              <a:rPr lang="en-US" sz="5000"/>
            </a:br>
            <a:r>
              <a:rPr lang="en-US" sz="5000"/>
              <a:t>Responses, and Legal Tips</a:t>
            </a:r>
          </a:p>
        </p:txBody>
      </p:sp>
      <p:sp>
        <p:nvSpPr>
          <p:cNvPr id="6" name="Text Box 8"/>
          <p:cNvSpPr txBox="1">
            <a:spLocks noChangeArrowheads="1"/>
          </p:cNvSpPr>
          <p:nvPr/>
        </p:nvSpPr>
        <p:spPr bwMode="auto">
          <a:xfrm>
            <a:off x="1680119" y="6305188"/>
            <a:ext cx="891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a:latin typeface="Arial" panose="020b0604020202020204" pitchFamily="34" charset="0"/>
                <a:cs typeface="Arial" panose="020b0604020202020204" pitchFamily="34" charset="0"/>
              </a:rPr>
              <a:t>Prepared by Leonard J. Dietzen, III </a:t>
            </a:r>
            <a:r>
              <a:rPr lang="en-US" altLang="en-US" sz="1600">
                <a:latin typeface="Arial" panose="020b0604020202020204" pitchFamily="34" charset="0"/>
                <a:cs typeface="Arial" panose="020b0604020202020204" pitchFamily="34" charset="0"/>
              </a:rPr>
              <a:t>© 2025 Rumberger, Kirk &amp; Caldwell, P.A.</a:t>
            </a:r>
            <a:r>
              <a:rPr lang="en-US" altLang="en-US">
                <a:latin typeface="Arial" panose="020b0604020202020204" pitchFamily="34" charset="0"/>
                <a:cs typeface="Arial" panose="020b0604020202020204" pitchFamily="34" charset="0"/>
              </a:rPr>
              <a:t>  </a:t>
            </a:r>
          </a:p>
        </p:txBody>
      </p:sp>
      <p:sp>
        <p:nvSpPr>
          <p:cNvPr id="8" name="Text Placeholder 3">
            <a:extLst>
              <a:ext uri="{FF2B5EF4-FFF2-40B4-BE49-F238E27FC236}">
                <a16:creationId xmlns:a16="http://schemas.microsoft.com/office/drawing/2014/main" id="{F38EEB39-9738-AB45-8280-3F6FF4FB8765}"/>
              </a:ext>
            </a:extLst>
          </p:cNvPr>
          <p:cNvSpPr>
            <a:spLocks noGrp="1"/>
          </p:cNvSpPr>
          <p:nvPr>
            <p:ph type="body" sz="quarter" idx="10"/>
          </p:nvPr>
        </p:nvSpPr>
        <p:spPr>
          <a:xfrm>
            <a:off x="1538868" y="4756638"/>
            <a:ext cx="9056651" cy="1116622"/>
          </a:xfrm>
        </p:spPr>
        <p:txBody>
          <a:bodyPr/>
          <a:lstStyle/>
          <a:p>
            <a:pPr algn="ctr">
              <a:spcBef>
                <a:spcPct val="0"/>
              </a:spcBef>
            </a:pPr>
            <a:r>
              <a:rPr lang="en-US" sz="3500">
                <a:solidFill>
                  <a:schemeClr val="tx2"/>
                </a:solidFill>
              </a:rPr>
              <a:t>FEN 45</a:t>
            </a:r>
            <a:r>
              <a:rPr lang="en-US" sz="3500" baseline="30000">
                <a:solidFill>
                  <a:schemeClr val="tx2"/>
                </a:solidFill>
              </a:rPr>
              <a:t>th</a:t>
            </a:r>
            <a:r>
              <a:rPr lang="en-US" sz="3500">
                <a:solidFill>
                  <a:schemeClr val="tx2"/>
                </a:solidFill>
              </a:rPr>
              <a:t> Annual Spring Conference</a:t>
            </a:r>
          </a:p>
          <a:p>
            <a:pPr algn="ctr">
              <a:spcBef>
                <a:spcPct val="0"/>
              </a:spcBef>
            </a:pPr>
            <a:r>
              <a:rPr lang="en-US" sz="3500">
                <a:solidFill>
                  <a:schemeClr val="tx2"/>
                </a:solidFill>
              </a:rPr>
              <a:t> May 8, 2025</a:t>
            </a:r>
          </a:p>
        </p:txBody>
      </p:sp>
    </p:spTree>
    <p:extLst>
      <p:ext uri="{BB962C8B-B14F-4D97-AF65-F5344CB8AC3E}">
        <p14:creationId val="114987833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Thank you!</a:t>
            </a:r>
          </a:p>
        </p:txBody>
      </p:sp>
      <p:sp>
        <p:nvSpPr>
          <p:cNvPr id="3" name="Date Placeholder 2"/>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p:cNvSpPr>
            <a:spLocks noGrp="1"/>
          </p:cNvSpPr>
          <p:nvPr>
            <p:ph type="sldNum" sz="quarter" idx="4"/>
          </p:nvPr>
        </p:nvSpPr>
        <p:spPr/>
        <p:txBody>
          <a:bodyPr/>
          <a:lstStyle/>
          <a:p>
            <a:fld id="{01126A8C-B8CF-CD43-8D44-69201076F39D}" type="slidenum">
              <a:rPr lang="en-US" smtClean="0"/>
              <a:t>20</a:t>
            </a:fld>
            <a:endParaRPr lang="en-US"/>
          </a:p>
        </p:txBody>
      </p:sp>
      <p:sp>
        <p:nvSpPr>
          <p:cNvPr id="5" name="Content Placeholder 4"/>
          <p:cNvSpPr>
            <a:spLocks noGrp="1"/>
          </p:cNvSpPr>
          <p:nvPr>
            <p:ph sz="quarter" idx="10"/>
          </p:nvPr>
        </p:nvSpPr>
        <p:spPr>
          <a:xfrm>
            <a:off x="5642516" y="2152890"/>
            <a:ext cx="5793271" cy="3275637"/>
          </a:xfrm>
        </p:spPr>
        <p:txBody>
          <a:bodyPr/>
          <a:lstStyle/>
          <a:p>
            <a:r>
              <a:rPr lang="en-US" altLang="en-US">
                <a:latin typeface="Arial" panose="020b0604020202020204" pitchFamily="34" charset="0"/>
                <a:cs typeface="Arial" panose="020b0604020202020204" pitchFamily="34" charset="0"/>
              </a:rPr>
              <a:t>Leonard J. Dietzen, III, Esquire</a:t>
            </a:r>
          </a:p>
          <a:p>
            <a:r>
              <a:rPr lang="en-US" altLang="en-US">
                <a:latin typeface="Arial" panose="020b0604020202020204" pitchFamily="34" charset="0"/>
                <a:cs typeface="Arial" panose="020b0604020202020204" pitchFamily="34" charset="0"/>
              </a:rPr>
              <a:t>Rumberger, Kirk &amp; Caldwell, P.A.</a:t>
            </a:r>
          </a:p>
          <a:p>
            <a:r>
              <a:rPr lang="en-US" altLang="en-US">
                <a:latin typeface="Arial" panose="020b0604020202020204" pitchFamily="34" charset="0"/>
                <a:cs typeface="Arial" panose="020b0604020202020204" pitchFamily="34" charset="0"/>
              </a:rPr>
              <a:t>P.O. Box 10507</a:t>
            </a:r>
          </a:p>
          <a:p>
            <a:r>
              <a:rPr lang="en-US" altLang="en-US">
                <a:latin typeface="Arial" panose="020b0604020202020204" pitchFamily="34" charset="0"/>
                <a:cs typeface="Arial" panose="020b0604020202020204" pitchFamily="34" charset="0"/>
              </a:rPr>
              <a:t>Tallahassee, FL 32302-2507</a:t>
            </a:r>
          </a:p>
          <a:p>
            <a:r>
              <a:rPr lang="en-US" altLang="en-US">
                <a:latin typeface="Arial" panose="020b0604020202020204" pitchFamily="34" charset="0"/>
                <a:cs typeface="Arial" panose="020b0604020202020204" pitchFamily="34" charset="0"/>
              </a:rPr>
              <a:t>(850) 222-6550</a:t>
            </a:r>
          </a:p>
          <a:p>
            <a:r>
              <a:rPr lang="en-US" altLang="en-US">
                <a:latin typeface="Arial" panose="020b0604020202020204" pitchFamily="34" charset="0"/>
                <a:cs typeface="Arial" panose="020b0604020202020204" pitchFamily="34" charset="0"/>
              </a:rPr>
              <a:t>ldietzen@rumberger.com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8984" y="1661532"/>
            <a:ext cx="2876567" cy="430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61337360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a:extLst>
              <a:ext uri="{FF2B5EF4-FFF2-40B4-BE49-F238E27FC236}">
                <a16:creationId xmlns:a16="http://schemas.microsoft.com/office/drawing/2014/main" id="{1FAEEFAD-31F1-F88D-DB12-66E7BAFEE8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2477" y="1800422"/>
            <a:ext cx="4196748" cy="4028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542A35-70E7-D446-9479-14821C8EDBE9}"/>
              </a:ext>
            </a:extLst>
          </p:cNvPr>
          <p:cNvSpPr>
            <a:spLocks noGrp="1"/>
          </p:cNvSpPr>
          <p:nvPr>
            <p:ph type="title"/>
          </p:nvPr>
        </p:nvSpPr>
        <p:spPr/>
        <p:txBody>
          <a:bodyPr/>
          <a:lstStyle/>
          <a:p>
            <a:r>
              <a:rPr lang="en-US"/>
              <a:t>Introduction</a:t>
            </a:r>
          </a:p>
        </p:txBody>
      </p:sp>
      <p:sp>
        <p:nvSpPr>
          <p:cNvPr id="3" name="Date Placeholder 2">
            <a:extLst>
              <a:ext uri="{FF2B5EF4-FFF2-40B4-BE49-F238E27FC236}">
                <a16:creationId xmlns:a16="http://schemas.microsoft.com/office/drawing/2014/main" id="{2239F01A-2917-C24B-8C91-93C4A5F85A0B}"/>
              </a:ext>
            </a:extLst>
          </p:cNvPr>
          <p:cNvSpPr>
            <a:spLocks noGrp="1"/>
          </p:cNvSpPr>
          <p:nvPr>
            <p:ph type="dt" sz="half" idx="2"/>
          </p:nvPr>
        </p:nvSpPr>
        <p:spPr/>
        <p:txBody>
          <a:bodyPr/>
          <a:lstStyle/>
          <a:p>
            <a:fld id="{C5129510-2725-0A40-8625-972BDA50DE90}" type="datetime1">
              <a:rPr lang="en-US" smtClean="0"/>
              <a:t>5/7/2025</a:t>
            </a:fld>
            <a:endParaRPr lang="en-US"/>
          </a:p>
        </p:txBody>
      </p:sp>
      <p:sp>
        <p:nvSpPr>
          <p:cNvPr id="4" name="Slide Number Placeholder 3">
            <a:extLst>
              <a:ext uri="{FF2B5EF4-FFF2-40B4-BE49-F238E27FC236}">
                <a16:creationId xmlns:a16="http://schemas.microsoft.com/office/drawing/2014/main" id="{69599699-EC3C-7043-A95B-C10C7C14549D}"/>
              </a:ext>
            </a:extLst>
          </p:cNvPr>
          <p:cNvSpPr>
            <a:spLocks noGrp="1"/>
          </p:cNvSpPr>
          <p:nvPr>
            <p:ph type="sldNum" sz="quarter" idx="4"/>
          </p:nvPr>
        </p:nvSpPr>
        <p:spPr/>
        <p:txBody>
          <a:bodyPr/>
          <a:lstStyle/>
          <a:p>
            <a:fld id="{01126A8C-B8CF-CD43-8D44-69201076F39D}" type="slidenum">
              <a:rPr lang="en-US" smtClean="0"/>
              <a:t>3</a:t>
            </a:fld>
            <a:endParaRPr lang="en-US"/>
          </a:p>
        </p:txBody>
      </p:sp>
      <p:sp>
        <p:nvSpPr>
          <p:cNvPr id="5" name="Content Placeholder 4">
            <a:extLst>
              <a:ext uri="{FF2B5EF4-FFF2-40B4-BE49-F238E27FC236}">
                <a16:creationId xmlns:a16="http://schemas.microsoft.com/office/drawing/2014/main" id="{18457628-5AAC-C645-9132-227943301014}"/>
              </a:ext>
            </a:extLst>
          </p:cNvPr>
          <p:cNvSpPr>
            <a:spLocks noGrp="1"/>
          </p:cNvSpPr>
          <p:nvPr>
            <p:ph sz="quarter" idx="10"/>
          </p:nvPr>
        </p:nvSpPr>
        <p:spPr>
          <a:xfrm>
            <a:off x="659758" y="1714500"/>
            <a:ext cx="6444427" cy="3771900"/>
          </a:xfrm>
        </p:spPr>
        <p:txBody>
          <a:bodyPr/>
          <a:lstStyle/>
          <a:p>
            <a:pPr marL="457200" indent="-457200">
              <a:spcBef>
                <a:spcPct val="0"/>
              </a:spcBef>
              <a:spcAft>
                <a:spcPts val="900"/>
              </a:spcAft>
              <a:buClr>
                <a:schemeClr val="accent1"/>
              </a:buClr>
              <a:buFont typeface="Arial" panose="020b0604020202020204" pitchFamily="34" charset="0"/>
              <a:buChar char="•"/>
            </a:pPr>
            <a:r>
              <a:rPr lang="en-US" altLang="en-US" sz="2800"/>
              <a:t>Labor counsel for dozens of Florida K-12 School Boards</a:t>
            </a:r>
          </a:p>
          <a:p>
            <a:pPr marL="457200" indent="-457200">
              <a:spcBef>
                <a:spcPct val="0"/>
              </a:spcBef>
              <a:spcAft>
                <a:spcPts val="900"/>
              </a:spcAft>
              <a:buClr>
                <a:schemeClr val="accent1"/>
              </a:buClr>
              <a:buFont typeface="Arial" panose="020b0604020202020204" pitchFamily="34" charset="0"/>
              <a:buChar char="•"/>
            </a:pPr>
            <a:r>
              <a:rPr lang="en-US" altLang="en-US"/>
              <a:t>In 2024-2025 my clients have taught me one truth – you can’t make this %$@#&amp; up!</a:t>
            </a:r>
            <a:endParaRPr lang="en-US" altLang="en-US" sz="2800"/>
          </a:p>
        </p:txBody>
      </p:sp>
      <p:sp>
        <p:nvSpPr>
          <p:cNvPr id="8"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val="58403481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a:t>Overview</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4</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576396" y="1617785"/>
            <a:ext cx="6859392" cy="4317023"/>
          </a:xfrm>
        </p:spPr>
        <p:txBody>
          <a:bodyPr/>
          <a:lstStyle/>
          <a:p>
            <a:pPr>
              <a:spcBef>
                <a:spcPct val="0"/>
              </a:spcBef>
              <a:buClr>
                <a:schemeClr val="accent1"/>
              </a:buClr>
            </a:pPr>
            <a:r>
              <a:rPr lang="en-US">
                <a:effectLst/>
                <a:latin typeface="Barlow" pitchFamily="2" charset="77"/>
                <a:ea typeface="Times New Roman" panose="02020603050405020304" pitchFamily="18" charset="0"/>
              </a:rPr>
              <a:t>Topics we’ll cover:</a:t>
            </a:r>
            <a:endParaRPr lang="en-US">
              <a:latin typeface="Barlow" pitchFamily="2" charset="77"/>
            </a:endParaRPr>
          </a:p>
          <a:p>
            <a:pPr marL="1200150" lvl="1" indent="-514350">
              <a:spcBef>
                <a:spcPct val="0"/>
              </a:spcBef>
              <a:buClr>
                <a:schemeClr val="accent1"/>
              </a:buClr>
              <a:buFont typeface="+mj-lt"/>
              <a:buAutoNum type="arabicPeriod"/>
            </a:pPr>
            <a:r>
              <a:rPr lang="en-US" sz="2800">
                <a:effectLst/>
                <a:latin typeface="Barlow" pitchFamily="2" charset="77"/>
                <a:ea typeface="Times New Roman" panose="02020603050405020304" pitchFamily="18" charset="0"/>
              </a:rPr>
              <a:t>Economic pressures on districts</a:t>
            </a:r>
            <a:endParaRPr lang="en-US" sz="2800">
              <a:latin typeface="Barlow" pitchFamily="2" charset="77"/>
              <a:ea typeface="Calibri" panose="020f0502020204030204" pitchFamily="34" charset="0"/>
            </a:endParaRPr>
          </a:p>
          <a:p>
            <a:pPr marL="1200150" lvl="1" indent="-514350">
              <a:spcBef>
                <a:spcPct val="0"/>
              </a:spcBef>
              <a:buClr>
                <a:schemeClr val="accent1"/>
              </a:buClr>
              <a:buFont typeface="+mj-lt"/>
              <a:buAutoNum type="arabicPeriod"/>
            </a:pPr>
            <a:r>
              <a:rPr lang="en-US" sz="2800">
                <a:effectLst/>
                <a:latin typeface="Barlow" pitchFamily="2" charset="77"/>
                <a:ea typeface="Times New Roman" panose="02020603050405020304" pitchFamily="18" charset="0"/>
              </a:rPr>
              <a:t>The case for strategic staffing</a:t>
            </a:r>
            <a:endParaRPr lang="en-US" sz="2800">
              <a:latin typeface="Barlow" pitchFamily="2" charset="77"/>
              <a:ea typeface="Calibri" panose="020f0502020204030204" pitchFamily="34" charset="0"/>
            </a:endParaRPr>
          </a:p>
          <a:p>
            <a:pPr marL="1200150" lvl="1" indent="-514350">
              <a:spcBef>
                <a:spcPct val="0"/>
              </a:spcBef>
              <a:buClr>
                <a:schemeClr val="accent1"/>
              </a:buClr>
              <a:buFont typeface="+mj-lt"/>
              <a:buAutoNum type="arabicPeriod"/>
            </a:pPr>
            <a:r>
              <a:rPr lang="en-US" sz="2800">
                <a:effectLst/>
                <a:latin typeface="Barlow" pitchFamily="2" charset="77"/>
                <a:ea typeface="Times New Roman" panose="02020603050405020304" pitchFamily="18" charset="0"/>
              </a:rPr>
              <a:t>Reductions in force (RIFs) under Florida law</a:t>
            </a:r>
            <a:endParaRPr lang="en-US" sz="2800">
              <a:latin typeface="Barlow" pitchFamily="2" charset="77"/>
              <a:ea typeface="Calibri" panose="020f0502020204030204" pitchFamily="34" charset="0"/>
            </a:endParaRPr>
          </a:p>
          <a:p>
            <a:pPr marL="1200150" lvl="1" indent="-514350">
              <a:spcBef>
                <a:spcPct val="0"/>
              </a:spcBef>
              <a:buClr>
                <a:schemeClr val="accent1"/>
              </a:buClr>
              <a:buFont typeface="+mj-lt"/>
              <a:buAutoNum type="arabicPeriod"/>
            </a:pPr>
            <a:r>
              <a:rPr lang="en-US" sz="2800">
                <a:latin typeface="Barlow" pitchFamily="2" charset="77"/>
                <a:ea typeface="Times New Roman" panose="02020603050405020304" pitchFamily="18" charset="0"/>
              </a:rPr>
              <a:t>Using transparency to manage expectations</a:t>
            </a:r>
            <a:r>
              <a:rPr lang="en-US" sz="2800">
                <a:latin typeface="Barlow" pitchFamily="2" charset="77"/>
                <a:ea typeface="Calibri" panose="020f0502020204030204" pitchFamily="34" charset="0"/>
              </a:rPr>
              <a:t> </a:t>
            </a:r>
            <a:r>
              <a:rPr lang="en-US" sz="2800">
                <a:latin typeface="Barlow" pitchFamily="2" charset="77"/>
                <a:ea typeface="Times New Roman" panose="02020603050405020304" pitchFamily="18" charset="0"/>
              </a:rPr>
              <a:t> </a:t>
            </a:r>
            <a:endParaRPr lang="en-US" sz="2800">
              <a:latin typeface="Barlow" pitchFamily="2" charset="77"/>
              <a:ea typeface="Calibri" panose="020f0502020204030204" pitchFamily="34" charset="0"/>
            </a:endParaRPr>
          </a:p>
          <a:p>
            <a:pPr marL="1200150" lvl="1" indent="-514350">
              <a:spcBef>
                <a:spcPct val="0"/>
              </a:spcBef>
              <a:buClr>
                <a:schemeClr val="accent1"/>
              </a:buClr>
              <a:buFont typeface="+mj-lt"/>
              <a:buAutoNum type="arabicPeriod"/>
            </a:pPr>
            <a:r>
              <a:rPr lang="en-US" sz="2800">
                <a:effectLst/>
                <a:latin typeface="Barlow" pitchFamily="2" charset="77"/>
                <a:ea typeface="Times New Roman" panose="02020603050405020304" pitchFamily="18" charset="0"/>
              </a:rPr>
              <a:t>Financial urgency – what it is and when to declare it</a:t>
            </a:r>
            <a:endParaRPr lang="en-US" sz="2800">
              <a:latin typeface="Barlow" pitchFamily="2" charset="77"/>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8" name="Picture 7">
            <a:extLst>
              <a:ext uri="{FF2B5EF4-FFF2-40B4-BE49-F238E27FC236}">
                <a16:creationId xmlns:a16="http://schemas.microsoft.com/office/drawing/2014/main" id="{D702E855-7B90-BFA0-5634-6DBD9E9D9F00}"/>
              </a:ext>
            </a:extLst>
          </p:cNvPr>
          <p:cNvPicPr>
            <a:picLocks noChangeAspect="1"/>
          </p:cNvPicPr>
          <p:nvPr/>
        </p:nvPicPr>
        <p:blipFill>
          <a:blip r:embed="rId3"/>
          <a:stretch>
            <a:fillRect/>
          </a:stretch>
        </p:blipFill>
        <p:spPr>
          <a:xfrm>
            <a:off x="497084" y="2302913"/>
            <a:ext cx="4518927" cy="2937302"/>
          </a:xfrm>
          <a:prstGeom prst="rect">
            <a:avLst/>
          </a:prstGeom>
        </p:spPr>
      </p:pic>
    </p:spTree>
    <p:extLst>
      <p:ext uri="{BB962C8B-B14F-4D97-AF65-F5344CB8AC3E}">
        <p14:creationId val="106857119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1DBE48A-B781-9944-89C5-63758AA5A6F0}"/>
              </a:ext>
            </a:extLst>
          </p:cNvPr>
          <p:cNvSpPr>
            <a:spLocks noGrp="1"/>
          </p:cNvSpPr>
          <p:nvPr>
            <p:ph type="title"/>
          </p:nvPr>
        </p:nvSpPr>
        <p:spPr/>
        <p:txBody>
          <a:bodyPr>
            <a:normAutofit fontScale="90000"/>
          </a:bodyPr>
          <a:lstStyle/>
          <a:p>
            <a:r>
              <a:rPr lang="en-US" altLang="en-US" sz="3600"/>
              <a:t>The Shifting Fiscal Landscape Due to Death of ESSER Funds</a:t>
            </a:r>
            <a:endParaRPr lang="en-US"/>
          </a:p>
        </p:txBody>
      </p:sp>
      <p:sp>
        <p:nvSpPr>
          <p:cNvPr id="3" name="Date Placeholder 2">
            <a:extLst>
              <a:ext uri="{FF2B5EF4-FFF2-40B4-BE49-F238E27FC236}">
                <a16:creationId xmlns:a16="http://schemas.microsoft.com/office/drawing/2014/main" id="{852C2B57-FFC7-8548-921C-42613257FF4C}"/>
              </a:ext>
            </a:extLst>
          </p:cNvPr>
          <p:cNvSpPr>
            <a:spLocks noGrp="1"/>
          </p:cNvSpPr>
          <p:nvPr>
            <p:ph type="dt" sz="half" idx="2"/>
          </p:nvPr>
        </p:nvSpPr>
        <p:spPr/>
        <p:txBody>
          <a:bodyPr/>
          <a:lstStyle/>
          <a:p>
            <a:fld id="{F095FF23-72F4-0B4F-841A-802CA1BBB1DA}" type="datetime1">
              <a:rPr lang="en-US" smtClean="0"/>
              <a:t>5/7/2025</a:t>
            </a:fld>
            <a:endParaRPr lang="en-US"/>
          </a:p>
        </p:txBody>
      </p:sp>
      <p:sp>
        <p:nvSpPr>
          <p:cNvPr id="4" name="Slide Number Placeholder 3">
            <a:extLst>
              <a:ext uri="{FF2B5EF4-FFF2-40B4-BE49-F238E27FC236}">
                <a16:creationId xmlns:a16="http://schemas.microsoft.com/office/drawing/2014/main" id="{C9776A13-1EEA-E946-9A8C-5B0B9ACB875D}"/>
              </a:ext>
            </a:extLst>
          </p:cNvPr>
          <p:cNvSpPr>
            <a:spLocks noGrp="1"/>
          </p:cNvSpPr>
          <p:nvPr>
            <p:ph type="sldNum" sz="quarter" idx="4"/>
          </p:nvPr>
        </p:nvSpPr>
        <p:spPr/>
        <p:txBody>
          <a:bodyPr/>
          <a:lstStyle/>
          <a:p>
            <a:fld id="{01126A8C-B8CF-CD43-8D44-69201076F39D}" type="slidenum">
              <a:rPr lang="en-US" smtClean="0"/>
              <a:t>5</a:t>
            </a:fld>
            <a:endParaRPr lang="en-US"/>
          </a:p>
        </p:txBody>
      </p:sp>
      <p:sp>
        <p:nvSpPr>
          <p:cNvPr id="5" name="Content Placeholder 4">
            <a:extLst>
              <a:ext uri="{FF2B5EF4-FFF2-40B4-BE49-F238E27FC236}">
                <a16:creationId xmlns:a16="http://schemas.microsoft.com/office/drawing/2014/main" id="{B9E71325-07D0-0C45-AF44-D2A2FE64AA1F}"/>
              </a:ext>
            </a:extLst>
          </p:cNvPr>
          <p:cNvSpPr>
            <a:spLocks noGrp="1"/>
          </p:cNvSpPr>
          <p:nvPr>
            <p:ph sz="quarter" idx="10"/>
          </p:nvPr>
        </p:nvSpPr>
        <p:spPr>
          <a:xfrm>
            <a:off x="659757" y="1776047"/>
            <a:ext cx="10864222" cy="4132384"/>
          </a:xfrm>
        </p:spPr>
        <p:txBody>
          <a:bodyPr/>
          <a:lstStyle/>
          <a:p>
            <a:pPr marL="533400" indent="-533400">
              <a:buFontTx/>
              <a:buNone/>
            </a:pPr>
            <a:r>
              <a:rPr lang="en-US" altLang="en-US"/>
              <a:t>Trends impacting Florida school districts</a:t>
            </a:r>
            <a:endParaRPr lang="en-US" altLang="en-US" sz="2800"/>
          </a:p>
          <a:p>
            <a:pPr marL="533400" indent="-533400">
              <a:spcBef>
                <a:spcPct val="0"/>
              </a:spcBef>
              <a:buClr>
                <a:schemeClr val="accent1"/>
              </a:buClr>
              <a:buFont typeface="Arial" panose="020b0604020202020204" pitchFamily="34" charset="0"/>
              <a:buChar char="•"/>
            </a:pPr>
            <a:r>
              <a:rPr lang="en-US" altLang="en-US" sz="2800"/>
              <a:t>Falling FTE enrollment and consequent decrease in state funding under the FEFP.</a:t>
            </a:r>
          </a:p>
          <a:p>
            <a:pPr marL="533400" indent="-533400">
              <a:spcBef>
                <a:spcPct val="0"/>
              </a:spcBef>
              <a:buClr>
                <a:schemeClr val="accent1"/>
              </a:buClr>
              <a:buFont typeface="Arial" panose="020b0604020202020204" pitchFamily="34" charset="0"/>
              <a:buChar char="•"/>
            </a:pPr>
            <a:r>
              <a:rPr lang="en-US" altLang="en-US" sz="2800"/>
              <a:t>Growth in charter school enrollment – competing for the same pool of students</a:t>
            </a:r>
          </a:p>
          <a:p>
            <a:pPr marL="533400" indent="-533400">
              <a:spcBef>
                <a:spcPct val="0"/>
              </a:spcBef>
              <a:buClr>
                <a:schemeClr val="accent1"/>
              </a:buClr>
              <a:buFont typeface="Arial" panose="020b0604020202020204" pitchFamily="34" charset="0"/>
              <a:buChar char="•"/>
            </a:pPr>
            <a:r>
              <a:rPr lang="en-US" altLang="en-US"/>
              <a:t>Expansion of Family Empowerment Scholarships – loss of FTE funding as students shift out of traditional public schools.</a:t>
            </a:r>
          </a:p>
          <a:p>
            <a:pPr marL="533400" indent="-533400">
              <a:spcBef>
                <a:spcPct val="0"/>
              </a:spcBef>
              <a:buClr>
                <a:schemeClr val="accent1"/>
              </a:buClr>
              <a:buFont typeface="Arial" panose="020b0604020202020204" pitchFamily="34" charset="0"/>
              <a:buChar char="•"/>
            </a:pPr>
            <a:r>
              <a:rPr lang="en-US" altLang="en-US" sz="2800"/>
              <a:t>Bottom line is less recurring revenue means less money is available for wage increases.</a:t>
            </a:r>
          </a:p>
        </p:txBody>
      </p:sp>
      <p:sp>
        <p:nvSpPr>
          <p:cNvPr id="8"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val="211789365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a:effectLst/>
                <a:latin typeface="Barlow" pitchFamily="2" charset="77"/>
                <a:ea typeface="Calibri" panose="020f0502020204030204" pitchFamily="34" charset="0"/>
              </a:rPr>
              <a:t>Strategic Bargaining under Pressure</a:t>
            </a:r>
            <a:endParaRPr lang="en-US">
              <a:latin typeface="Barlow" pitchFamily="2" charset="77"/>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6</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7" y="1881554"/>
            <a:ext cx="7323657" cy="3938954"/>
          </a:xfrm>
        </p:spPr>
        <p:txBody>
          <a:bodyPr/>
          <a:lstStyle/>
          <a:p>
            <a:pPr marL="457200" indent="-457200">
              <a:buClr>
                <a:schemeClr val="accent1"/>
              </a:buClr>
              <a:buFont typeface="Arial" panose="020b0604020202020204" pitchFamily="34" charset="0"/>
              <a:buChar char="•"/>
            </a:pPr>
            <a:r>
              <a:rPr lang="en-US" altLang="en-US" sz="2800"/>
              <a:t>Districts must be honest about financial capacity.</a:t>
            </a:r>
          </a:p>
          <a:p>
            <a:pPr marL="457200" indent="-457200">
              <a:buClr>
                <a:schemeClr val="accent1"/>
              </a:buClr>
              <a:buFont typeface="Arial" panose="020b0604020202020204" pitchFamily="34" charset="0"/>
              <a:buChar char="•"/>
            </a:pPr>
            <a:r>
              <a:rPr lang="en-US" altLang="en-US" sz="2800"/>
              <a:t>Emphasize recurring revenue versus recurring expense in proposals.</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8" name="Picture 14">
            <a:extLst>
              <a:ext uri="{FF2B5EF4-FFF2-40B4-BE49-F238E27FC236}">
                <a16:creationId xmlns:a16="http://schemas.microsoft.com/office/drawing/2014/main" id="{3227A549-0771-284A-E17E-9A080CDF02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72501" y="1604646"/>
            <a:ext cx="2869074" cy="430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val="398187706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a:effectLst/>
                <a:latin typeface="Barlow" pitchFamily="2" charset="77"/>
                <a:ea typeface="Calibri" panose="020f0502020204030204" pitchFamily="34" charset="0"/>
              </a:rPr>
              <a:t>Remind Bargaining Teams</a:t>
            </a:r>
            <a:endParaRPr lang="en-US">
              <a:latin typeface="Barlow" pitchFamily="2" charset="77"/>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7</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615962" y="1881554"/>
            <a:ext cx="6819825" cy="3938954"/>
          </a:xfrm>
        </p:spPr>
        <p:txBody>
          <a:bodyPr/>
          <a:lstStyle/>
          <a:p>
            <a:pPr marL="457200" indent="-457200">
              <a:buClr>
                <a:schemeClr val="accent1"/>
              </a:buClr>
              <a:buFont typeface="Arial" panose="020b0604020202020204" pitchFamily="34" charset="0"/>
              <a:buChar char="•"/>
            </a:pPr>
            <a:r>
              <a:rPr lang="en-US" altLang="en-US"/>
              <a:t>“You can’t bargain money you don’t have.”</a:t>
            </a:r>
          </a:p>
          <a:p>
            <a:pPr marL="457200" indent="-457200">
              <a:buClr>
                <a:schemeClr val="accent1"/>
              </a:buClr>
              <a:buFont typeface="Arial" panose="020b0604020202020204" pitchFamily="34" charset="0"/>
              <a:buChar char="•"/>
            </a:pPr>
            <a:r>
              <a:rPr lang="en-US" altLang="en-US"/>
              <a:t>“You can’t fix compression, give raises and pay for the lost steps in 2008-2012. Today’s shrinking funds can only fix some current problems.” </a:t>
            </a:r>
            <a:endParaRPr lang="en-US" altLang="en-US" sz="2800"/>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4">
            <a:extLst>
              <a:ext uri="{FF2B5EF4-FFF2-40B4-BE49-F238E27FC236}">
                <a16:creationId xmlns:a16="http://schemas.microsoft.com/office/drawing/2014/main" id="{64FCB312-0D5C-AD68-EBAF-3C087C5E2B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757" y="1602608"/>
            <a:ext cx="4334274" cy="44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val="147275564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8</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872762"/>
            <a:ext cx="10776030" cy="4062046"/>
          </a:xfrm>
        </p:spPr>
        <p:txBody>
          <a:bodyPr/>
          <a:lstStyle/>
          <a:p>
            <a:pPr>
              <a:buClr>
                <a:schemeClr val="accent1"/>
              </a:buClr>
            </a:pPr>
            <a:r>
              <a:rPr lang="en-US" altLang="en-US" sz="2800"/>
              <a:t>Boards must proactively review and revised staffing plans.</a:t>
            </a:r>
          </a:p>
          <a:p>
            <a:pPr marL="457200" indent="-457200">
              <a:buClr>
                <a:schemeClr val="accent1"/>
              </a:buClr>
              <a:buFont typeface="Arial" panose="020b0604020202020204" pitchFamily="34" charset="0"/>
              <a:buChar char="•"/>
            </a:pPr>
            <a:r>
              <a:rPr lang="en-US" altLang="en-US"/>
              <a:t>Are class sizes aligned with actual enrollment?</a:t>
            </a:r>
          </a:p>
          <a:p>
            <a:pPr marL="457200" indent="-457200">
              <a:buClr>
                <a:schemeClr val="accent1"/>
              </a:buClr>
              <a:buFont typeface="Arial" panose="020b0604020202020204" pitchFamily="34" charset="0"/>
              <a:buChar char="•"/>
            </a:pPr>
            <a:r>
              <a:rPr lang="en-US" altLang="en-US"/>
              <a:t>Are support roles appropriately assigned given reduced student populations?</a:t>
            </a:r>
          </a:p>
          <a:p>
            <a:pPr marL="457200" indent="-457200">
              <a:buClr>
                <a:schemeClr val="accent1"/>
              </a:buClr>
              <a:buFont typeface="Arial" panose="020b0604020202020204" pitchFamily="34" charset="0"/>
              <a:buChar char="•"/>
            </a:pPr>
            <a:r>
              <a:rPr lang="en-US" altLang="en-US"/>
              <a:t>Do you need a paraprofessional scheduled beyond the student day?</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ABD33988-F23A-37A9-FFBA-F4F4EF875DE3}"/>
              </a:ext>
            </a:extLst>
          </p:cNvPr>
          <p:cNvSpPr>
            <a:spLocks noGrp="1"/>
          </p:cNvSpPr>
          <p:nvPr>
            <p:ph type="title"/>
          </p:nvPr>
        </p:nvSpPr>
        <p:spPr/>
        <p:txBody>
          <a:bodyPr/>
          <a:lstStyle/>
          <a:p>
            <a:r>
              <a:rPr lang="en-US"/>
              <a:t>The Case for “Right-Sizing”</a:t>
            </a:r>
          </a:p>
        </p:txBody>
      </p:sp>
    </p:spTree>
    <p:extLst>
      <p:ext uri="{BB962C8B-B14F-4D97-AF65-F5344CB8AC3E}">
        <p14:creationId val="319172524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2">
            <a:extLst>
              <a:ext uri="{FF2B5EF4-FFF2-40B4-BE49-F238E27FC236}">
                <a16:creationId xmlns:a16="http://schemas.microsoft.com/office/drawing/2014/main" id="{88B8E002-DD57-24C6-9AAA-5F3B418289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6799" y="1626578"/>
            <a:ext cx="2874775" cy="43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5/7/2025</a:t>
            </a:fld>
            <a:endParaRPr lang="en-US"/>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t>9</a:t>
            </a:fld>
            <a:endParaRPr lang="en-US"/>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013438"/>
            <a:ext cx="7692934" cy="3921370"/>
          </a:xfrm>
        </p:spPr>
        <p:txBody>
          <a:bodyPr/>
          <a:lstStyle/>
          <a:p>
            <a:pPr marL="457200" indent="-457200">
              <a:buClr>
                <a:schemeClr val="accent1"/>
              </a:buClr>
              <a:buFont typeface="Arial" panose="020b0604020202020204" pitchFamily="34" charset="0"/>
              <a:buChar char="•"/>
            </a:pPr>
            <a:r>
              <a:rPr lang="en-US" altLang="en-US"/>
              <a:t>Use attrition, reassignments and restructuring before layoffs whenever possible.</a:t>
            </a:r>
          </a:p>
          <a:p>
            <a:pPr marL="457200" indent="-457200">
              <a:buClr>
                <a:schemeClr val="accent1"/>
              </a:buClr>
              <a:buFont typeface="Arial" panose="020b0604020202020204" pitchFamily="34" charset="0"/>
              <a:buChar char="•"/>
            </a:pPr>
            <a:r>
              <a:rPr lang="en-US" altLang="en-US" sz="2800"/>
              <a:t>Goal is to maintain instructional quality while staying within financial </a:t>
            </a:r>
            <a:r>
              <a:rPr lang="en-US" altLang="en-US"/>
              <a:t>constraints.</a:t>
            </a:r>
            <a:endParaRPr lang="en-US" altLang="en-US" sz="2800"/>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a:solidFill>
                  <a:schemeClr val="tx2"/>
                </a:solidFill>
                <a:latin typeface="Arial" panose="020b0604020202020204" pitchFamily="34" charset="0"/>
                <a:cs typeface="Arial" panose="020b0604020202020204" pitchFamily="34" charset="0"/>
              </a:rPr>
              <a:t>© 2025 Rumberger, Kirk &amp; Caldwell, P.A.</a:t>
            </a:r>
          </a:p>
        </p:txBody>
      </p:sp>
      <p:sp>
        <p:nvSpPr>
          <p:cNvPr id="8" name="Title 7">
            <a:extLst>
              <a:ext uri="{FF2B5EF4-FFF2-40B4-BE49-F238E27FC236}">
                <a16:creationId xmlns:a16="http://schemas.microsoft.com/office/drawing/2014/main" id="{ABD33988-F23A-37A9-FFBA-F4F4EF875DE3}"/>
              </a:ext>
            </a:extLst>
          </p:cNvPr>
          <p:cNvSpPr>
            <a:spLocks noGrp="1"/>
          </p:cNvSpPr>
          <p:nvPr>
            <p:ph type="title"/>
          </p:nvPr>
        </p:nvSpPr>
        <p:spPr/>
        <p:txBody>
          <a:bodyPr/>
          <a:lstStyle/>
          <a:p>
            <a:r>
              <a:rPr lang="en-US"/>
              <a:t>The Case for “Right-Sizing”</a:t>
            </a:r>
          </a:p>
        </p:txBody>
      </p:sp>
    </p:spTree>
    <p:extLst>
      <p:ext uri="{BB962C8B-B14F-4D97-AF65-F5344CB8AC3E}">
        <p14:creationId val="2938612266"/>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2621.0"/>
  <p:tag name="AS_RELEASE_DATE" val="2024.03.14"/>
  <p:tag name="AS_TITLE" val="Aspose.Slides for .NET 4.0 Client Profile"/>
  <p:tag name="AS_VERSION" val="24.3"/>
</p:tagLst>
</file>

<file path=ppt/theme/theme1.xml><?xml version="1.0" encoding="utf-8"?>
<a:theme xmlns:r="http://schemas.openxmlformats.org/officeDocument/2006/relationships" xmlns:a="http://schemas.openxmlformats.org/drawingml/2006/main" name="Office Theme">
  <a:themeElements>
    <a:clrScheme name="RumbergerKirk">
      <a:dk1>
        <a:srgbClr val="0A2240"/>
      </a:dk1>
      <a:lt1>
        <a:srgbClr val="FFFFFF"/>
      </a:lt1>
      <a:dk2>
        <a:srgbClr val="3C4F66"/>
      </a:dk2>
      <a:lt2>
        <a:srgbClr val="F5F6F7"/>
      </a:lt2>
      <a:accent1>
        <a:srgbClr val="F26B00"/>
      </a:accent1>
      <a:accent2>
        <a:srgbClr val="F7A666"/>
      </a:accent2>
      <a:accent3>
        <a:srgbClr val="6D7B8C"/>
      </a:accent3>
      <a:accent4>
        <a:srgbClr val="30A9F3"/>
      </a:accent4>
      <a:accent5>
        <a:srgbClr val="83CBF8"/>
      </a:accent5>
      <a:accent6>
        <a:srgbClr val="78B740"/>
      </a:accent6>
      <a:hlink>
        <a:srgbClr val="F26B00"/>
      </a:hlink>
      <a:folHlink>
        <a:srgbClr val="F26B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RK PowerPoint Template.pptx [Read-Only]" id="{C7E5840A-CBCB-45F5-80B2-CC066173D1D6}" vid="{393AAE8B-A293-48BD-94DD-EFE518926248}"/>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8"?>
<properties xmlns="http://www.imanage.com/work/xmlschema">
  <documentid>ACTIVE!20396228.1</documentid>
  <senderid>ASCOTT</senderid>
  <senderemail>ASCOTT@RUMBERGER.COM</senderemail>
  <lastmodified>2025-05-06T11:02:38.0000000-04:00</lastmodified>
  <database>ACTIVE</database>
</properties>
</file>

<file path=customXml/itemProps1.xml><?xml version="1.0" encoding="utf-8"?>
<ds:datastoreItem xmlns:ds="http://schemas.openxmlformats.org/officeDocument/2006/customXml" ds:itemID="{BA27D739-4507-4A62-B80E-C1F5F3EA3451}">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Template>iBlank Presentation</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