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288" r:id="rId3"/>
    <p:sldId id="291" r:id="rId4"/>
    <p:sldId id="292" r:id="rId5"/>
    <p:sldId id="290" r:id="rId6"/>
    <p:sldId id="309" r:id="rId7"/>
    <p:sldId id="310" r:id="rId8"/>
    <p:sldId id="320" r:id="rId9"/>
    <p:sldId id="311" r:id="rId10"/>
    <p:sldId id="312" r:id="rId11"/>
    <p:sldId id="313" r:id="rId12"/>
    <p:sldId id="315" r:id="rId13"/>
    <p:sldId id="293" r:id="rId14"/>
    <p:sldId id="297" r:id="rId15"/>
    <p:sldId id="294" r:id="rId16"/>
    <p:sldId id="298" r:id="rId17"/>
    <p:sldId id="299" r:id="rId18"/>
    <p:sldId id="296" r:id="rId19"/>
    <p:sldId id="305" r:id="rId20"/>
    <p:sldId id="295" r:id="rId21"/>
    <p:sldId id="300" r:id="rId22"/>
    <p:sldId id="301" r:id="rId23"/>
    <p:sldId id="302" r:id="rId24"/>
    <p:sldId id="304" r:id="rId25"/>
    <p:sldId id="307" r:id="rId26"/>
    <p:sldId id="308" r:id="rId27"/>
    <p:sldId id="319" r:id="rId28"/>
    <p:sldId id="323" r:id="rId29"/>
    <p:sldId id="331" r:id="rId30"/>
    <p:sldId id="332" r:id="rId31"/>
    <p:sldId id="31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E2A3BA-51B3-39AA-F6D3-17E7688F2C12}" v="16" dt="2025-01-30T23:42:22.2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79489" autoAdjust="0"/>
  </p:normalViewPr>
  <p:slideViewPr>
    <p:cSldViewPr snapToGrid="0">
      <p:cViewPr varScale="1">
        <p:scale>
          <a:sx n="66" d="100"/>
          <a:sy n="66" d="100"/>
        </p:scale>
        <p:origin x="1282"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9D3EB-E4C8-4A6B-8EB6-5F3B83D42A4A}" type="datetimeFigureOut">
              <a:rPr lang="en-US" smtClean="0"/>
              <a:t>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CDE89A-A3CF-4069-99F7-E15E22D4776B}" type="slidenum">
              <a:rPr lang="en-US" smtClean="0"/>
              <a:t>‹#›</a:t>
            </a:fld>
            <a:endParaRPr lang="en-US"/>
          </a:p>
        </p:txBody>
      </p:sp>
    </p:spTree>
    <p:extLst>
      <p:ext uri="{BB962C8B-B14F-4D97-AF65-F5344CB8AC3E}">
        <p14:creationId xmlns:p14="http://schemas.microsoft.com/office/powerpoint/2010/main" val="335584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rldefense.com/v3/__https:/youtu.be/NfcsGtZS6WE__;!!B2xI4aecgFRDuw!RryO5OsT97AYLMdUVQEEc741Ti9ZsIUmiKAt0QFayjwbAZIvkdBp0qzaj09Qy9ihZmQpaFb4YLnDo7JWLEa1YWFEziWV$"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urldefense.com/v3/__https:/youtu.be/bNLTVvtF_I0__;!!B2xI4aecgFRDuw!RryO5OsT97AYLMdUVQEEc741Ti9ZsIUmiKAt0QFayjwbAZIvkdBp0qzaj09Qy9ihZmQpaFb4YLnDo7JWLEa1YU9g6nCN$" TargetMode="External"/><Relationship Id="rId4" Type="http://schemas.openxmlformats.org/officeDocument/2006/relationships/hyperlink" Target="https://urldefense.com/v3/__https:/youtu.be/FmtqL8Bh_Os__;!!B2xI4aecgFRDuw!RryO5OsT97AYLMdUVQEEc741Ti9ZsIUmiKAt0QFayjwbAZIvkdBp0qzaj09Qy9ihZmQpaFb4YLnDo7JWLEa1YfHdVzPQ$"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33F5EE-4734-4EEF-A700-C85D83D99C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804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Any school safety violation that was done intentionally by instructional and administrative personnel not in compliance with the school safety rules outlined in the statute and on the Florida School Safety Compliance inspection report will be referred for discipline and the discipline will be shared with FLDOE.</a:t>
            </a:r>
            <a:endParaRPr lang="en-US" dirty="0"/>
          </a:p>
        </p:txBody>
      </p:sp>
      <p:sp>
        <p:nvSpPr>
          <p:cNvPr id="4" name="Slide Number Placeholder 3"/>
          <p:cNvSpPr>
            <a:spLocks noGrp="1"/>
          </p:cNvSpPr>
          <p:nvPr>
            <p:ph type="sldNum" sz="quarter" idx="10"/>
          </p:nvPr>
        </p:nvSpPr>
        <p:spPr/>
        <p:txBody>
          <a:bodyPr/>
          <a:lstStyle/>
          <a:p>
            <a:fld id="{F3CDE89A-A3CF-4069-99F7-E15E22D4776B}" type="slidenum">
              <a:rPr lang="en-US" smtClean="0"/>
              <a:t>18</a:t>
            </a:fld>
            <a:endParaRPr lang="en-US"/>
          </a:p>
        </p:txBody>
      </p:sp>
    </p:spTree>
    <p:extLst>
      <p:ext uri="{BB962C8B-B14F-4D97-AF65-F5344CB8AC3E}">
        <p14:creationId xmlns:p14="http://schemas.microsoft.com/office/powerpoint/2010/main" val="123237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part of the ATP and Fire drills we now have to simulate a notification to parents. We also have to simulate communication to first responders. These items have been be added into the Drill Script.</a:t>
            </a:r>
          </a:p>
          <a:p>
            <a:endParaRPr lang="en-US" dirty="0"/>
          </a:p>
        </p:txBody>
      </p:sp>
      <p:sp>
        <p:nvSpPr>
          <p:cNvPr id="4" name="Slide Number Placeholder 3"/>
          <p:cNvSpPr>
            <a:spLocks noGrp="1"/>
          </p:cNvSpPr>
          <p:nvPr>
            <p:ph type="sldNum" sz="quarter" idx="10"/>
          </p:nvPr>
        </p:nvSpPr>
        <p:spPr/>
        <p:txBody>
          <a:bodyPr/>
          <a:lstStyle/>
          <a:p>
            <a:fld id="{F3CDE89A-A3CF-4069-99F7-E15E22D4776B}" type="slidenum">
              <a:rPr lang="en-US" smtClean="0"/>
              <a:t>23</a:t>
            </a:fld>
            <a:endParaRPr lang="en-US"/>
          </a:p>
        </p:txBody>
      </p:sp>
    </p:spTree>
    <p:extLst>
      <p:ext uri="{BB962C8B-B14F-4D97-AF65-F5344CB8AC3E}">
        <p14:creationId xmlns:p14="http://schemas.microsoft.com/office/powerpoint/2010/main" val="1131281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only drills that should have a manual entry into CrisisGo are video-based drills.</a:t>
            </a:r>
            <a:endParaRPr lang="en-US" dirty="0"/>
          </a:p>
        </p:txBody>
      </p:sp>
      <p:sp>
        <p:nvSpPr>
          <p:cNvPr id="4" name="Slide Number Placeholder 3"/>
          <p:cNvSpPr>
            <a:spLocks noGrp="1"/>
          </p:cNvSpPr>
          <p:nvPr>
            <p:ph type="sldNum" sz="quarter" idx="10"/>
          </p:nvPr>
        </p:nvSpPr>
        <p:spPr/>
        <p:txBody>
          <a:bodyPr/>
          <a:lstStyle/>
          <a:p>
            <a:fld id="{F3CDE89A-A3CF-4069-99F7-E15E22D4776B}" type="slidenum">
              <a:rPr lang="en-US" smtClean="0"/>
              <a:t>26</a:t>
            </a:fld>
            <a:endParaRPr lang="en-US"/>
          </a:p>
        </p:txBody>
      </p:sp>
    </p:spTree>
    <p:extLst>
      <p:ext uri="{BB962C8B-B14F-4D97-AF65-F5344CB8AC3E}">
        <p14:creationId xmlns:p14="http://schemas.microsoft.com/office/powerpoint/2010/main" val="3620589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core of the SRO operational concept is based on three key functions: law enforcement officer, teacher, and counselor/mentor. </a:t>
            </a:r>
            <a:r>
              <a:rPr lang="en-US" sz="1200" kern="1200" dirty="0">
                <a:solidFill>
                  <a:schemeClr val="tx1"/>
                </a:solidFill>
                <a:effectLst/>
                <a:latin typeface="+mn-lt"/>
                <a:ea typeface="+mn-ea"/>
                <a:cs typeface="+mn-cs"/>
              </a:rPr>
              <a:t>However,</a:t>
            </a:r>
            <a:r>
              <a:rPr lang="en-US" sz="1200" kern="1200" baseline="0" dirty="0">
                <a:solidFill>
                  <a:schemeClr val="tx1"/>
                </a:solidFill>
                <a:effectLst/>
                <a:latin typeface="+mn-lt"/>
                <a:ea typeface="+mn-ea"/>
                <a:cs typeface="+mn-cs"/>
              </a:rPr>
              <a:t> an SRO’s </a:t>
            </a:r>
            <a:r>
              <a:rPr lang="en-US" sz="1200" kern="1200" dirty="0">
                <a:solidFill>
                  <a:schemeClr val="tx1"/>
                </a:solidFill>
                <a:effectLst/>
                <a:latin typeface="+mn-lt"/>
                <a:ea typeface="+mn-ea"/>
                <a:cs typeface="+mn-cs"/>
              </a:rPr>
              <a:t>highest priority and responsibility is the safety of students, and staff and the security of the campus.</a:t>
            </a:r>
            <a:r>
              <a:rPr lang="en-US" sz="1200" kern="1200" baseline="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84FB0C-CB2A-45E5-8410-1192F735BEEF}" type="slidenum">
              <a:rPr lang="en-US" smtClean="0"/>
              <a:t>29</a:t>
            </a:fld>
            <a:endParaRPr lang="en-US"/>
          </a:p>
        </p:txBody>
      </p:sp>
    </p:spTree>
    <p:extLst>
      <p:ext uri="{BB962C8B-B14F-4D97-AF65-F5344CB8AC3E}">
        <p14:creationId xmlns:p14="http://schemas.microsoft.com/office/powerpoint/2010/main" val="2853447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33F5EE-4734-4EEF-A700-C85D83D99C9E}" type="slidenum">
              <a:rPr lang="en-US" smtClean="0"/>
              <a:t>31</a:t>
            </a:fld>
            <a:endParaRPr lang="en-US"/>
          </a:p>
        </p:txBody>
      </p:sp>
    </p:spTree>
    <p:extLst>
      <p:ext uri="{BB962C8B-B14F-4D97-AF65-F5344CB8AC3E}">
        <p14:creationId xmlns:p14="http://schemas.microsoft.com/office/powerpoint/2010/main" val="4119759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adds additional requirements regarding Fortify Florida.  Fortify Florida will still need to be advertised on the school’s website, on flyers and posters in the school, etc.  but now we need to give instruction on how it works and consequences they may face regarding false information.  This instruction will be done during the first 5 days of school.  We will put together a video which will explain this and some information on the Safer Spaces markings.  This video will be part of the drill memo and tracked in </a:t>
            </a:r>
            <a:r>
              <a:rPr lang="en-US" sz="1200" kern="1200" dirty="0" err="1">
                <a:solidFill>
                  <a:schemeClr val="tx1"/>
                </a:solidFill>
                <a:effectLst/>
                <a:latin typeface="+mn-lt"/>
                <a:ea typeface="+mn-ea"/>
                <a:cs typeface="+mn-cs"/>
              </a:rPr>
              <a:t>CrisisGO</a:t>
            </a:r>
            <a:r>
              <a:rPr lang="en-US" sz="1200" kern="1200" dirty="0">
                <a:solidFill>
                  <a:schemeClr val="tx1"/>
                </a:solidFill>
                <a:effectLst/>
                <a:latin typeface="+mn-lt"/>
                <a:ea typeface="+mn-ea"/>
                <a:cs typeface="+mn-cs"/>
              </a:rPr>
              <a:t> like the Student Crime Watch video</a:t>
            </a:r>
            <a:endParaRPr lang="en-US" dirty="0"/>
          </a:p>
        </p:txBody>
      </p:sp>
      <p:sp>
        <p:nvSpPr>
          <p:cNvPr id="4" name="Slide Number Placeholder 3"/>
          <p:cNvSpPr>
            <a:spLocks noGrp="1"/>
          </p:cNvSpPr>
          <p:nvPr>
            <p:ph type="sldNum" sz="quarter" idx="10"/>
          </p:nvPr>
        </p:nvSpPr>
        <p:spPr/>
        <p:txBody>
          <a:bodyPr/>
          <a:lstStyle/>
          <a:p>
            <a:fld id="{F3CDE89A-A3CF-4069-99F7-E15E22D4776B}" type="slidenum">
              <a:rPr lang="en-US" smtClean="0"/>
              <a:t>2</a:t>
            </a:fld>
            <a:endParaRPr lang="en-US"/>
          </a:p>
        </p:txBody>
      </p:sp>
    </p:spTree>
    <p:extLst>
      <p:ext uri="{BB962C8B-B14F-4D97-AF65-F5344CB8AC3E}">
        <p14:creationId xmlns:p14="http://schemas.microsoft.com/office/powerpoint/2010/main" val="218772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new legislation that is currently being pushed, making it a </a:t>
            </a:r>
            <a:r>
              <a:rPr lang="en-US" b="1" dirty="0"/>
              <a:t>requirement</a:t>
            </a:r>
            <a:r>
              <a:rPr lang="en-US" dirty="0"/>
              <a:t> to have safe spaces/hard corners marked in every classroom and areas of instruction.  We have trained our staff for years on identifying the hard corner/safe space and have implemented this concept in our drills.  What we did not do by design is mark these areas.  Since it will eventually become a legislative mandate we are going to shift our direction in this and mark them.  </a:t>
            </a:r>
          </a:p>
        </p:txBody>
      </p:sp>
      <p:sp>
        <p:nvSpPr>
          <p:cNvPr id="4" name="Slide Number Placeholder 3"/>
          <p:cNvSpPr>
            <a:spLocks noGrp="1"/>
          </p:cNvSpPr>
          <p:nvPr>
            <p:ph type="sldNum" sz="quarter" idx="10"/>
          </p:nvPr>
        </p:nvSpPr>
        <p:spPr/>
        <p:txBody>
          <a:bodyPr/>
          <a:lstStyle/>
          <a:p>
            <a:fld id="{F6EF0415-4577-45F0-9625-A665F47FF083}" type="slidenum">
              <a:rPr lang="en-US" smtClean="0"/>
              <a:t>3</a:t>
            </a:fld>
            <a:endParaRPr lang="en-US" dirty="0"/>
          </a:p>
        </p:txBody>
      </p:sp>
    </p:spTree>
    <p:extLst>
      <p:ext uri="{BB962C8B-B14F-4D97-AF65-F5344CB8AC3E}">
        <p14:creationId xmlns:p14="http://schemas.microsoft.com/office/powerpoint/2010/main" val="977296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it is not feasible to clearly and conspicuously mark the safest areas in a classroom or other instructional space the school safety specialist or his or her designee must document such determination in writing and notify the Office of Safe Schools. </a:t>
            </a:r>
          </a:p>
          <a:p>
            <a:endParaRPr lang="en-US" sz="1200" kern="1200" dirty="0">
              <a:solidFill>
                <a:schemeClr val="tx1"/>
              </a:solidFill>
              <a:effectLst/>
              <a:latin typeface="+mn-lt"/>
              <a:ea typeface="+mn-ea"/>
              <a:cs typeface="+mn-cs"/>
            </a:endParaRPr>
          </a:p>
          <a:p>
            <a:r>
              <a:rPr lang="en-US" dirty="0"/>
              <a:t>http://www.leg.state.fl.us/statutes/index.cfm?App_mode=Display_Statute&amp;Search_String=&amp;URL=1000-1099/1012/Sections/1012.795.html</a:t>
            </a:r>
          </a:p>
          <a:p>
            <a:endParaRPr lang="en-US" dirty="0"/>
          </a:p>
        </p:txBody>
      </p:sp>
      <p:sp>
        <p:nvSpPr>
          <p:cNvPr id="4" name="Slide Number Placeholder 3"/>
          <p:cNvSpPr>
            <a:spLocks noGrp="1"/>
          </p:cNvSpPr>
          <p:nvPr>
            <p:ph type="sldNum" sz="quarter" idx="10"/>
          </p:nvPr>
        </p:nvSpPr>
        <p:spPr/>
        <p:txBody>
          <a:bodyPr/>
          <a:lstStyle/>
          <a:p>
            <a:fld id="{F6EF0415-4577-45F0-9625-A665F47FF083}" type="slidenum">
              <a:rPr lang="en-US" smtClean="0"/>
              <a:t>4</a:t>
            </a:fld>
            <a:endParaRPr lang="en-US" dirty="0"/>
          </a:p>
        </p:txBody>
      </p:sp>
    </p:spTree>
    <p:extLst>
      <p:ext uri="{BB962C8B-B14F-4D97-AF65-F5344CB8AC3E}">
        <p14:creationId xmlns:p14="http://schemas.microsoft.com/office/powerpoint/2010/main" val="3000175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videos cover the new designated "safest spaces" in instructional areas, and the new student crime watch video. New school safety laws require that all teachers and staff are trained on the following the first week:</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Locating the conspicuously marked "hard corner/safest space" in each room or space where instruction may occur.</a:t>
            </a:r>
          </a:p>
          <a:p>
            <a:r>
              <a:rPr lang="en-US" sz="1200" kern="1200" dirty="0">
                <a:solidFill>
                  <a:schemeClr val="tx1"/>
                </a:solidFill>
                <a:effectLst/>
                <a:latin typeface="+mn-lt"/>
                <a:ea typeface="+mn-ea"/>
                <a:cs typeface="+mn-cs"/>
              </a:rPr>
              <a:t>Purpose and concept behind "hard corners/safest space."</a:t>
            </a:r>
          </a:p>
          <a:p>
            <a:r>
              <a:rPr lang="en-US" sz="1200" kern="1200" dirty="0">
                <a:solidFill>
                  <a:schemeClr val="tx1"/>
                </a:solidFill>
                <a:effectLst/>
                <a:latin typeface="+mn-lt"/>
                <a:ea typeface="+mn-ea"/>
                <a:cs typeface="+mn-cs"/>
              </a:rPr>
              <a:t>How to report suspicious or concerning behavior to authorities</a:t>
            </a:r>
          </a:p>
          <a:p>
            <a:r>
              <a:rPr lang="en-US" sz="1200" kern="1200" dirty="0">
                <a:solidFill>
                  <a:schemeClr val="tx1"/>
                </a:solidFill>
                <a:effectLst/>
                <a:latin typeface="+mn-lt"/>
                <a:ea typeface="+mn-ea"/>
                <a:cs typeface="+mn-cs"/>
              </a:rPr>
              <a:t>Use of Fortify FL, to include consequences for misuse of the system</a:t>
            </a:r>
          </a:p>
          <a:p>
            <a:r>
              <a:rPr lang="en-US" sz="1200" kern="1200" dirty="0">
                <a:solidFill>
                  <a:schemeClr val="tx1"/>
                </a:solidFill>
                <a:effectLst/>
                <a:latin typeface="+mn-lt"/>
                <a:ea typeface="+mn-ea"/>
                <a:cs typeface="+mn-cs"/>
              </a:rPr>
              <a:t>Videos must be age appropriate</a:t>
            </a:r>
          </a:p>
          <a:p>
            <a:r>
              <a:rPr lang="en-US" sz="1200" kern="1200" dirty="0">
                <a:solidFill>
                  <a:schemeClr val="tx1"/>
                </a:solidFill>
                <a:effectLst/>
                <a:latin typeface="+mn-lt"/>
                <a:ea typeface="+mn-ea"/>
                <a:cs typeface="+mn-cs"/>
              </a:rPr>
              <a:t>All of these things are covered with these videos, and we created three versions with a version for elementary, middle, and high school students inclusive of student actors from each associate peer group.  Our SGTS and SROs worked with groups of students at </a:t>
            </a:r>
            <a:r>
              <a:rPr lang="en-US" sz="1200" kern="1200" dirty="0" err="1">
                <a:solidFill>
                  <a:schemeClr val="tx1"/>
                </a:solidFill>
                <a:effectLst/>
                <a:latin typeface="+mn-lt"/>
                <a:ea typeface="+mn-ea"/>
                <a:cs typeface="+mn-cs"/>
              </a:rPr>
              <a:t>Chasco</a:t>
            </a:r>
            <a:r>
              <a:rPr lang="en-US" sz="1200" kern="1200" dirty="0">
                <a:solidFill>
                  <a:schemeClr val="tx1"/>
                </a:solidFill>
                <a:effectLst/>
                <a:latin typeface="+mn-lt"/>
                <a:ea typeface="+mn-ea"/>
                <a:cs typeface="+mn-cs"/>
              </a:rPr>
              <a:t> Elem., HHS, and TEWMS to help them learn their speaking parts, and demo the hard corner drills for students.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Special thanks to </a:t>
            </a:r>
            <a:r>
              <a:rPr lang="en-US" sz="1200" kern="1200" dirty="0" err="1">
                <a:solidFill>
                  <a:schemeClr val="tx1"/>
                </a:solidFill>
                <a:effectLst/>
                <a:latin typeface="+mn-lt"/>
                <a:ea typeface="+mn-ea"/>
                <a:cs typeface="+mn-cs"/>
              </a:rPr>
              <a:t>Cpls</a:t>
            </a:r>
            <a:r>
              <a:rPr lang="en-US" sz="1200" kern="1200" dirty="0">
                <a:solidFill>
                  <a:schemeClr val="tx1"/>
                </a:solidFill>
                <a:effectLst/>
                <a:latin typeface="+mn-lt"/>
                <a:ea typeface="+mn-ea"/>
                <a:cs typeface="+mn-cs"/>
              </a:rPr>
              <a:t>. Sharkey, Healy, Ioppolo,</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Middle School </a:t>
            </a:r>
            <a:r>
              <a:rPr lang="en-US" sz="1200" kern="1200" dirty="0">
                <a:solidFill>
                  <a:schemeClr val="tx1"/>
                </a:solidFill>
                <a:effectLst/>
                <a:latin typeface="+mn-lt"/>
                <a:ea typeface="+mn-ea"/>
                <a:cs typeface="+mn-cs"/>
                <a:hlinkClick r:id="rId3"/>
              </a:rPr>
              <a:t>https://youtu.be/NfcsGtZS6WE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High School </a:t>
            </a:r>
            <a:r>
              <a:rPr lang="en-US" sz="1200" kern="1200" dirty="0">
                <a:solidFill>
                  <a:schemeClr val="tx1"/>
                </a:solidFill>
                <a:effectLst/>
                <a:latin typeface="+mn-lt"/>
                <a:ea typeface="+mn-ea"/>
                <a:cs typeface="+mn-cs"/>
                <a:hlinkClick r:id="rId4"/>
              </a:rPr>
              <a:t>https://youtu.be/FmtqL8Bh_Os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Elementary- </a:t>
            </a:r>
            <a:r>
              <a:rPr lang="en-US" sz="1200" kern="1200" dirty="0">
                <a:solidFill>
                  <a:schemeClr val="tx1"/>
                </a:solidFill>
                <a:effectLst/>
                <a:latin typeface="+mn-lt"/>
                <a:ea typeface="+mn-ea"/>
                <a:cs typeface="+mn-cs"/>
                <a:hlinkClick r:id="rId5"/>
              </a:rPr>
              <a:t>https://youtu.be/bNLTVvtF_I0</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CDE89A-A3CF-4069-99F7-E15E22D4776B}" type="slidenum">
              <a:rPr lang="en-US" smtClean="0"/>
              <a:t>5</a:t>
            </a:fld>
            <a:endParaRPr lang="en-US"/>
          </a:p>
        </p:txBody>
      </p:sp>
    </p:spTree>
    <p:extLst>
      <p:ext uri="{BB962C8B-B14F-4D97-AF65-F5344CB8AC3E}">
        <p14:creationId xmlns:p14="http://schemas.microsoft.com/office/powerpoint/2010/main" val="1885056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campus access doors, gates, and other access points may be electronically or manually controlled by school personnel to allow access by authorized visitors, students, and school personnel. </a:t>
            </a:r>
            <a:endParaRPr lang="en-US" dirty="0"/>
          </a:p>
        </p:txBody>
      </p:sp>
      <p:sp>
        <p:nvSpPr>
          <p:cNvPr id="4" name="Slide Number Placeholder 3"/>
          <p:cNvSpPr>
            <a:spLocks noGrp="1"/>
          </p:cNvSpPr>
          <p:nvPr>
            <p:ph type="sldNum" sz="quarter" idx="10"/>
          </p:nvPr>
        </p:nvSpPr>
        <p:spPr/>
        <p:txBody>
          <a:bodyPr/>
          <a:lstStyle/>
          <a:p>
            <a:fld id="{F3CDE89A-A3CF-4069-99F7-E15E22D4776B}" type="slidenum">
              <a:rPr lang="en-US" smtClean="0"/>
              <a:t>7</a:t>
            </a:fld>
            <a:endParaRPr lang="en-US"/>
          </a:p>
        </p:txBody>
      </p:sp>
    </p:spTree>
    <p:extLst>
      <p:ext uri="{BB962C8B-B14F-4D97-AF65-F5344CB8AC3E}">
        <p14:creationId xmlns:p14="http://schemas.microsoft.com/office/powerpoint/2010/main" val="2778695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currently have all doors locked but this helps to give some direction. It also specifies Instructional spaces- these are areas that may not be a classroom where students receive instruction. If the door must be left open it can, but someone (staff member) needs to be seated or standing at the door. It also adds the exception for between class periods.  </a:t>
            </a:r>
          </a:p>
        </p:txBody>
      </p:sp>
      <p:sp>
        <p:nvSpPr>
          <p:cNvPr id="4" name="Slide Number Placeholder 3"/>
          <p:cNvSpPr>
            <a:spLocks noGrp="1"/>
          </p:cNvSpPr>
          <p:nvPr>
            <p:ph type="sldNum" sz="quarter" idx="10"/>
          </p:nvPr>
        </p:nvSpPr>
        <p:spPr/>
        <p:txBody>
          <a:bodyPr/>
          <a:lstStyle/>
          <a:p>
            <a:fld id="{F3CDE89A-A3CF-4069-99F7-E15E22D4776B}" type="slidenum">
              <a:rPr lang="en-US" smtClean="0"/>
              <a:t>12</a:t>
            </a:fld>
            <a:endParaRPr lang="en-US"/>
          </a:p>
        </p:txBody>
      </p:sp>
    </p:spTree>
    <p:extLst>
      <p:ext uri="{BB962C8B-B14F-4D97-AF65-F5344CB8AC3E}">
        <p14:creationId xmlns:p14="http://schemas.microsoft.com/office/powerpoint/2010/main" val="2895948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 documentation of </a:t>
            </a:r>
            <a:r>
              <a:rPr lang="en-US" b="1" u="sng" dirty="0"/>
              <a:t>compliance</a:t>
            </a:r>
            <a:r>
              <a:rPr lang="en-US" dirty="0"/>
              <a:t> </a:t>
            </a:r>
            <a:r>
              <a:rPr lang="en-US" b="1" i="1" dirty="0"/>
              <a:t>or</a:t>
            </a:r>
            <a:r>
              <a:rPr lang="en-US" dirty="0"/>
              <a:t> </a:t>
            </a:r>
            <a:r>
              <a:rPr lang="en-US" b="1" u="sng" dirty="0"/>
              <a:t>noncompliance</a:t>
            </a:r>
            <a:r>
              <a:rPr lang="en-US" dirty="0"/>
              <a:t> with school safety requirements in school districts and public schools, including charter schools and requirements for disciplinary action for non-compliance. </a:t>
            </a:r>
          </a:p>
        </p:txBody>
      </p:sp>
      <p:sp>
        <p:nvSpPr>
          <p:cNvPr id="4" name="Slide Number Placeholder 3"/>
          <p:cNvSpPr>
            <a:spLocks noGrp="1"/>
          </p:cNvSpPr>
          <p:nvPr>
            <p:ph type="sldNum" sz="quarter" idx="10"/>
          </p:nvPr>
        </p:nvSpPr>
        <p:spPr/>
        <p:txBody>
          <a:bodyPr/>
          <a:lstStyle/>
          <a:p>
            <a:fld id="{F3CDE89A-A3CF-4069-99F7-E15E22D4776B}" type="slidenum">
              <a:rPr lang="en-US" smtClean="0"/>
              <a:t>13</a:t>
            </a:fld>
            <a:endParaRPr lang="en-US"/>
          </a:p>
        </p:txBody>
      </p:sp>
    </p:spTree>
    <p:extLst>
      <p:ext uri="{BB962C8B-B14F-4D97-AF65-F5344CB8AC3E}">
        <p14:creationId xmlns:p14="http://schemas.microsoft.com/office/powerpoint/2010/main" val="4192341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CDE89A-A3CF-4069-99F7-E15E22D4776B}" type="slidenum">
              <a:rPr lang="en-US" smtClean="0"/>
              <a:t>15</a:t>
            </a:fld>
            <a:endParaRPr lang="en-US"/>
          </a:p>
        </p:txBody>
      </p:sp>
    </p:spTree>
    <p:extLst>
      <p:ext uri="{BB962C8B-B14F-4D97-AF65-F5344CB8AC3E}">
        <p14:creationId xmlns:p14="http://schemas.microsoft.com/office/powerpoint/2010/main" val="41869290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10.1.0.106/wordpress/wp-content/uploads/2014/06/PCS-Logo-Emblem-rgb-signature.pn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10.1.0.106/wordpress/wp-content/uploads/2014/06/PCS-Logo-Emblem-rgb-signature.png"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10.1.0.106/wordpress/wp-content/uploads/2014/06/PCS-Logo-Emblem-rgb-signature.png"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10.1.0.106/wordpress/wp-content/uploads/2014/06/PCS-Logo-Emblem-rgb-signature.png"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10.1.0.106/wordpress/wp-content/uploads/2014/06/PCS-Logo-Emblem-rgb-signature.png"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10.1.0.106/wordpress/wp-content/uploads/2014/06/PCS-Logo-Emblem-rgb-signature.png"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10.1.0.106/wordpress/wp-content/uploads/2014/06/PCS-Logo-Emblem-rgb-signature.p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10.1.0.106/wordpress/wp-content/uploads/2014/06/PCS-Logo-Emblem-rgb-signature.png"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10.1.0.106/wordpress/wp-content/uploads/2014/06/PCS-Logo-Emblem-rgb-signature.pn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10.1.0.106/wordpress/wp-content/uploads/2014/06/PCS-Logo-Emblem-rgb-signature.pn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10.1.0.106/wordpress/wp-content/uploads/2014/06/PCS-Logo-Emblem-rgb-signature.pn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10.1.0.106/wordpress/wp-content/uploads/2014/06/PCS-Logo-Emblem-rgb-signature.pn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10.1.0.106/wordpress/wp-content/uploads/2014/06/PCS-Logo-Emblem-rgb-signature.pn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10.1.0.106/wordpress/wp-content/uploads/2014/06/PCS-Logo-Emblem-rgb-signature.png"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10.1.0.106/wordpress/wp-content/uploads/2014/06/PCS-Logo-Emblem-rgb-signature.png"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10.1.0.106/wordpress/wp-content/uploads/2014/06/PCS-Logo-Emblem-rgb-signature.pn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239A9A-B4B0-4B32-B8CD-2E25E95134C4}"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a:p>
        </p:txBody>
      </p:sp>
      <p:pic>
        <p:nvPicPr>
          <p:cNvPr id="12" name="Picture 2" descr="http://10.1.0.106/wordpress/wp-content/uploads/2014/06/PCS-Logo-Emblem-rgb-signature.png">
            <a:hlinkClick r:id="rId4"/>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45419" y="2714183"/>
            <a:ext cx="14097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163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5518A9-B687-4302-9395-2322403C6656}" type="datetimeFigureOut">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a:p>
        </p:txBody>
      </p:sp>
      <p:pic>
        <p:nvPicPr>
          <p:cNvPr id="12" name="Picture 2" descr="http://10.1.0.106/wordpress/wp-content/uploads/2014/06/PCS-Logo-Emblem-rgb-signature.png">
            <a:hlinkClick r:id="rId4"/>
            <a:extLst>
              <a:ext uri="{FF2B5EF4-FFF2-40B4-BE49-F238E27FC236}">
                <a16:creationId xmlns:a16="http://schemas.microsoft.com/office/drawing/2014/main" id="{ADE95424-0A6A-5531-9F7D-89F1CC7A570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836490" y="4711309"/>
            <a:ext cx="1101667" cy="111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818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99A684-0CB7-41E9-A4DF-5D1C2CA5BF6F}" type="datetimeFigureOut">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a:p>
        </p:txBody>
      </p:sp>
      <p:pic>
        <p:nvPicPr>
          <p:cNvPr id="3" name="Picture 2" descr="http://10.1.0.106/wordpress/wp-content/uploads/2014/06/PCS-Logo-Emblem-rgb-signature.png">
            <a:hlinkClick r:id="rId4"/>
            <a:extLst>
              <a:ext uri="{FF2B5EF4-FFF2-40B4-BE49-F238E27FC236}">
                <a16:creationId xmlns:a16="http://schemas.microsoft.com/office/drawing/2014/main" id="{4567F518-01DA-58EB-32DB-7DEA6572058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836490" y="4711309"/>
            <a:ext cx="1101667" cy="111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455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DD7C35-9E19-4518-A4B2-3B09CD8CC756}" type="datetimeFigureOut">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pic>
        <p:nvPicPr>
          <p:cNvPr id="3" name="Picture 2" descr="http://10.1.0.106/wordpress/wp-content/uploads/2014/06/PCS-Logo-Emblem-rgb-signature.png">
            <a:hlinkClick r:id="rId4"/>
            <a:extLst>
              <a:ext uri="{FF2B5EF4-FFF2-40B4-BE49-F238E27FC236}">
                <a16:creationId xmlns:a16="http://schemas.microsoft.com/office/drawing/2014/main" id="{9048EF6F-ACF4-42C8-D807-36CC185579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836490" y="4711309"/>
            <a:ext cx="1101667" cy="111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994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96DA8-8897-4DDF-BFB6-5D83863C837A}" type="datetimeFigureOut">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a:p>
        </p:txBody>
      </p:sp>
      <p:pic>
        <p:nvPicPr>
          <p:cNvPr id="3" name="Picture 2" descr="http://10.1.0.106/wordpress/wp-content/uploads/2014/06/PCS-Logo-Emblem-rgb-signature.png">
            <a:hlinkClick r:id="rId4"/>
            <a:extLst>
              <a:ext uri="{FF2B5EF4-FFF2-40B4-BE49-F238E27FC236}">
                <a16:creationId xmlns:a16="http://schemas.microsoft.com/office/drawing/2014/main" id="{7CE7CBE7-2502-0276-4B92-C365424AD26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836490" y="4711309"/>
            <a:ext cx="1101667" cy="111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790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CBBA708-C5F0-412D-90E2-1919F0D196AE}" type="datetimeFigureOut">
              <a:rPr lang="en-US" smtClean="0"/>
              <a:t>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pic>
        <p:nvPicPr>
          <p:cNvPr id="2" name="Picture 2" descr="http://10.1.0.106/wordpress/wp-content/uploads/2014/06/PCS-Logo-Emblem-rgb-signature.png">
            <a:hlinkClick r:id="rId4"/>
            <a:extLst>
              <a:ext uri="{FF2B5EF4-FFF2-40B4-BE49-F238E27FC236}">
                <a16:creationId xmlns:a16="http://schemas.microsoft.com/office/drawing/2014/main" id="{BC8DE594-A4F9-7F55-DF18-FBED4BF4B92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836490" y="753227"/>
            <a:ext cx="1101667" cy="111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628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9C8F8FA-EF43-4642-9368-3F4E33039BD9}" type="datetimeFigureOut">
              <a:rPr lang="en-US" smtClean="0"/>
              <a:t>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pic>
        <p:nvPicPr>
          <p:cNvPr id="2" name="Picture 2" descr="http://10.1.0.106/wordpress/wp-content/uploads/2014/06/PCS-Logo-Emblem-rgb-signature.png">
            <a:hlinkClick r:id="rId4"/>
            <a:extLst>
              <a:ext uri="{FF2B5EF4-FFF2-40B4-BE49-F238E27FC236}">
                <a16:creationId xmlns:a16="http://schemas.microsoft.com/office/drawing/2014/main" id="{B355EE06-F91A-83B6-D8A7-5D250687B06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836490" y="753227"/>
            <a:ext cx="1101667" cy="111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421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61E721-B01C-4D5D-A3CA-2E5518383F10}"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pic>
        <p:nvPicPr>
          <p:cNvPr id="11" name="Picture 2" descr="http://10.1.0.106/wordpress/wp-content/uploads/2014/06/PCS-Logo-Emblem-rgb-signature.png">
            <a:hlinkClick r:id="rId4"/>
            <a:extLst>
              <a:ext uri="{FF2B5EF4-FFF2-40B4-BE49-F238E27FC236}">
                <a16:creationId xmlns:a16="http://schemas.microsoft.com/office/drawing/2014/main" id="{F754BA8E-BA22-0662-1681-BDF419D95CA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836490" y="753227"/>
            <a:ext cx="1101667" cy="111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819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513FEF9-69D0-4F8C-A336-59491FBEDC47}" type="datetimeFigureOut">
              <a:rPr lang="en-US" smtClean="0"/>
              <a:t>1/30/2025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93662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E21DC-8981-44E6-BC8C-2BA8F673FFBB}"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pic>
        <p:nvPicPr>
          <p:cNvPr id="7" name="Picture 2" descr="http://10.1.0.106/wordpress/wp-content/uploads/2014/06/PCS-Logo-Emblem-rgb-signature.png">
            <a:hlinkClick r:id="rId4"/>
            <a:extLst>
              <a:ext uri="{FF2B5EF4-FFF2-40B4-BE49-F238E27FC236}">
                <a16:creationId xmlns:a16="http://schemas.microsoft.com/office/drawing/2014/main" id="{05687DFD-3506-5DDC-5F3A-2A2844906D8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836490" y="753227"/>
            <a:ext cx="1101667" cy="111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868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B9C5D3-0140-4E75-8D7F-C0623D06DFD7}"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a:p>
        </p:txBody>
      </p:sp>
      <p:pic>
        <p:nvPicPr>
          <p:cNvPr id="11" name="Picture 2" descr="http://10.1.0.106/wordpress/wp-content/uploads/2014/06/PCS-Logo-Emblem-rgb-signature.png">
            <a:hlinkClick r:id="rId4"/>
            <a:extLst>
              <a:ext uri="{FF2B5EF4-FFF2-40B4-BE49-F238E27FC236}">
                <a16:creationId xmlns:a16="http://schemas.microsoft.com/office/drawing/2014/main" id="{A7E41959-435B-6753-AB6C-ABF3BC9F80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836488" y="2848807"/>
            <a:ext cx="1101667" cy="111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791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5666F9-5B40-48E0-8DFD-99EF944CDD22}" type="datetimeFigureOut">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pic>
        <p:nvPicPr>
          <p:cNvPr id="13" name="Picture 2" descr="http://10.1.0.106/wordpress/wp-content/uploads/2014/06/PCS-Logo-Emblem-rgb-signature.png">
            <a:hlinkClick r:id="rId4"/>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836490" y="753227"/>
            <a:ext cx="1101667" cy="111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944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698D6B-2C72-4E21-9893-A649C6E2A47D}" type="datetimeFigureOut">
              <a:rPr lang="en-US" smtClean="0"/>
              <a:t>1/30/2025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pic>
        <p:nvPicPr>
          <p:cNvPr id="16" name="Picture 2" descr="http://10.1.0.106/wordpress/wp-content/uploads/2014/06/PCS-Logo-Emblem-rgb-signature.png">
            <a:hlinkClick r:id="rId4"/>
            <a:extLst>
              <a:ext uri="{FF2B5EF4-FFF2-40B4-BE49-F238E27FC236}">
                <a16:creationId xmlns:a16="http://schemas.microsoft.com/office/drawing/2014/main" id="{91E98DE6-A144-B591-F2B1-BFCF3E87C00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836490" y="753227"/>
            <a:ext cx="1101667" cy="111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371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6811C9-A66C-49F0-970E-F7B68D9109A0}" type="datetimeFigureOut">
              <a:rPr lang="en-US" smtClean="0"/>
              <a:t>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pic>
        <p:nvPicPr>
          <p:cNvPr id="12" name="Picture 2" descr="http://10.1.0.106/wordpress/wp-content/uploads/2014/06/PCS-Logo-Emblem-rgb-signature.png">
            <a:hlinkClick r:id="rId4"/>
            <a:extLst>
              <a:ext uri="{FF2B5EF4-FFF2-40B4-BE49-F238E27FC236}">
                <a16:creationId xmlns:a16="http://schemas.microsoft.com/office/drawing/2014/main" id="{C3798328-B50D-9B62-B9B9-F89FEAFB4FC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836490" y="753227"/>
            <a:ext cx="1101667" cy="111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967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C01AE78-96A2-4A23-B183-3B6DB4374FE7}" type="datetimeFigureOut">
              <a:rPr lang="en-US" smtClean="0"/>
              <a:t>1/30/2025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pic>
        <p:nvPicPr>
          <p:cNvPr id="9" name="Picture 2" descr="http://10.1.0.106/wordpress/wp-content/uploads/2014/06/PCS-Logo-Emblem-rgb-signature.png">
            <a:hlinkClick r:id="rId3"/>
            <a:extLst>
              <a:ext uri="{FF2B5EF4-FFF2-40B4-BE49-F238E27FC236}">
                <a16:creationId xmlns:a16="http://schemas.microsoft.com/office/drawing/2014/main" id="{232CEFA1-9FC7-1A0B-6F47-6B28F7F1563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836490" y="753227"/>
            <a:ext cx="1101667" cy="111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61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AE0757-B101-4811-9189-10EB2F458E2D}" type="datetimeFigureOut">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pic>
        <p:nvPicPr>
          <p:cNvPr id="14" name="Picture 2" descr="http://10.1.0.106/wordpress/wp-content/uploads/2014/06/PCS-Logo-Emblem-rgb-signature.png">
            <a:hlinkClick r:id="rId4"/>
            <a:extLst>
              <a:ext uri="{FF2B5EF4-FFF2-40B4-BE49-F238E27FC236}">
                <a16:creationId xmlns:a16="http://schemas.microsoft.com/office/drawing/2014/main" id="{F7CCED46-1588-5696-9F82-BB68FC9FC16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836490" y="753227"/>
            <a:ext cx="1101667" cy="111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24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BDC078-589F-40E3-816C-EE21D62B5BBA}" type="datetimeFigureOut">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pic>
        <p:nvPicPr>
          <p:cNvPr id="14" name="Picture 2" descr="http://10.1.0.106/wordpress/wp-content/uploads/2014/06/PCS-Logo-Emblem-rgb-signature.png">
            <a:hlinkClick r:id="rId4"/>
            <a:extLst>
              <a:ext uri="{FF2B5EF4-FFF2-40B4-BE49-F238E27FC236}">
                <a16:creationId xmlns:a16="http://schemas.microsoft.com/office/drawing/2014/main" id="{1B9164D4-4B7E-AAA7-5289-8393AD557DB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836490" y="753227"/>
            <a:ext cx="1101667" cy="111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53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7004436-CA73-4D53-89B4-2A5C7347BF2F}" type="datetimeFigureOut">
              <a:rPr lang="en-US" smtClean="0"/>
              <a:t>1/30/2025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3889279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file:///C:\Users\tf1853\Desktop\BOY%20Training%2024-25\FDOE%202024-2025%20District%20Compliance%20Inspection%20Report%20Final..pdf"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hyperlink" Target="file:///C:\Users\tf1853\Desktop\BOY%20Training%2024-25\2024-2025%20School%20Safety%20Drill%20Requirements%20for%20Admins%20and%20Directors%20Final%200624.pdf" TargetMode="External"/><Relationship Id="rId2" Type="http://schemas.openxmlformats.org/officeDocument/2006/relationships/image" Target="../media/image33.jpg"/><Relationship Id="rId1" Type="http://schemas.openxmlformats.org/officeDocument/2006/relationships/slideLayout" Target="../slideLayouts/slideLayout4.xml"/><Relationship Id="rId4" Type="http://schemas.openxmlformats.org/officeDocument/2006/relationships/hyperlink" Target="file:///C:\Users\tf1853\Desktop\ATP\Drill%20Schedule%2024.25.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1.m4a"/><Relationship Id="rId7" Type="http://schemas.openxmlformats.org/officeDocument/2006/relationships/image" Target="../media/image35.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4.jpeg"/><Relationship Id="rId5" Type="http://schemas.openxmlformats.org/officeDocument/2006/relationships/notesSlide" Target="../notesSlides/notesSlide13.xml"/><Relationship Id="rId4" Type="http://schemas.openxmlformats.org/officeDocument/2006/relationships/slideLayout" Target="../slideLayouts/slideLayout4.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hyperlink" Target="file:///C:\Users\tf1853\Desktop\BOY%20Training%2024-25\LED-635.1-Youth-Services-Section-1(4).docx"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10.1.0.106/wordpress/wp-content/uploads/2014/06/PCS-Logo-Emblem-rgb-signature.png"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mailto:mbaumais@pasco.k12.fl.us"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file:///C:\Users\tf1853\Desktop\BOY%20Training%2024-25\Instructions%20for%20the%20School%20Exemption%20Assessment%20form(3).pdf"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House Bill 1473 –Rule 6A-1.0018, Florida Administrative Code (F.A.C.)</a:t>
            </a:r>
            <a:br>
              <a:rPr lang="en-US" sz="3200" dirty="0"/>
            </a:br>
            <a:r>
              <a:rPr lang="en-US" sz="3200" dirty="0"/>
              <a:t>Enhancements to School Safety</a:t>
            </a:r>
            <a:endParaRPr lang="en-US" sz="2000" dirty="0"/>
          </a:p>
        </p:txBody>
      </p:sp>
      <p:sp>
        <p:nvSpPr>
          <p:cNvPr id="3" name="Subtitle 2"/>
          <p:cNvSpPr>
            <a:spLocks noGrp="1"/>
          </p:cNvSpPr>
          <p:nvPr>
            <p:ph type="subTitle" idx="1"/>
          </p:nvPr>
        </p:nvSpPr>
        <p:spPr/>
        <p:txBody>
          <a:bodyPr>
            <a:normAutofit/>
          </a:bodyPr>
          <a:lstStyle/>
          <a:p>
            <a:r>
              <a:rPr lang="en-US" i="1" dirty="0">
                <a:effectLst>
                  <a:outerShdw blurRad="38100" dist="38100" dir="2700000" algn="tl">
                    <a:srgbClr val="000000">
                      <a:alpha val="43137"/>
                    </a:srgbClr>
                  </a:outerShdw>
                </a:effectLst>
              </a:rPr>
              <a:t>New Safety Bill and Impacts to Public Schools</a:t>
            </a:r>
          </a:p>
        </p:txBody>
      </p:sp>
    </p:spTree>
    <p:extLst>
      <p:ext uri="{BB962C8B-B14F-4D97-AF65-F5344CB8AC3E}">
        <p14:creationId xmlns:p14="http://schemas.microsoft.com/office/powerpoint/2010/main" val="235704765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2" descr="Screen Clipping"/>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0" y="0"/>
            <a:ext cx="8793163" cy="3475038"/>
          </a:xfrm>
        </p:spPr>
      </p:pic>
      <p:pic>
        <p:nvPicPr>
          <p:cNvPr id="16" name="Content Placeholder 15" descr="Screen Clipping"/>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3505200" y="3475038"/>
            <a:ext cx="8686800" cy="3382962"/>
          </a:xfr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269" y="4400704"/>
            <a:ext cx="1789841" cy="1789841"/>
          </a:xfrm>
          <a:prstGeom prst="rect">
            <a:avLst/>
          </a:prstGeom>
        </p:spPr>
      </p:pic>
    </p:spTree>
    <p:extLst>
      <p:ext uri="{BB962C8B-B14F-4D97-AF65-F5344CB8AC3E}">
        <p14:creationId xmlns:p14="http://schemas.microsoft.com/office/powerpoint/2010/main" val="1474262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9963"/>
            <a:ext cx="12192000" cy="4876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1946" y="529963"/>
            <a:ext cx="7400732" cy="4935811"/>
          </a:xfrm>
          <a:prstGeom prst="rect">
            <a:avLst/>
          </a:prstGeom>
        </p:spPr>
      </p:pic>
    </p:spTree>
    <p:extLst>
      <p:ext uri="{BB962C8B-B14F-4D97-AF65-F5344CB8AC3E}">
        <p14:creationId xmlns:p14="http://schemas.microsoft.com/office/powerpoint/2010/main" val="89267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10031374" cy="68580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2159" y="2159392"/>
            <a:ext cx="1789841" cy="1789841"/>
          </a:xfrm>
          <a:prstGeom prst="rect">
            <a:avLst/>
          </a:prstGeom>
        </p:spPr>
      </p:pic>
    </p:spTree>
    <p:extLst>
      <p:ext uri="{BB962C8B-B14F-4D97-AF65-F5344CB8AC3E}">
        <p14:creationId xmlns:p14="http://schemas.microsoft.com/office/powerpoint/2010/main" val="336861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District Safety Compliance Inspections</a:t>
            </a:r>
          </a:p>
        </p:txBody>
      </p:sp>
      <p:sp>
        <p:nvSpPr>
          <p:cNvPr id="3" name="Content Placeholder 2"/>
          <p:cNvSpPr>
            <a:spLocks noGrp="1"/>
          </p:cNvSpPr>
          <p:nvPr>
            <p:ph idx="1"/>
          </p:nvPr>
        </p:nvSpPr>
        <p:spPr/>
        <p:txBody>
          <a:bodyPr>
            <a:normAutofit/>
          </a:bodyPr>
          <a:lstStyle/>
          <a:p>
            <a:r>
              <a:rPr lang="en-US" dirty="0"/>
              <a:t>School safety specialists (SSS) </a:t>
            </a:r>
            <a:r>
              <a:rPr lang="en-US" i="1" u="sng" dirty="0"/>
              <a:t>or their designees </a:t>
            </a:r>
            <a:r>
              <a:rPr lang="en-US" dirty="0"/>
              <a:t>must investigate all reports of noncompliance.</a:t>
            </a:r>
          </a:p>
          <a:p>
            <a:r>
              <a:rPr lang="en-US" dirty="0"/>
              <a:t>Must conduct unannounced inspections at least annually of all public and charter schools within their district:</a:t>
            </a:r>
          </a:p>
          <a:p>
            <a:pPr lvl="1"/>
            <a:r>
              <a:rPr lang="en-US" sz="2400" dirty="0"/>
              <a:t>While school is in session, and</a:t>
            </a:r>
          </a:p>
          <a:p>
            <a:pPr lvl="1"/>
            <a:r>
              <a:rPr lang="en-US" sz="2400" dirty="0"/>
              <a:t>Must be documented on the District Safety Compliance Inspection Report within FSSAT.</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952" y="5377360"/>
            <a:ext cx="6356677" cy="558829"/>
          </a:xfrm>
          <a:prstGeom prst="rect">
            <a:avLst/>
          </a:prstGeom>
        </p:spPr>
      </p:pic>
    </p:spTree>
    <p:extLst>
      <p:ext uri="{BB962C8B-B14F-4D97-AF65-F5344CB8AC3E}">
        <p14:creationId xmlns:p14="http://schemas.microsoft.com/office/powerpoint/2010/main" val="1038134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District Compliance Inspections</a:t>
            </a:r>
          </a:p>
        </p:txBody>
      </p:sp>
      <p:sp>
        <p:nvSpPr>
          <p:cNvPr id="3" name="Content Placeholder 2"/>
          <p:cNvSpPr>
            <a:spLocks noGrp="1"/>
          </p:cNvSpPr>
          <p:nvPr>
            <p:ph idx="1"/>
          </p:nvPr>
        </p:nvSpPr>
        <p:spPr>
          <a:xfrm>
            <a:off x="680321" y="2336873"/>
            <a:ext cx="8986193" cy="3599316"/>
          </a:xfrm>
        </p:spPr>
        <p:txBody>
          <a:bodyPr>
            <a:noAutofit/>
          </a:bodyPr>
          <a:lstStyle/>
          <a:p>
            <a:r>
              <a:rPr lang="en-US" sz="2800" dirty="0"/>
              <a:t>SSS must report violations of campus access control, classroom door and safest area requirements by administrative or instructional personnel to the superintendent or charter school administrator.</a:t>
            </a:r>
          </a:p>
          <a:p>
            <a:pPr marL="0" indent="0">
              <a:buNone/>
            </a:pPr>
            <a:endParaRPr lang="en-US" sz="2800" dirty="0"/>
          </a:p>
          <a:p>
            <a:pPr marL="0" indent="0">
              <a:buNone/>
            </a:pPr>
            <a:endParaRPr lang="en-US" sz="2800" dirty="0"/>
          </a:p>
          <a:p>
            <a:r>
              <a:rPr lang="en-US" sz="2800" dirty="0"/>
              <a:t>Quarterly, the SSS must report to the super-intendent and the school board any non-compliance with laws or rules regarding school safety.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6514" y="2905871"/>
            <a:ext cx="2303188" cy="1842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2823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District Compliance Inspections</a:t>
            </a:r>
          </a:p>
        </p:txBody>
      </p:sp>
      <p:sp>
        <p:nvSpPr>
          <p:cNvPr id="3" name="Content Placeholder 2"/>
          <p:cNvSpPr>
            <a:spLocks noGrp="1"/>
          </p:cNvSpPr>
          <p:nvPr>
            <p:ph idx="1"/>
          </p:nvPr>
        </p:nvSpPr>
        <p:spPr>
          <a:xfrm>
            <a:off x="680321" y="2336873"/>
            <a:ext cx="9613861" cy="4173930"/>
          </a:xfrm>
        </p:spPr>
        <p:txBody>
          <a:bodyPr vert="horz" lIns="91440" tIns="45720" rIns="91440" bIns="45720" rtlCol="0" anchor="t">
            <a:normAutofit lnSpcReduction="10000"/>
          </a:bodyPr>
          <a:lstStyle/>
          <a:p>
            <a:r>
              <a:rPr lang="en-US" dirty="0"/>
              <a:t>The office of Safe Schools shall conduct unannounced inspections of all public schools, including charter schools, while school is in session, triennially and investigate ALL reports of noncompliance with school safety requirements. </a:t>
            </a:r>
          </a:p>
          <a:p>
            <a:pPr marL="0" indent="0">
              <a:buNone/>
            </a:pPr>
            <a:endParaRPr lang="en-US" dirty="0"/>
          </a:p>
          <a:p>
            <a:r>
              <a:rPr lang="en-US" dirty="0"/>
              <a:t>Results are provided &lt;3 Days, and must be acknowledged in writing by the School Safety Specialist in writing </a:t>
            </a:r>
            <a:r>
              <a:rPr lang="en-US" b="1" dirty="0"/>
              <a:t>in 1 Day!</a:t>
            </a:r>
          </a:p>
          <a:p>
            <a:pPr marL="0" indent="0">
              <a:buNone/>
            </a:pPr>
            <a:endParaRPr lang="en-US" dirty="0"/>
          </a:p>
          <a:p>
            <a:r>
              <a:rPr lang="en-US" dirty="0"/>
              <a:t>If there are any findings, they must be remediated in 3 school days and then the school will be reinspected within 6 months of the finding.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2518" y="4921882"/>
            <a:ext cx="1588921" cy="1588921"/>
          </a:xfrm>
          <a:prstGeom prst="rect">
            <a:avLst/>
          </a:prstGeom>
        </p:spPr>
      </p:pic>
    </p:spTree>
    <p:extLst>
      <p:ext uri="{BB962C8B-B14F-4D97-AF65-F5344CB8AC3E}">
        <p14:creationId xmlns:p14="http://schemas.microsoft.com/office/powerpoint/2010/main" val="3007932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District Compliance Inspections</a:t>
            </a:r>
          </a:p>
        </p:txBody>
      </p:sp>
      <p:sp>
        <p:nvSpPr>
          <p:cNvPr id="3" name="Content Placeholder 2"/>
          <p:cNvSpPr>
            <a:spLocks noGrp="1"/>
          </p:cNvSpPr>
          <p:nvPr>
            <p:ph idx="1"/>
          </p:nvPr>
        </p:nvSpPr>
        <p:spPr>
          <a:xfrm>
            <a:off x="536265" y="2336872"/>
            <a:ext cx="10175278" cy="4077677"/>
          </a:xfrm>
        </p:spPr>
        <p:txBody>
          <a:bodyPr>
            <a:normAutofit/>
          </a:bodyPr>
          <a:lstStyle/>
          <a:p>
            <a:r>
              <a:rPr lang="en-US" dirty="0"/>
              <a:t>The SSS must respond in writing within 3 school days after receiving written notice of a suspected deficiency or after the completed compliance inspection report is posted.</a:t>
            </a:r>
          </a:p>
          <a:p>
            <a:r>
              <a:rPr lang="en-US" dirty="0"/>
              <a:t>The response must verify that the district or school has corrected the suspected deficiency or must include a written plan describing how the district will bring the identified school(s) into compliance.</a:t>
            </a:r>
          </a:p>
          <a:p>
            <a:r>
              <a:rPr lang="en-US" dirty="0"/>
              <a:t>A plan submitted must include:</a:t>
            </a:r>
          </a:p>
          <a:p>
            <a:pPr lvl="1"/>
            <a:r>
              <a:rPr lang="en-US" dirty="0"/>
              <a:t>an estimated date of completion, and</a:t>
            </a:r>
          </a:p>
          <a:p>
            <a:pPr lvl="1"/>
            <a:r>
              <a:rPr lang="en-US" dirty="0"/>
              <a:t>an explanation of alternate security measures designed to maintain a safe learning environment.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518" y="4921882"/>
            <a:ext cx="1588921" cy="1588921"/>
          </a:xfrm>
          <a:prstGeom prst="rect">
            <a:avLst/>
          </a:prstGeom>
        </p:spPr>
      </p:pic>
    </p:spTree>
    <p:extLst>
      <p:ext uri="{BB962C8B-B14F-4D97-AF65-F5344CB8AC3E}">
        <p14:creationId xmlns:p14="http://schemas.microsoft.com/office/powerpoint/2010/main" val="1352002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OSS Inspection Workflow, Summary</a:t>
            </a:r>
            <a:endParaRPr lang="en-US" dirty="0"/>
          </a:p>
        </p:txBody>
      </p:sp>
      <p:sp>
        <p:nvSpPr>
          <p:cNvPr id="3" name="Content Placeholder 2"/>
          <p:cNvSpPr>
            <a:spLocks noGrp="1"/>
          </p:cNvSpPr>
          <p:nvPr>
            <p:ph idx="1"/>
          </p:nvPr>
        </p:nvSpPr>
        <p:spPr>
          <a:xfrm>
            <a:off x="680322" y="2336873"/>
            <a:ext cx="8807438" cy="3940174"/>
          </a:xfrm>
        </p:spPr>
        <p:txBody>
          <a:bodyPr>
            <a:normAutofit/>
          </a:bodyPr>
          <a:lstStyle/>
          <a:p>
            <a:pPr marL="457200" indent="-457200">
              <a:buFont typeface="+mj-lt"/>
              <a:buAutoNum type="arabicPeriod"/>
            </a:pPr>
            <a:r>
              <a:rPr lang="en-US" dirty="0"/>
              <a:t>OSS conducts monitoring visit (every 3 years).</a:t>
            </a:r>
          </a:p>
          <a:p>
            <a:pPr marL="457200" indent="-457200">
              <a:buFont typeface="+mj-lt"/>
              <a:buAutoNum type="arabicPeriod"/>
            </a:pPr>
            <a:r>
              <a:rPr lang="en-US" dirty="0"/>
              <a:t>OSS provides SSS, principal/charter school administrator, and superintendent a copy of the compliance inspection report (within 3 school days of the visit).</a:t>
            </a:r>
          </a:p>
          <a:p>
            <a:pPr marL="457200" indent="-457200">
              <a:buFont typeface="+mj-lt"/>
              <a:buAutoNum type="arabicPeriod"/>
            </a:pPr>
            <a:r>
              <a:rPr lang="en-US" dirty="0"/>
              <a:t>SSS acknowledges receipt of the compliance inspection report (within 1 school day after posting).</a:t>
            </a:r>
          </a:p>
          <a:p>
            <a:pPr marL="457200" indent="-457200">
              <a:buFont typeface="+mj-lt"/>
              <a:buAutoNum type="arabicPeriod"/>
            </a:pPr>
            <a:r>
              <a:rPr lang="en-US" dirty="0"/>
              <a:t>SSS provides written corrective action plan to OSS (within 3 school days after posting).</a:t>
            </a:r>
          </a:p>
          <a:p>
            <a:pPr marL="457200" indent="-457200">
              <a:buFont typeface="+mj-lt"/>
              <a:buAutoNum type="arabicPeriod"/>
            </a:pPr>
            <a:r>
              <a:rPr lang="en-US" dirty="0"/>
              <a:t>Schools with areas of noncompliance are re-inspected by OSS (within 6 months).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2826" y="3093835"/>
            <a:ext cx="1846739" cy="1846739"/>
          </a:xfrm>
          <a:prstGeom prst="rect">
            <a:avLst/>
          </a:prstGeom>
        </p:spPr>
      </p:pic>
    </p:spTree>
    <p:extLst>
      <p:ext uri="{BB962C8B-B14F-4D97-AF65-F5344CB8AC3E}">
        <p14:creationId xmlns:p14="http://schemas.microsoft.com/office/powerpoint/2010/main" val="2361101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District Compliance Inspections, Accountability</a:t>
            </a:r>
          </a:p>
        </p:txBody>
      </p:sp>
      <p:sp>
        <p:nvSpPr>
          <p:cNvPr id="3" name="Content Placeholder 2"/>
          <p:cNvSpPr>
            <a:spLocks noGrp="1"/>
          </p:cNvSpPr>
          <p:nvPr>
            <p:ph idx="1"/>
          </p:nvPr>
        </p:nvSpPr>
        <p:spPr>
          <a:xfrm>
            <a:off x="680321" y="2336873"/>
            <a:ext cx="9613861" cy="4160180"/>
          </a:xfrm>
        </p:spPr>
        <p:txBody>
          <a:bodyPr>
            <a:normAutofit/>
          </a:bodyPr>
          <a:lstStyle/>
          <a:p>
            <a:r>
              <a:rPr lang="en-US" dirty="0"/>
              <a:t>Any safety violation that was committed </a:t>
            </a:r>
            <a:r>
              <a:rPr lang="en-US" b="1" u="sng" dirty="0"/>
              <a:t>intentionally</a:t>
            </a:r>
            <a:r>
              <a:rPr lang="en-US" dirty="0"/>
              <a:t> by instructional and administrative personnel not in compliance with the school safety rules outlined in the statute and on the Florida School Safety Compliance Inspection Report </a:t>
            </a:r>
            <a:r>
              <a:rPr lang="en-US" b="1" u="sng" dirty="0"/>
              <a:t>will be referred for discipline and the discipline will be shared with FLDOE</a:t>
            </a:r>
            <a:r>
              <a:rPr lang="en-US" dirty="0"/>
              <a:t>.</a:t>
            </a:r>
          </a:p>
          <a:p>
            <a:endParaRPr lang="en-US" dirty="0"/>
          </a:p>
          <a:p>
            <a:r>
              <a:rPr lang="en-US" dirty="0"/>
              <a:t>The district school superintendent or charter school administrator must notify the office of the outcome of the disciplinary proceedings within 3 school days after the conclusion of the proceedings.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2518" y="4921882"/>
            <a:ext cx="1588921" cy="1588921"/>
          </a:xfrm>
          <a:prstGeom prst="rect">
            <a:avLst/>
          </a:prstGeom>
        </p:spPr>
      </p:pic>
    </p:spTree>
    <p:extLst>
      <p:ext uri="{BB962C8B-B14F-4D97-AF65-F5344CB8AC3E}">
        <p14:creationId xmlns:p14="http://schemas.microsoft.com/office/powerpoint/2010/main" val="3153008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Progressive Discipline Policy FS 1006.07(6)(f)</a:t>
            </a:r>
          </a:p>
        </p:txBody>
      </p:sp>
      <p:sp>
        <p:nvSpPr>
          <p:cNvPr id="3" name="Content Placeholder 2"/>
          <p:cNvSpPr>
            <a:spLocks noGrp="1"/>
          </p:cNvSpPr>
          <p:nvPr>
            <p:ph idx="1"/>
          </p:nvPr>
        </p:nvSpPr>
        <p:spPr>
          <a:xfrm>
            <a:off x="680321" y="2336873"/>
            <a:ext cx="9109948" cy="4442062"/>
          </a:xfrm>
        </p:spPr>
        <p:txBody>
          <a:bodyPr>
            <a:normAutofit/>
          </a:bodyPr>
          <a:lstStyle/>
          <a:p>
            <a:r>
              <a:rPr lang="en-US" dirty="0"/>
              <a:t>Each district school board and charter school governing board shall adopt a progressive discipline policy for addressing any instructional personnel as defined in s. 1012.01(2) and any administrative personnel as defined in s. 1012.01(3) who knowingly violate school safety requirements.</a:t>
            </a:r>
          </a:p>
          <a:p>
            <a:pPr marL="0" indent="0">
              <a:buNone/>
            </a:pPr>
            <a:endParaRPr lang="en-US" dirty="0"/>
          </a:p>
          <a:p>
            <a:r>
              <a:rPr lang="en-US" b="1" u="sng" dirty="0"/>
              <a:t>Persons who are aware </a:t>
            </a:r>
            <a:r>
              <a:rPr lang="en-US" u="sng" dirty="0"/>
              <a:t>of a violation of this paragraph </a:t>
            </a:r>
            <a:r>
              <a:rPr lang="en-US" b="1" u="sng" dirty="0"/>
              <a:t>must report the violation to the school principal</a:t>
            </a:r>
            <a:r>
              <a:rPr lang="en-US" dirty="0"/>
              <a:t>. The school principal must report the violation to the school safety specialist no later than </a:t>
            </a:r>
            <a:r>
              <a:rPr lang="en-US" b="1" u="sng" dirty="0"/>
              <a:t>the next business day </a:t>
            </a:r>
            <a:r>
              <a:rPr lang="en-US" dirty="0"/>
              <a:t>after receiving such report.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8578" y="2098650"/>
            <a:ext cx="2157377" cy="1618033"/>
          </a:xfrm>
          <a:prstGeom prst="rect">
            <a:avLst/>
          </a:prstGeom>
        </p:spPr>
      </p:pic>
    </p:spTree>
    <p:extLst>
      <p:ext uri="{BB962C8B-B14F-4D97-AF65-F5344CB8AC3E}">
        <p14:creationId xmlns:p14="http://schemas.microsoft.com/office/powerpoint/2010/main" val="1449849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943.082 School Safety Awareness Program</a:t>
            </a:r>
            <a:endParaRPr lang="en-US" dirty="0"/>
          </a:p>
        </p:txBody>
      </p:sp>
      <p:sp>
        <p:nvSpPr>
          <p:cNvPr id="3" name="Content Placeholder 2"/>
          <p:cNvSpPr>
            <a:spLocks noGrp="1"/>
          </p:cNvSpPr>
          <p:nvPr>
            <p:ph idx="1"/>
          </p:nvPr>
        </p:nvSpPr>
        <p:spPr>
          <a:xfrm>
            <a:off x="680321" y="2336872"/>
            <a:ext cx="10716373" cy="2628743"/>
          </a:xfrm>
        </p:spPr>
        <p:txBody>
          <a:bodyPr>
            <a:normAutofit/>
          </a:bodyPr>
          <a:lstStyle/>
          <a:p>
            <a:r>
              <a:rPr lang="en-US" b="1" dirty="0"/>
              <a:t>Within the first five (5) days of each school year</a:t>
            </a:r>
            <a:r>
              <a:rPr lang="en-US" dirty="0"/>
              <a:t>, each district must ensure that instruction on the use of FortifyFL is provided to all students.</a:t>
            </a:r>
          </a:p>
          <a:p>
            <a:endParaRPr lang="en-US" sz="800" dirty="0"/>
          </a:p>
          <a:p>
            <a:r>
              <a:rPr lang="en-US" dirty="0"/>
              <a:t>Instruction on FortifyFL must be developmentally appropriate and must include the consequences of making a threat or false report as described in SS 790.162, 790.163, involving school or school personnel's property, school transportation, or a school-sponsored activity.</a:t>
            </a:r>
          </a:p>
          <a:p>
            <a:pPr marL="457200" lvl="1"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9076" y="5301154"/>
            <a:ext cx="3175724" cy="533522"/>
          </a:xfrm>
          <a:prstGeom prst="rect">
            <a:avLst/>
          </a:prstGeom>
        </p:spPr>
      </p:pic>
      <p:sp>
        <p:nvSpPr>
          <p:cNvPr id="6" name="Rectangle 5"/>
          <p:cNvSpPr/>
          <p:nvPr/>
        </p:nvSpPr>
        <p:spPr>
          <a:xfrm>
            <a:off x="756954" y="5213972"/>
            <a:ext cx="7823873" cy="70788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a:t>Any person who knowingly sends a false tip through Fortify FL may be subject to criminal penalties under Florida statute 837.05.</a:t>
            </a:r>
          </a:p>
        </p:txBody>
      </p:sp>
    </p:spTree>
    <p:extLst>
      <p:ext uri="{BB962C8B-B14F-4D97-AF65-F5344CB8AC3E}">
        <p14:creationId xmlns:p14="http://schemas.microsoft.com/office/powerpoint/2010/main" val="2781203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District </a:t>
            </a:r>
            <a:r>
              <a:rPr lang="en-US"/>
              <a:t>Compliance Inspections – SRO Role</a:t>
            </a:r>
            <a:endParaRPr lang="en-US" dirty="0"/>
          </a:p>
        </p:txBody>
      </p:sp>
      <p:sp>
        <p:nvSpPr>
          <p:cNvPr id="3" name="Content Placeholder 2"/>
          <p:cNvSpPr>
            <a:spLocks noGrp="1"/>
          </p:cNvSpPr>
          <p:nvPr>
            <p:ph sz="half" idx="1"/>
          </p:nvPr>
        </p:nvSpPr>
        <p:spPr>
          <a:xfrm>
            <a:off x="336884" y="2336873"/>
            <a:ext cx="5424524" cy="3599316"/>
          </a:xfrm>
        </p:spPr>
        <p:txBody>
          <a:bodyPr>
            <a:normAutofit lnSpcReduction="10000"/>
          </a:bodyPr>
          <a:lstStyle/>
          <a:p>
            <a:pPr marL="0" indent="0">
              <a:buNone/>
            </a:pPr>
            <a:r>
              <a:rPr lang="en-US" b="1" u="sng" dirty="0"/>
              <a:t>SRO SGTS / SSG SGTS</a:t>
            </a:r>
          </a:p>
          <a:p>
            <a:r>
              <a:rPr lang="en-US" dirty="0"/>
              <a:t>Will work collaboratively to complete at least one inspection at all public schools a</a:t>
            </a:r>
            <a:r>
              <a:rPr lang="en-US" b="1" u="sng" dirty="0"/>
              <a:t>t least once per school year</a:t>
            </a:r>
            <a:r>
              <a:rPr lang="en-US" dirty="0"/>
              <a:t>. </a:t>
            </a:r>
          </a:p>
          <a:p>
            <a:r>
              <a:rPr lang="en-US" dirty="0"/>
              <a:t>Reports get logged and recorded in </a:t>
            </a:r>
            <a:r>
              <a:rPr lang="en-US" b="1" u="sng" dirty="0"/>
              <a:t>FSSAT</a:t>
            </a:r>
          </a:p>
          <a:p>
            <a:r>
              <a:rPr lang="en-US" dirty="0"/>
              <a:t>Reports are shared with </a:t>
            </a:r>
            <a:r>
              <a:rPr lang="en-US" b="1" u="sng" dirty="0"/>
              <a:t>School</a:t>
            </a:r>
            <a:r>
              <a:rPr lang="en-US" dirty="0"/>
              <a:t> </a:t>
            </a:r>
            <a:r>
              <a:rPr lang="en-US" b="1" u="sng" dirty="0"/>
              <a:t>District</a:t>
            </a:r>
            <a:r>
              <a:rPr lang="en-US" dirty="0"/>
              <a:t> and </a:t>
            </a:r>
            <a:r>
              <a:rPr lang="en-US" b="1" u="sng" dirty="0"/>
              <a:t>FDOE</a:t>
            </a:r>
          </a:p>
          <a:p>
            <a:pPr lvl="1"/>
            <a:endParaRPr lang="en-US" dirty="0"/>
          </a:p>
        </p:txBody>
      </p:sp>
      <p:sp>
        <p:nvSpPr>
          <p:cNvPr id="7" name="Content Placeholder 6"/>
          <p:cNvSpPr>
            <a:spLocks noGrp="1"/>
          </p:cNvSpPr>
          <p:nvPr>
            <p:ph sz="half" idx="2"/>
          </p:nvPr>
        </p:nvSpPr>
        <p:spPr>
          <a:xfrm>
            <a:off x="5905786" y="2336873"/>
            <a:ext cx="5713282" cy="3599316"/>
          </a:xfrm>
        </p:spPr>
        <p:txBody>
          <a:bodyPr>
            <a:normAutofit lnSpcReduction="10000"/>
          </a:bodyPr>
          <a:lstStyle/>
          <a:p>
            <a:pPr marL="0" indent="0">
              <a:buNone/>
            </a:pPr>
            <a:r>
              <a:rPr lang="en-US" b="1" u="sng" dirty="0"/>
              <a:t>SRO’s Responsibilities</a:t>
            </a:r>
          </a:p>
          <a:p>
            <a:r>
              <a:rPr lang="en-US" dirty="0"/>
              <a:t>Complete (1) Compliance Inspection Report </a:t>
            </a:r>
            <a:r>
              <a:rPr lang="en-US" b="1" u="sng" dirty="0"/>
              <a:t>each Semester </a:t>
            </a:r>
            <a:r>
              <a:rPr lang="en-US" dirty="0"/>
              <a:t>(done on a non-ATP scenario drill month)</a:t>
            </a:r>
          </a:p>
          <a:p>
            <a:r>
              <a:rPr lang="en-US" b="1" u="sng" dirty="0"/>
              <a:t>Daily</a:t>
            </a:r>
            <a:r>
              <a:rPr lang="en-US" dirty="0"/>
              <a:t> – SROs are vigilant looking for any deficiencies, </a:t>
            </a:r>
          </a:p>
          <a:p>
            <a:r>
              <a:rPr lang="en-US" dirty="0"/>
              <a:t>Address them </a:t>
            </a:r>
            <a:r>
              <a:rPr lang="en-US" b="1" u="sng" dirty="0"/>
              <a:t>immediately with the source of the non-compliance. </a:t>
            </a:r>
          </a:p>
          <a:p>
            <a:r>
              <a:rPr lang="en-US" dirty="0"/>
              <a:t>Report them to your </a:t>
            </a:r>
            <a:r>
              <a:rPr lang="en-US" b="1" u="sng" dirty="0"/>
              <a:t>principal</a:t>
            </a:r>
            <a:r>
              <a:rPr lang="en-US" dirty="0"/>
              <a:t> and </a:t>
            </a:r>
            <a:r>
              <a:rPr lang="en-US" b="1" u="sng" dirty="0"/>
              <a:t>SRO</a:t>
            </a:r>
            <a:r>
              <a:rPr lang="en-US" dirty="0"/>
              <a:t> </a:t>
            </a:r>
            <a:r>
              <a:rPr lang="en-US" b="1" u="sng" dirty="0"/>
              <a:t>supervisor the same day. </a:t>
            </a:r>
          </a:p>
          <a:p>
            <a:endParaRPr lang="en-US" dirty="0"/>
          </a:p>
        </p:txBody>
      </p:sp>
      <p:sp>
        <p:nvSpPr>
          <p:cNvPr id="4" name="Action Button: Document 3">
            <a:hlinkClick r:id="rId2" action="ppaction://hlinkfile" highlightClick="1"/>
          </p:cNvPr>
          <p:cNvSpPr/>
          <p:nvPr/>
        </p:nvSpPr>
        <p:spPr>
          <a:xfrm>
            <a:off x="680321" y="5610154"/>
            <a:ext cx="824182" cy="1055624"/>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11698" y="5722468"/>
            <a:ext cx="2228401"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600" i="1" dirty="0"/>
              <a:t>FDOE 2024-2025 District Compliance Inspection Report</a:t>
            </a:r>
          </a:p>
        </p:txBody>
      </p:sp>
    </p:spTree>
    <p:extLst>
      <p:ext uri="{BB962C8B-B14F-4D97-AF65-F5344CB8AC3E}">
        <p14:creationId xmlns:p14="http://schemas.microsoft.com/office/powerpoint/2010/main" val="2140487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School Safety Guidelines ~ Continuity </a:t>
            </a:r>
          </a:p>
        </p:txBody>
      </p:sp>
      <p:sp>
        <p:nvSpPr>
          <p:cNvPr id="5" name="Content Placeholder 4"/>
          <p:cNvSpPr>
            <a:spLocks noGrp="1"/>
          </p:cNvSpPr>
          <p:nvPr>
            <p:ph idx="1"/>
          </p:nvPr>
        </p:nvSpPr>
        <p:spPr>
          <a:xfrm>
            <a:off x="680322" y="2336873"/>
            <a:ext cx="8518286" cy="3599316"/>
          </a:xfrm>
        </p:spPr>
        <p:txBody>
          <a:bodyPr>
            <a:noAutofit/>
          </a:bodyPr>
          <a:lstStyle/>
          <a:p>
            <a:r>
              <a:rPr lang="en-US" sz="2800" dirty="0"/>
              <a:t>Annually, at the beginning of the school year, notify all administrative and instructional personnel by electronic mail of the requirements of s. </a:t>
            </a:r>
            <a:r>
              <a:rPr lang="en-US" sz="2800" b="1" dirty="0"/>
              <a:t>1006.07(6)(f). </a:t>
            </a:r>
          </a:p>
          <a:p>
            <a:pPr marL="0" indent="0">
              <a:buNone/>
            </a:pPr>
            <a:endParaRPr lang="en-US" sz="2800" dirty="0"/>
          </a:p>
          <a:p>
            <a:endParaRPr lang="en-US" sz="28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3609" y="2693408"/>
            <a:ext cx="2688593" cy="1504826"/>
          </a:xfrm>
          <a:prstGeom prst="rect">
            <a:avLst/>
          </a:prstGeom>
        </p:spPr>
      </p:pic>
      <p:sp>
        <p:nvSpPr>
          <p:cNvPr id="10" name="Rectangle 9"/>
          <p:cNvSpPr/>
          <p:nvPr/>
        </p:nvSpPr>
        <p:spPr>
          <a:xfrm>
            <a:off x="680321" y="4554768"/>
            <a:ext cx="10670614" cy="1938992"/>
          </a:xfrm>
          <a:prstGeom prst="rect">
            <a:avLst/>
          </a:prstGeom>
        </p:spPr>
        <p:txBody>
          <a:bodyPr wrap="square">
            <a:spAutoFit/>
          </a:bodyPr>
          <a:lstStyle/>
          <a:p>
            <a:pPr marL="285750" indent="-285750">
              <a:buFont typeface="Arial" panose="020B0604020202020204" pitchFamily="34" charset="0"/>
              <a:buChar char="•"/>
            </a:pPr>
            <a:r>
              <a:rPr lang="en-US" sz="2400" dirty="0"/>
              <a:t>Each school year the requirements of the current school safety rules must be sent to all school personnel, so they have awareness. This is done to help ensure all of our schools are safe, and compliant with the very latest school safety legislation intended to keep our schools and our children safe to learn!</a:t>
            </a:r>
          </a:p>
        </p:txBody>
      </p:sp>
    </p:spTree>
    <p:extLst>
      <p:ext uri="{BB962C8B-B14F-4D97-AF65-F5344CB8AC3E}">
        <p14:creationId xmlns:p14="http://schemas.microsoft.com/office/powerpoint/2010/main" val="249252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School Safety Drills</a:t>
            </a:r>
          </a:p>
        </p:txBody>
      </p:sp>
      <p:sp>
        <p:nvSpPr>
          <p:cNvPr id="3" name="Content Placeholder 2"/>
          <p:cNvSpPr>
            <a:spLocks noGrp="1"/>
          </p:cNvSpPr>
          <p:nvPr>
            <p:ph sz="half" idx="1"/>
          </p:nvPr>
        </p:nvSpPr>
        <p:spPr>
          <a:xfrm>
            <a:off x="556891" y="2336873"/>
            <a:ext cx="10883422" cy="3599316"/>
          </a:xfrm>
        </p:spPr>
        <p:txBody>
          <a:bodyPr>
            <a:normAutofit/>
          </a:bodyPr>
          <a:lstStyle/>
          <a:p>
            <a:r>
              <a:rPr lang="en-US" sz="2800" dirty="0"/>
              <a:t>Drill records are audited regularly by the Florida Department of Education, Office of Safe Schools.</a:t>
            </a:r>
          </a:p>
          <a:p>
            <a:pPr marL="0" indent="0">
              <a:buNone/>
            </a:pPr>
            <a:endParaRPr lang="en-US" sz="2800" dirty="0"/>
          </a:p>
        </p:txBody>
      </p:sp>
      <p:pic>
        <p:nvPicPr>
          <p:cNvPr id="5" name="Content Placeholder 4" descr="Screen Clippin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3115"/>
          <a:stretch/>
        </p:blipFill>
        <p:spPr>
          <a:xfrm>
            <a:off x="7404576" y="3326900"/>
            <a:ext cx="4554155" cy="2472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556890" y="3498783"/>
            <a:ext cx="6689557" cy="2246769"/>
          </a:xfrm>
          <a:prstGeom prst="rect">
            <a:avLst/>
          </a:prstGeom>
        </p:spPr>
        <p:txBody>
          <a:bodyPr wrap="square">
            <a:spAutoFit/>
          </a:bodyPr>
          <a:lstStyle/>
          <a:p>
            <a:pPr marL="285750" indent="-285750">
              <a:buFont typeface="Arial" panose="020B0604020202020204" pitchFamily="34" charset="0"/>
              <a:buChar char="•"/>
            </a:pPr>
            <a:r>
              <a:rPr lang="en-US" sz="2800" dirty="0"/>
              <a:t>Each school must keep a record of the names of the law enforcement officers who were present for each active assailant drill and must provide those records to OSS upon request.</a:t>
            </a:r>
          </a:p>
        </p:txBody>
      </p:sp>
    </p:spTree>
    <p:extLst>
      <p:ext uri="{BB962C8B-B14F-4D97-AF65-F5344CB8AC3E}">
        <p14:creationId xmlns:p14="http://schemas.microsoft.com/office/powerpoint/2010/main" val="736412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School Safety Drills</a:t>
            </a:r>
          </a:p>
        </p:txBody>
      </p:sp>
      <p:sp>
        <p:nvSpPr>
          <p:cNvPr id="3" name="Content Placeholder 2"/>
          <p:cNvSpPr>
            <a:spLocks noGrp="1"/>
          </p:cNvSpPr>
          <p:nvPr>
            <p:ph sz="half" idx="1"/>
          </p:nvPr>
        </p:nvSpPr>
        <p:spPr>
          <a:xfrm>
            <a:off x="130305" y="2336871"/>
            <a:ext cx="7645533" cy="4171245"/>
          </a:xfrm>
        </p:spPr>
        <p:txBody>
          <a:bodyPr>
            <a:normAutofit/>
          </a:bodyPr>
          <a:lstStyle/>
          <a:p>
            <a:r>
              <a:rPr lang="en-US" sz="2800" dirty="0"/>
              <a:t>Emergency drills and fire drills must test all applicable functions included in the threat scenario, such as panic buttons, participant movement (lockdown, shelter-in-place, or evacuation), </a:t>
            </a:r>
            <a:r>
              <a:rPr lang="en-US" sz="2800" u="sng" dirty="0"/>
              <a:t>simulated communications with first responders, simulated notification to parents</a:t>
            </a:r>
            <a:r>
              <a:rPr lang="en-US" sz="2800" dirty="0"/>
              <a:t>, and appropriate protective actions, such as turning off lights, and covering windows.</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988287" y="5782978"/>
            <a:ext cx="1412115" cy="941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1478" y="5579279"/>
            <a:ext cx="1159221" cy="1159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061" y="2336873"/>
            <a:ext cx="3408630" cy="2117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0699" y="4668254"/>
            <a:ext cx="3437632" cy="2070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2209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753228"/>
            <a:ext cx="10032925" cy="1080938"/>
          </a:xfrm>
        </p:spPr>
        <p:txBody>
          <a:bodyPr/>
          <a:lstStyle/>
          <a:p>
            <a:pPr algn="ctr"/>
            <a:r>
              <a:rPr lang="en-US" dirty="0"/>
              <a:t>*NEW, Actual Emergency, or False Alarm</a:t>
            </a:r>
          </a:p>
        </p:txBody>
      </p:sp>
      <p:sp>
        <p:nvSpPr>
          <p:cNvPr id="3" name="Content Placeholder 2"/>
          <p:cNvSpPr>
            <a:spLocks noGrp="1"/>
          </p:cNvSpPr>
          <p:nvPr>
            <p:ph sz="half" idx="1"/>
          </p:nvPr>
        </p:nvSpPr>
        <p:spPr>
          <a:xfrm>
            <a:off x="116878" y="2378125"/>
            <a:ext cx="5830160" cy="3599316"/>
          </a:xfrm>
        </p:spPr>
        <p:txBody>
          <a:bodyPr>
            <a:noAutofit/>
          </a:bodyPr>
          <a:lstStyle/>
          <a:p>
            <a:r>
              <a:rPr lang="en-US" sz="2800" dirty="0"/>
              <a:t>An actual emergency or other event, such as a false alarm, that elicits a school wide response including participant movement and appropriate protective actions, may substitute for one of the six required emergency drills.</a:t>
            </a:r>
          </a:p>
        </p:txBody>
      </p:sp>
      <p:pic>
        <p:nvPicPr>
          <p:cNvPr id="5" name="Content Placeholder 4" descr="Screen Clipping"/>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246198" y="2213120"/>
            <a:ext cx="5800457" cy="2881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8701" y="5253988"/>
            <a:ext cx="2284685" cy="1567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6198" y="5253988"/>
            <a:ext cx="2009847" cy="1507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65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Emergency Drills, Rule 6A-1.0018</a:t>
            </a:r>
          </a:p>
        </p:txBody>
      </p:sp>
      <p:sp>
        <p:nvSpPr>
          <p:cNvPr id="3" name="Content Placeholder 2"/>
          <p:cNvSpPr>
            <a:spLocks noGrp="1"/>
          </p:cNvSpPr>
          <p:nvPr>
            <p:ph sz="half" idx="1"/>
          </p:nvPr>
        </p:nvSpPr>
        <p:spPr>
          <a:xfrm>
            <a:off x="260932" y="2336872"/>
            <a:ext cx="7239898" cy="4359561"/>
          </a:xfrm>
        </p:spPr>
        <p:txBody>
          <a:bodyPr>
            <a:normAutofit/>
          </a:bodyPr>
          <a:lstStyle/>
          <a:p>
            <a:r>
              <a:rPr lang="en-US" sz="2800" dirty="0"/>
              <a:t>1 Drill within first 10 days of school</a:t>
            </a:r>
          </a:p>
          <a:p>
            <a:r>
              <a:rPr lang="en-US" sz="2800" dirty="0"/>
              <a:t>Remaining drills every 45 days that school is in session. </a:t>
            </a:r>
          </a:p>
          <a:p>
            <a:r>
              <a:rPr lang="en-US" sz="2800" dirty="0"/>
              <a:t>(4) of the (6) Drills must address active threats. </a:t>
            </a:r>
          </a:p>
          <a:p>
            <a:r>
              <a:rPr lang="en-US" sz="2800" dirty="0"/>
              <a:t>Remaining (2) drills must address other emergencies e.g., severe weather, natural disasters, hazardous materials, or reunification.</a:t>
            </a:r>
          </a:p>
        </p:txBody>
      </p:sp>
      <p:pic>
        <p:nvPicPr>
          <p:cNvPr id="8" name="Content Placeholder 7" descr="Screen Clipping"/>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622404" y="2268689"/>
            <a:ext cx="4356956" cy="22620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2404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Fire Drills</a:t>
            </a:r>
          </a:p>
        </p:txBody>
      </p:sp>
      <p:sp>
        <p:nvSpPr>
          <p:cNvPr id="3" name="Content Placeholder 2"/>
          <p:cNvSpPr>
            <a:spLocks noGrp="1"/>
          </p:cNvSpPr>
          <p:nvPr>
            <p:ph sz="half" idx="1"/>
          </p:nvPr>
        </p:nvSpPr>
        <p:spPr>
          <a:xfrm>
            <a:off x="680320" y="2336873"/>
            <a:ext cx="6077990" cy="3599316"/>
          </a:xfrm>
        </p:spPr>
        <p:txBody>
          <a:bodyPr>
            <a:normAutofit/>
          </a:bodyPr>
          <a:lstStyle/>
          <a:p>
            <a:r>
              <a:rPr lang="en-US" sz="2800" b="1" dirty="0">
                <a:solidFill>
                  <a:srgbClr val="FF0000"/>
                </a:solidFill>
              </a:rPr>
              <a:t>Fire</a:t>
            </a:r>
            <a:r>
              <a:rPr lang="en-US" sz="2800" dirty="0"/>
              <a:t> Drills must be pre announced. </a:t>
            </a:r>
          </a:p>
          <a:p>
            <a:r>
              <a:rPr lang="en-US" sz="2800" b="1" dirty="0">
                <a:solidFill>
                  <a:srgbClr val="FF0000"/>
                </a:solidFill>
              </a:rPr>
              <a:t>Fire</a:t>
            </a:r>
            <a:r>
              <a:rPr lang="en-US" sz="2800" dirty="0"/>
              <a:t> drills will be activated using the </a:t>
            </a:r>
            <a:r>
              <a:rPr lang="en-US" sz="2800" dirty="0">
                <a:solidFill>
                  <a:srgbClr val="FF0000"/>
                </a:solidFill>
              </a:rPr>
              <a:t>fire</a:t>
            </a:r>
            <a:r>
              <a:rPr lang="en-US" sz="2800" dirty="0"/>
              <a:t> alarm system and</a:t>
            </a:r>
          </a:p>
          <a:p>
            <a:r>
              <a:rPr lang="en-US" sz="2800" dirty="0"/>
              <a:t>All public-school safety drills (non-video drills) must be </a:t>
            </a:r>
            <a:r>
              <a:rPr lang="en-US" sz="2800" b="1" dirty="0"/>
              <a:t>activated using CrisisGo</a:t>
            </a:r>
            <a:r>
              <a:rPr lang="en-US" sz="2800" dirty="0"/>
              <a:t> (drill mode) and logged into CrisisGo. </a:t>
            </a:r>
          </a:p>
        </p:txBody>
      </p:sp>
      <p:pic>
        <p:nvPicPr>
          <p:cNvPr id="5" name="Content Placeholder 4" descr="Screen Clipping"/>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00017" y="2595926"/>
            <a:ext cx="4700588" cy="2420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3947" y="534084"/>
            <a:ext cx="2278838" cy="1519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5223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2024-25 School Safety Drill Schedule</a:t>
            </a:r>
          </a:p>
        </p:txBody>
      </p:sp>
      <p:sp>
        <p:nvSpPr>
          <p:cNvPr id="4" name="Content Placeholder 3"/>
          <p:cNvSpPr>
            <a:spLocks noGrp="1"/>
          </p:cNvSpPr>
          <p:nvPr>
            <p:ph sz="half" idx="1"/>
          </p:nvPr>
        </p:nvSpPr>
        <p:spPr>
          <a:xfrm>
            <a:off x="680319" y="2336873"/>
            <a:ext cx="7513561" cy="3599316"/>
          </a:xfrm>
        </p:spPr>
        <p:txBody>
          <a:bodyPr>
            <a:normAutofit/>
          </a:bodyPr>
          <a:lstStyle/>
          <a:p>
            <a:r>
              <a:rPr lang="en-US" dirty="0"/>
              <a:t> In accordance with the Marjory Stoneman Douglas High School Public Safety Act, DOE Rule 6A-1.0018, Florida Fire Prevention Code 8th edition, NFPA 1-10.5, NFPA 1-10.5.2 and Florida Statutes, the following drill schedule is required of all public schools in Florida.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807676" y="2508021"/>
            <a:ext cx="2343150" cy="1943100"/>
          </a:xfrm>
        </p:spPr>
      </p:pic>
      <p:sp>
        <p:nvSpPr>
          <p:cNvPr id="6" name="Action Button: Information 5">
            <a:hlinkClick r:id="rId3" action="ppaction://hlinkfile" highlightClick="1"/>
          </p:cNvPr>
          <p:cNvSpPr/>
          <p:nvPr/>
        </p:nvSpPr>
        <p:spPr>
          <a:xfrm>
            <a:off x="7261622" y="4529138"/>
            <a:ext cx="707231" cy="1014413"/>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ction Button: End 2">
            <a:hlinkClick r:id="rId4" action="ppaction://hlinkfile" highlightClick="1"/>
          </p:cNvPr>
          <p:cNvSpPr/>
          <p:nvPr/>
        </p:nvSpPr>
        <p:spPr>
          <a:xfrm>
            <a:off x="7771833" y="5615519"/>
            <a:ext cx="1035843" cy="621506"/>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714115" y="5929248"/>
            <a:ext cx="1151277" cy="307777"/>
          </a:xfrm>
          <a:prstGeom prst="rect">
            <a:avLst/>
          </a:prstGeom>
        </p:spPr>
        <p:txBody>
          <a:bodyPr wrap="none">
            <a:spAutoFit/>
          </a:bodyPr>
          <a:lstStyle/>
          <a:p>
            <a:r>
              <a:rPr lang="en-US" sz="1400" dirty="0"/>
              <a:t>At-A-Glance</a:t>
            </a:r>
          </a:p>
        </p:txBody>
      </p:sp>
    </p:spTree>
    <p:extLst>
      <p:ext uri="{BB962C8B-B14F-4D97-AF65-F5344CB8AC3E}">
        <p14:creationId xmlns:p14="http://schemas.microsoft.com/office/powerpoint/2010/main" val="1072457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should school administrators and staff consult law enforcement?</a:t>
            </a:r>
          </a:p>
        </p:txBody>
      </p:sp>
      <p:sp>
        <p:nvSpPr>
          <p:cNvPr id="5" name="Content Placeholder 4"/>
          <p:cNvSpPr>
            <a:spLocks noGrp="1"/>
          </p:cNvSpPr>
          <p:nvPr>
            <p:ph idx="1"/>
          </p:nvPr>
        </p:nvSpPr>
        <p:spPr>
          <a:xfrm>
            <a:off x="680321" y="2336873"/>
            <a:ext cx="10553736" cy="3599316"/>
          </a:xfrm>
        </p:spPr>
        <p:txBody>
          <a:bodyPr>
            <a:noAutofit/>
          </a:bodyPr>
          <a:lstStyle/>
          <a:p>
            <a:r>
              <a:rPr lang="en-US" sz="2800" dirty="0"/>
              <a:t>Threat to self/others</a:t>
            </a:r>
          </a:p>
          <a:p>
            <a:r>
              <a:rPr lang="en-US" sz="2800" dirty="0"/>
              <a:t>Threat assessment team</a:t>
            </a:r>
          </a:p>
          <a:p>
            <a:r>
              <a:rPr lang="en-US" sz="2800" dirty="0"/>
              <a:t>A potential criminal act has been committed, and must be investigated</a:t>
            </a:r>
          </a:p>
          <a:p>
            <a:r>
              <a:rPr lang="en-US" sz="2800" dirty="0"/>
              <a:t>Remember - all Pasco County Schools employees are mandatory reporters</a:t>
            </a:r>
          </a:p>
          <a:p>
            <a:r>
              <a:rPr lang="en-US" sz="2800" dirty="0"/>
              <a:t>Procedures apply to all students - note additional procedure when referring students with disabilities to law enforcement.</a:t>
            </a:r>
          </a:p>
        </p:txBody>
      </p:sp>
    </p:spTree>
    <p:extLst>
      <p:ext uri="{BB962C8B-B14F-4D97-AF65-F5344CB8AC3E}">
        <p14:creationId xmlns:p14="http://schemas.microsoft.com/office/powerpoint/2010/main" val="2498829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7504" y="749691"/>
            <a:ext cx="9449216" cy="1080938"/>
          </a:xfrm>
        </p:spPr>
        <p:txBody>
          <a:bodyPr/>
          <a:lstStyle/>
          <a:p>
            <a:r>
              <a:rPr lang="en-US" i="1" dirty="0"/>
              <a:t>PRIMARY</a:t>
            </a:r>
            <a:r>
              <a:rPr lang="en-US" dirty="0"/>
              <a:t> Responsibility of an SRO</a:t>
            </a:r>
          </a:p>
        </p:txBody>
      </p:sp>
      <p:sp>
        <p:nvSpPr>
          <p:cNvPr id="3" name="Content Placeholder 2"/>
          <p:cNvSpPr>
            <a:spLocks noGrp="1"/>
          </p:cNvSpPr>
          <p:nvPr>
            <p:ph sz="half" idx="1"/>
          </p:nvPr>
        </p:nvSpPr>
        <p:spPr>
          <a:xfrm>
            <a:off x="528113" y="2466109"/>
            <a:ext cx="6787086" cy="3599316"/>
          </a:xfrm>
        </p:spPr>
        <p:txBody>
          <a:bodyPr>
            <a:normAutofit/>
          </a:bodyPr>
          <a:lstStyle/>
          <a:p>
            <a:r>
              <a:rPr lang="en-US" sz="2800" dirty="0"/>
              <a:t>The </a:t>
            </a:r>
            <a:r>
              <a:rPr lang="en-US" sz="2800" b="1" dirty="0">
                <a:effectLst>
                  <a:outerShdw blurRad="38100" dist="38100" dir="2700000" algn="tl">
                    <a:srgbClr val="000000">
                      <a:alpha val="43137"/>
                    </a:srgbClr>
                  </a:outerShdw>
                </a:effectLst>
              </a:rPr>
              <a:t>safety</a:t>
            </a:r>
            <a:r>
              <a:rPr lang="en-US" sz="2800" dirty="0"/>
              <a:t> and </a:t>
            </a:r>
            <a:r>
              <a:rPr lang="en-US" sz="2800" b="1" dirty="0">
                <a:effectLst>
                  <a:outerShdw blurRad="38100" dist="38100" dir="2700000" algn="tl">
                    <a:srgbClr val="000000">
                      <a:alpha val="43137"/>
                    </a:srgbClr>
                  </a:outerShdw>
                </a:effectLst>
              </a:rPr>
              <a:t>security</a:t>
            </a:r>
            <a:r>
              <a:rPr lang="en-US" sz="2800" dirty="0"/>
              <a:t> of the </a:t>
            </a:r>
            <a:r>
              <a:rPr lang="en-US" sz="2800" b="1" i="1" dirty="0">
                <a:effectLst>
                  <a:outerShdw blurRad="38100" dist="38100" dir="2700000" algn="tl">
                    <a:srgbClr val="000000">
                      <a:alpha val="43137"/>
                    </a:srgbClr>
                  </a:outerShdw>
                </a:effectLst>
              </a:rPr>
              <a:t>students</a:t>
            </a:r>
            <a:r>
              <a:rPr lang="en-US" sz="2800" dirty="0"/>
              <a:t> and </a:t>
            </a:r>
            <a:r>
              <a:rPr lang="en-US" sz="2800" b="1" i="1" dirty="0">
                <a:effectLst>
                  <a:outerShdw blurRad="38100" dist="38100" dir="2700000" algn="tl">
                    <a:srgbClr val="000000">
                      <a:alpha val="43137"/>
                    </a:srgbClr>
                  </a:outerShdw>
                </a:effectLst>
              </a:rPr>
              <a:t>staff</a:t>
            </a:r>
            <a:r>
              <a:rPr lang="en-US" sz="2800" dirty="0"/>
              <a:t> in Pasco Schools.</a:t>
            </a:r>
          </a:p>
          <a:p>
            <a:pPr marL="0" indent="0">
              <a:buNone/>
            </a:pPr>
            <a:endParaRPr lang="en-US" sz="2800" dirty="0"/>
          </a:p>
          <a:p>
            <a:pPr marL="0" indent="0">
              <a:buNone/>
            </a:pPr>
            <a:r>
              <a:rPr lang="en-US" dirty="0"/>
              <a:t>The SRO operational concept is based on three key functions: law enforcement officer, teacher, and counselor/mentor.</a:t>
            </a:r>
            <a:endParaRPr lang="en-US" sz="2800" dirty="0"/>
          </a:p>
        </p:txBody>
      </p:sp>
      <p:pic>
        <p:nvPicPr>
          <p:cNvPr id="5" name="Content Placeholder 4"/>
          <p:cNvPicPr>
            <a:picLocks noGrp="1" noChangeAspect="1"/>
          </p:cNvPicPr>
          <p:nvPr>
            <p:ph sz="half" idx="2"/>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7992319" y="653292"/>
            <a:ext cx="2412388" cy="1250583"/>
          </a:xfrm>
          <a:prstGeom prst="rect">
            <a:avLst/>
          </a:prstGeom>
          <a:effectLst>
            <a:glow>
              <a:srgbClr val="FF0000"/>
            </a:glow>
          </a:effectLst>
        </p:spPr>
      </p:pic>
      <p:pic>
        <p:nvPicPr>
          <p:cNvPr id="7" name="SLide 3 Goal">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099907" y="4448245"/>
            <a:ext cx="609600" cy="609600"/>
          </a:xfrm>
          <a:prstGeom prst="rect">
            <a:avLst/>
          </a:prstGeom>
        </p:spPr>
      </p:pic>
      <p:pic>
        <p:nvPicPr>
          <p:cNvPr id="6" name="Picture 5"/>
          <p:cNvPicPr>
            <a:picLocks noChangeAspect="1"/>
          </p:cNvPicPr>
          <p:nvPr/>
        </p:nvPicPr>
        <p:blipFill>
          <a:blip r:embed="rId8" cstate="print">
            <a:extLst>
              <a:ext uri="{BEBA8EAE-BF5A-486C-A8C5-ECC9F3942E4B}">
                <a14:imgProps xmlns:a14="http://schemas.microsoft.com/office/drawing/2010/main">
                  <a14:imgLayer r:embed="rId9">
                    <a14:imgEffect>
                      <a14:artisticPastelsSmooth/>
                    </a14:imgEffect>
                  </a14:imgLayer>
                </a14:imgProps>
              </a:ext>
              <a:ext uri="{28A0092B-C50C-407E-A947-70E740481C1C}">
                <a14:useLocalDpi xmlns:a14="http://schemas.microsoft.com/office/drawing/2010/main" val="0"/>
              </a:ext>
            </a:extLst>
          </a:blip>
          <a:stretch>
            <a:fillRect/>
          </a:stretch>
        </p:blipFill>
        <p:spPr>
          <a:xfrm>
            <a:off x="7671849" y="2666503"/>
            <a:ext cx="3585660" cy="2787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363124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repeatCount="indefinite"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 Spaces (Hard Corner Concept)</a:t>
            </a:r>
          </a:p>
        </p:txBody>
      </p:sp>
      <p:sp>
        <p:nvSpPr>
          <p:cNvPr id="3" name="Content Placeholder 2"/>
          <p:cNvSpPr>
            <a:spLocks noGrp="1"/>
          </p:cNvSpPr>
          <p:nvPr>
            <p:ph sz="half" idx="1"/>
          </p:nvPr>
        </p:nvSpPr>
        <p:spPr>
          <a:xfrm>
            <a:off x="680321" y="2370490"/>
            <a:ext cx="10749680" cy="3599316"/>
          </a:xfrm>
        </p:spPr>
        <p:txBody>
          <a:bodyPr/>
          <a:lstStyle/>
          <a:p>
            <a:r>
              <a:rPr lang="en-US" dirty="0"/>
              <a:t>Now makes the establishment and demarcation of “safest spaces” a legislated requirement in ALL of Florida public schools (K-12). </a:t>
            </a:r>
          </a:p>
          <a:p>
            <a:pPr marL="0" indent="0">
              <a:buNone/>
            </a:pPr>
            <a:endParaRPr lang="en-US" dirty="0"/>
          </a:p>
        </p:txBody>
      </p:sp>
      <p:sp>
        <p:nvSpPr>
          <p:cNvPr id="4" name="Content Placeholder 3"/>
          <p:cNvSpPr>
            <a:spLocks noGrp="1"/>
          </p:cNvSpPr>
          <p:nvPr>
            <p:ph sz="half" idx="2"/>
          </p:nvPr>
        </p:nvSpPr>
        <p:spPr>
          <a:xfrm>
            <a:off x="761007" y="3755022"/>
            <a:ext cx="9848721" cy="1630007"/>
          </a:xfrm>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r>
              <a:rPr lang="en-US" sz="2800" dirty="0"/>
              <a:t>“</a:t>
            </a:r>
            <a:r>
              <a:rPr lang="en-US" sz="2800" b="1" u="sng" dirty="0"/>
              <a:t>All</a:t>
            </a:r>
            <a:r>
              <a:rPr lang="en-US" sz="2800" dirty="0"/>
              <a:t> school </a:t>
            </a:r>
            <a:r>
              <a:rPr lang="en-US" sz="2800" b="1" u="sng" dirty="0"/>
              <a:t>classrooms</a:t>
            </a:r>
            <a:r>
              <a:rPr lang="en-US" sz="2800" dirty="0"/>
              <a:t> and </a:t>
            </a:r>
            <a:r>
              <a:rPr lang="en-US" sz="2800" b="1" u="sng" dirty="0"/>
              <a:t>other</a:t>
            </a:r>
            <a:r>
              <a:rPr lang="en-US" sz="2800" dirty="0"/>
              <a:t> </a:t>
            </a:r>
            <a:r>
              <a:rPr lang="en-US" sz="2800" b="1" u="sng" dirty="0"/>
              <a:t>instructional</a:t>
            </a:r>
            <a:r>
              <a:rPr lang="en-US" sz="2800" dirty="0"/>
              <a:t> </a:t>
            </a:r>
            <a:r>
              <a:rPr lang="en-US" sz="2800" b="1" u="sng" dirty="0"/>
              <a:t>spaces</a:t>
            </a:r>
            <a:r>
              <a:rPr lang="en-US" sz="2800" dirty="0"/>
              <a:t> must </a:t>
            </a:r>
            <a:r>
              <a:rPr lang="en-US" sz="2800" b="1" i="1" dirty="0"/>
              <a:t>clearly</a:t>
            </a:r>
            <a:r>
              <a:rPr lang="en-US" sz="2800" dirty="0"/>
              <a:t> and </a:t>
            </a:r>
            <a:r>
              <a:rPr lang="en-US" sz="2800" b="1" i="1" dirty="0"/>
              <a:t>conspicuously</a:t>
            </a:r>
            <a:r>
              <a:rPr lang="en-US" sz="2800" dirty="0"/>
              <a:t> </a:t>
            </a:r>
            <a:r>
              <a:rPr lang="en-US" sz="2800" b="1" i="1" dirty="0"/>
              <a:t>mark</a:t>
            </a:r>
            <a:r>
              <a:rPr lang="en-US" sz="2800" dirty="0"/>
              <a:t> the safest areas in each classroom or other instructional space where students must shelter in place during an emergency.”</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926" t="18922" r="15970" b="18725"/>
          <a:stretch/>
        </p:blipFill>
        <p:spPr>
          <a:xfrm>
            <a:off x="10609728" y="3741057"/>
            <a:ext cx="1358153" cy="165793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30" y="2272306"/>
            <a:ext cx="946392" cy="946392"/>
          </a:xfrm>
          <a:prstGeom prst="ellipse">
            <a:avLst/>
          </a:prstGeom>
          <a:ln>
            <a:noFill/>
          </a:ln>
          <a:effectLst>
            <a:softEdge rad="112500"/>
          </a:effectLst>
        </p:spPr>
      </p:pic>
    </p:spTree>
    <p:extLst>
      <p:ext uri="{BB962C8B-B14F-4D97-AF65-F5344CB8AC3E}">
        <p14:creationId xmlns:p14="http://schemas.microsoft.com/office/powerpoint/2010/main" val="84689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Duties and Responsibilities of an SRO</a:t>
            </a:r>
            <a:br>
              <a:rPr lang="en-US" dirty="0"/>
            </a:br>
            <a:r>
              <a:rPr lang="en-US" dirty="0"/>
              <a:t>LED 635.1</a:t>
            </a:r>
          </a:p>
        </p:txBody>
      </p:sp>
      <p:sp>
        <p:nvSpPr>
          <p:cNvPr id="5" name="Content Placeholder 4"/>
          <p:cNvSpPr>
            <a:spLocks noGrp="1"/>
          </p:cNvSpPr>
          <p:nvPr>
            <p:ph idx="1"/>
          </p:nvPr>
        </p:nvSpPr>
        <p:spPr>
          <a:xfrm>
            <a:off x="680321" y="2336873"/>
            <a:ext cx="9613861" cy="4290808"/>
          </a:xfrm>
        </p:spPr>
        <p:txBody>
          <a:bodyPr>
            <a:normAutofit/>
          </a:bodyPr>
          <a:lstStyle/>
          <a:p>
            <a:r>
              <a:rPr lang="en-US" dirty="0"/>
              <a:t>SROs are expected to cultivate relationships within their campus community and utilize available resources to maintain situational awareness of current crime trends, threats to schools, and other pertinent information that has the potential to impact school safety.</a:t>
            </a:r>
          </a:p>
          <a:p>
            <a:r>
              <a:rPr lang="en-US" dirty="0"/>
              <a:t>Perform routine law enforcement duties</a:t>
            </a:r>
          </a:p>
          <a:p>
            <a:r>
              <a:rPr lang="en-US" dirty="0"/>
              <a:t>Campus Patrols</a:t>
            </a:r>
          </a:p>
          <a:p>
            <a:r>
              <a:rPr lang="en-US" dirty="0"/>
              <a:t>Security Fidelity Checks</a:t>
            </a:r>
          </a:p>
          <a:p>
            <a:r>
              <a:rPr lang="en-US" dirty="0"/>
              <a:t>Community Outreach and Crime Prevention</a:t>
            </a:r>
          </a:p>
          <a:p>
            <a:r>
              <a:rPr lang="en-US" dirty="0"/>
              <a:t>Coordinate security for extra-curricular activities</a:t>
            </a:r>
          </a:p>
          <a:p>
            <a:endParaRPr lang="en-US" dirty="0"/>
          </a:p>
        </p:txBody>
      </p:sp>
      <p:sp>
        <p:nvSpPr>
          <p:cNvPr id="6" name="Action Button: Document 5">
            <a:hlinkClick r:id="rId2" action="ppaction://hlinkfile" highlightClick="1"/>
          </p:cNvPr>
          <p:cNvSpPr/>
          <p:nvPr/>
        </p:nvSpPr>
        <p:spPr>
          <a:xfrm>
            <a:off x="8566484" y="4351994"/>
            <a:ext cx="653143" cy="948776"/>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512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sp>
        <p:nvSpPr>
          <p:cNvPr id="3" name="Content Placeholder 2"/>
          <p:cNvSpPr>
            <a:spLocks noGrp="1"/>
          </p:cNvSpPr>
          <p:nvPr>
            <p:ph sz="half" idx="1"/>
          </p:nvPr>
        </p:nvSpPr>
        <p:spPr>
          <a:xfrm>
            <a:off x="133351" y="2336873"/>
            <a:ext cx="5978082" cy="3599316"/>
          </a:xfrm>
        </p:spPr>
        <p:txBody>
          <a:bodyPr>
            <a:noAutofit/>
          </a:bodyPr>
          <a:lstStyle/>
          <a:p>
            <a:pPr>
              <a:defRPr/>
            </a:pPr>
            <a:r>
              <a:rPr lang="en-US" sz="2800" dirty="0"/>
              <a:t>Betsy Kuhn, Esq.</a:t>
            </a:r>
          </a:p>
          <a:p>
            <a:pPr>
              <a:defRPr/>
            </a:pPr>
            <a:r>
              <a:rPr lang="en-US" sz="2800" dirty="0"/>
              <a:t>Deputy Superintendent </a:t>
            </a:r>
          </a:p>
          <a:p>
            <a:pPr>
              <a:defRPr/>
            </a:pPr>
            <a:r>
              <a:rPr lang="en-US" sz="2800" dirty="0"/>
              <a:t>(813) 794-2203</a:t>
            </a:r>
          </a:p>
          <a:p>
            <a:pPr>
              <a:defRPr/>
            </a:pPr>
            <a:r>
              <a:rPr lang="en-US" sz="2800" dirty="0"/>
              <a:t>ekuhn@pasco.k12.fl.us</a:t>
            </a:r>
          </a:p>
        </p:txBody>
      </p:sp>
      <p:pic>
        <p:nvPicPr>
          <p:cNvPr id="6" name="Picture 2" descr="http://10.1.0.106/wordpress/wp-content/uploads/2014/06/PCS-Logo-Emblem-rgb-signature.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327" y="5023835"/>
            <a:ext cx="1589106" cy="161058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sz="half" idx="2"/>
          </p:nvPr>
        </p:nvSpPr>
        <p:spPr>
          <a:xfrm>
            <a:off x="6263296" y="2336873"/>
            <a:ext cx="5105379" cy="3599316"/>
          </a:xfrm>
        </p:spPr>
        <p:txBody>
          <a:bodyPr>
            <a:normAutofit/>
          </a:bodyPr>
          <a:lstStyle/>
          <a:p>
            <a:pPr>
              <a:defRPr/>
            </a:pPr>
            <a:r>
              <a:rPr lang="en-US" sz="2800" dirty="0"/>
              <a:t>Chief Michael Baumaister</a:t>
            </a:r>
          </a:p>
          <a:p>
            <a:pPr>
              <a:defRPr/>
            </a:pPr>
            <a:r>
              <a:rPr lang="en-US" sz="2800" dirty="0"/>
              <a:t>School Safety</a:t>
            </a:r>
          </a:p>
          <a:p>
            <a:pPr>
              <a:defRPr/>
            </a:pPr>
            <a:r>
              <a:rPr lang="en-US" sz="2800" dirty="0"/>
              <a:t>Pasco District Schools</a:t>
            </a:r>
          </a:p>
          <a:p>
            <a:pPr>
              <a:defRPr/>
            </a:pPr>
            <a:r>
              <a:rPr lang="en-US" sz="2800" dirty="0"/>
              <a:t> (813) 794-7937</a:t>
            </a:r>
          </a:p>
          <a:p>
            <a:pPr>
              <a:defRPr/>
            </a:pPr>
            <a:r>
              <a:rPr lang="en-US" sz="2800" dirty="0">
                <a:hlinkClick r:id="rId5">
                  <a:extLst>
                    <a:ext uri="{A12FA001-AC4F-418D-AE19-62706E023703}">
                      <ahyp:hlinkClr xmlns:ahyp="http://schemas.microsoft.com/office/drawing/2018/hyperlinkcolor" val="tx"/>
                    </a:ext>
                  </a:extLst>
                </a:hlinkClick>
              </a:rPr>
              <a:t>mbaumais@pasco.k12.fl.us</a:t>
            </a:r>
            <a:r>
              <a:rPr lang="en-US" sz="2800" dirty="0"/>
              <a:t>   </a:t>
            </a:r>
          </a:p>
        </p:txBody>
      </p:sp>
    </p:spTree>
    <p:extLst>
      <p:ext uri="{BB962C8B-B14F-4D97-AF65-F5344CB8AC3E}">
        <p14:creationId xmlns:p14="http://schemas.microsoft.com/office/powerpoint/2010/main" val="9600137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 Spaces (Hard Corner Concept)</a:t>
            </a:r>
          </a:p>
        </p:txBody>
      </p:sp>
      <p:sp>
        <p:nvSpPr>
          <p:cNvPr id="3" name="Content Placeholder 2"/>
          <p:cNvSpPr>
            <a:spLocks noGrp="1"/>
          </p:cNvSpPr>
          <p:nvPr>
            <p:ph idx="1"/>
          </p:nvPr>
        </p:nvSpPr>
        <p:spPr>
          <a:xfrm>
            <a:off x="626530" y="2336873"/>
            <a:ext cx="9774767" cy="3599316"/>
          </a:xfrm>
        </p:spPr>
        <p:txBody>
          <a:bodyPr>
            <a:normAutofit/>
          </a:bodyPr>
          <a:lstStyle/>
          <a:p>
            <a:r>
              <a:rPr lang="en-US" sz="2800" dirty="0"/>
              <a:t>Students must be notified of these safe areas within the first 5 days of the school year.</a:t>
            </a:r>
          </a:p>
          <a:p>
            <a:pPr marL="0" indent="0">
              <a:buNone/>
            </a:pPr>
            <a:endParaRPr lang="en-US" sz="2800" dirty="0"/>
          </a:p>
          <a:p>
            <a:r>
              <a:rPr lang="en-US" sz="2800" b="1" i="1" dirty="0"/>
              <a:t>The Office of Safe Schools shall conduct a compliance inspection pursuant to s. 1001.212(14). </a:t>
            </a:r>
            <a:r>
              <a:rPr lang="en-US" sz="2800" dirty="0"/>
              <a:t>Administrative personnel as defined in s. 1012.01(3) who knowingly violate the requirements of this paragraph are subject to disciplinary measures under ss. 1012.795 and 1012.796.</a:t>
            </a:r>
          </a:p>
          <a:p>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4182" y="4853502"/>
            <a:ext cx="1785820" cy="1785820"/>
          </a:xfrm>
          <a:prstGeom prst="ellipse">
            <a:avLst/>
          </a:prstGeom>
          <a:ln>
            <a:noFill/>
          </a:ln>
          <a:effectLst>
            <a:softEdge rad="112500"/>
          </a:effectLst>
        </p:spPr>
      </p:pic>
    </p:spTree>
    <p:extLst>
      <p:ext uri="{BB962C8B-B14F-4D97-AF65-F5344CB8AC3E}">
        <p14:creationId xmlns:p14="http://schemas.microsoft.com/office/powerpoint/2010/main" val="593103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*New Hard Corners/Safest Spaces, </a:t>
            </a:r>
            <a:br>
              <a:rPr lang="en-US" dirty="0"/>
            </a:br>
            <a:r>
              <a:rPr lang="en-US" dirty="0"/>
              <a:t>Student Crime Watch Video</a:t>
            </a:r>
          </a:p>
        </p:txBody>
      </p:sp>
      <p:sp>
        <p:nvSpPr>
          <p:cNvPr id="3" name="Content Placeholder 2"/>
          <p:cNvSpPr>
            <a:spLocks noGrp="1"/>
          </p:cNvSpPr>
          <p:nvPr>
            <p:ph sz="half" idx="1"/>
          </p:nvPr>
        </p:nvSpPr>
        <p:spPr>
          <a:xfrm>
            <a:off x="295634" y="2268466"/>
            <a:ext cx="7645208" cy="3599316"/>
          </a:xfrm>
        </p:spPr>
        <p:txBody>
          <a:bodyPr>
            <a:noAutofit/>
          </a:bodyPr>
          <a:lstStyle/>
          <a:p>
            <a:r>
              <a:rPr lang="en-US" dirty="0"/>
              <a:t>Locating the conspicuously marked "hard corner/safest space" in each room or space where instruction may occur.</a:t>
            </a:r>
          </a:p>
          <a:p>
            <a:r>
              <a:rPr lang="en-US" dirty="0"/>
              <a:t>Purpose and concept behind "hard corners/safest space."</a:t>
            </a:r>
          </a:p>
          <a:p>
            <a:r>
              <a:rPr lang="en-US" dirty="0"/>
              <a:t>How to report suspicious or concerning behavior to authorities.</a:t>
            </a:r>
          </a:p>
          <a:p>
            <a:r>
              <a:rPr lang="en-US" dirty="0"/>
              <a:t>Use of Fortify FL, to include consequences for misuse of the system.</a:t>
            </a:r>
          </a:p>
          <a:p>
            <a:r>
              <a:rPr lang="en-US" dirty="0"/>
              <a:t>Videos must be age appropriate.</a:t>
            </a: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071674" y="2707311"/>
            <a:ext cx="3844925" cy="272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5662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Clipping"/>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9765818" cy="6858000"/>
          </a:xfr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2159" y="2159392"/>
            <a:ext cx="1789841" cy="1789841"/>
          </a:xfrm>
          <a:prstGeom prst="rect">
            <a:avLst/>
          </a:prstGeom>
        </p:spPr>
      </p:pic>
    </p:spTree>
    <p:extLst>
      <p:ext uri="{BB962C8B-B14F-4D97-AF65-F5344CB8AC3E}">
        <p14:creationId xmlns:p14="http://schemas.microsoft.com/office/powerpoint/2010/main" val="4082309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4404" y="780937"/>
            <a:ext cx="9916047" cy="1080938"/>
          </a:xfrm>
        </p:spPr>
        <p:txBody>
          <a:bodyPr/>
          <a:lstStyle/>
          <a:p>
            <a:pPr algn="ctr"/>
            <a:r>
              <a:rPr lang="en-US" dirty="0"/>
              <a:t>School Safety Requirements – FS 1006.07 (6)(f)</a:t>
            </a:r>
          </a:p>
        </p:txBody>
      </p:sp>
      <p:sp>
        <p:nvSpPr>
          <p:cNvPr id="5" name="Content Placeholder 4"/>
          <p:cNvSpPr>
            <a:spLocks noGrp="1"/>
          </p:cNvSpPr>
          <p:nvPr>
            <p:ph sz="half" idx="1"/>
          </p:nvPr>
        </p:nvSpPr>
        <p:spPr>
          <a:xfrm>
            <a:off x="364061" y="2336873"/>
            <a:ext cx="4698358" cy="3599316"/>
          </a:xfrm>
        </p:spPr>
        <p:txBody>
          <a:bodyPr>
            <a:normAutofit/>
          </a:bodyPr>
          <a:lstStyle/>
          <a:p>
            <a:r>
              <a:rPr lang="en-US" dirty="0"/>
              <a:t>All campus access doors, gates, and other access points that allow ingress to or egress from a </a:t>
            </a:r>
            <a:r>
              <a:rPr lang="en-US" i="1" dirty="0"/>
              <a:t>school building </a:t>
            </a:r>
            <a:r>
              <a:rPr lang="en-US" dirty="0"/>
              <a:t>must remain closed and always locked when students are on campus to prevent ingress, unless:</a:t>
            </a:r>
          </a:p>
        </p:txBody>
      </p:sp>
      <p:sp>
        <p:nvSpPr>
          <p:cNvPr id="7" name="Content Placeholder 6"/>
          <p:cNvSpPr>
            <a:spLocks noGrp="1"/>
          </p:cNvSpPr>
          <p:nvPr>
            <p:ph sz="half" idx="2"/>
          </p:nvPr>
        </p:nvSpPr>
        <p:spPr>
          <a:xfrm>
            <a:off x="5012012" y="2336872"/>
            <a:ext cx="6662057" cy="4521127"/>
          </a:xfrm>
        </p:spPr>
        <p:txBody>
          <a:bodyPr>
            <a:normAutofit/>
          </a:bodyPr>
          <a:lstStyle/>
          <a:p>
            <a:r>
              <a:rPr lang="en-US" dirty="0"/>
              <a:t>A person is actively entering or exiting the door, gate, or other access point, </a:t>
            </a:r>
            <a:r>
              <a:rPr lang="en-US" b="1" i="1" u="sng" dirty="0"/>
              <a:t>OR</a:t>
            </a:r>
          </a:p>
          <a:p>
            <a:r>
              <a:rPr lang="en-US" dirty="0"/>
              <a:t>The SSS or designee has documented in FSSAT that the open and unlocked door, gate, or other access point is not subject to this requirement based upon other safety measures at the school.</a:t>
            </a:r>
          </a:p>
          <a:p>
            <a:pPr marL="0" indent="0">
              <a:buNone/>
            </a:pPr>
            <a:endParaRPr lang="en-US" dirty="0"/>
          </a:p>
          <a:p>
            <a:pPr marL="0" indent="0">
              <a:buNone/>
            </a:pPr>
            <a:endParaRPr lang="en-US" sz="2000" i="1" dirty="0"/>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43" y="5309565"/>
            <a:ext cx="4751905" cy="417750"/>
          </a:xfrm>
          <a:prstGeom prst="rect">
            <a:avLst/>
          </a:prstGeom>
        </p:spPr>
      </p:pic>
      <p:sp>
        <p:nvSpPr>
          <p:cNvPr id="2" name="Rectangle 1"/>
          <p:cNvSpPr/>
          <p:nvPr/>
        </p:nvSpPr>
        <p:spPr>
          <a:xfrm>
            <a:off x="7250449" y="5333774"/>
            <a:ext cx="371808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b="1" dirty="0">
                <a:latin typeface="Aptos"/>
                <a:ea typeface="Aptos"/>
                <a:cs typeface="Times New Roman" panose="02020603050405020304" pitchFamily="18" charset="0"/>
              </a:rPr>
              <a:t>School Exemption Assessment</a:t>
            </a:r>
            <a:endParaRPr lang="en-US" dirty="0"/>
          </a:p>
        </p:txBody>
      </p:sp>
    </p:spTree>
    <p:extLst>
      <p:ext uri="{BB962C8B-B14F-4D97-AF65-F5344CB8AC3E}">
        <p14:creationId xmlns:p14="http://schemas.microsoft.com/office/powerpoint/2010/main" val="74189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ptos"/>
                <a:ea typeface="Aptos"/>
                <a:cs typeface="Times New Roman" panose="02020603050405020304" pitchFamily="18" charset="0"/>
              </a:rPr>
              <a:t>School Exemption Assessment, </a:t>
            </a:r>
            <a:br>
              <a:rPr lang="en-US" b="1" dirty="0">
                <a:latin typeface="Aptos"/>
                <a:ea typeface="Aptos"/>
                <a:cs typeface="Times New Roman" panose="02020603050405020304" pitchFamily="18" charset="0"/>
              </a:rPr>
            </a:br>
            <a:r>
              <a:rPr lang="en-US" b="1" dirty="0">
                <a:latin typeface="Aptos"/>
                <a:ea typeface="Aptos"/>
                <a:cs typeface="Times New Roman" panose="02020603050405020304" pitchFamily="18" charset="0"/>
              </a:rPr>
              <a:t>Local Process</a:t>
            </a:r>
            <a:endParaRPr lang="en-US" dirty="0"/>
          </a:p>
        </p:txBody>
      </p:sp>
      <p:sp>
        <p:nvSpPr>
          <p:cNvPr id="3" name="Content Placeholder 2"/>
          <p:cNvSpPr>
            <a:spLocks noGrp="1"/>
          </p:cNvSpPr>
          <p:nvPr>
            <p:ph sz="half" idx="1"/>
          </p:nvPr>
        </p:nvSpPr>
        <p:spPr>
          <a:xfrm>
            <a:off x="219682" y="2405624"/>
            <a:ext cx="10342633" cy="4304559"/>
          </a:xfrm>
        </p:spPr>
        <p:txBody>
          <a:bodyPr>
            <a:normAutofit/>
          </a:bodyPr>
          <a:lstStyle/>
          <a:p>
            <a:pPr marL="0" indent="0">
              <a:buNone/>
            </a:pPr>
            <a:r>
              <a:rPr lang="en-US" i="1" dirty="0"/>
              <a:t>Documentation in FSSAT must include a description of other safety measures present and a photograph of the classroom door not subject to the requirement.</a:t>
            </a:r>
          </a:p>
          <a:p>
            <a:pPr marL="0" indent="0">
              <a:buNone/>
            </a:pPr>
            <a:endParaRPr lang="en-US" i="1" dirty="0"/>
          </a:p>
          <a:p>
            <a:pPr marL="457200" indent="-457200">
              <a:buFont typeface="+mj-lt"/>
              <a:buAutoNum type="arabicPeriod"/>
            </a:pPr>
            <a:r>
              <a:rPr lang="en-US" i="1" dirty="0"/>
              <a:t>Any exemptions will be approved by the School Safety Specialist or Designee (Pasco Schools).</a:t>
            </a:r>
          </a:p>
          <a:p>
            <a:pPr marL="457200" indent="-457200">
              <a:buFont typeface="+mj-lt"/>
              <a:buAutoNum type="arabicPeriod"/>
            </a:pPr>
            <a:r>
              <a:rPr lang="en-US" i="1" dirty="0"/>
              <a:t>Assessment is made by the SRO, and includes recommendations and photographs of area in question. </a:t>
            </a:r>
          </a:p>
          <a:p>
            <a:pPr marL="457200" indent="-457200">
              <a:buFont typeface="+mj-lt"/>
              <a:buAutoNum type="arabicPeriod"/>
            </a:pPr>
            <a:r>
              <a:rPr lang="en-US" i="1" dirty="0"/>
              <a:t>This is then sent to your SRO SGT, and then it will be forwarded to Chief </a:t>
            </a:r>
            <a:r>
              <a:rPr lang="en-US" i="1" dirty="0" err="1"/>
              <a:t>Baumaister’s</a:t>
            </a:r>
            <a:r>
              <a:rPr lang="en-US" i="1" dirty="0"/>
              <a:t> Office. </a:t>
            </a:r>
          </a:p>
          <a:p>
            <a:endParaRPr lang="en-US" dirty="0"/>
          </a:p>
        </p:txBody>
      </p:sp>
      <p:sp>
        <p:nvSpPr>
          <p:cNvPr id="5" name="Action Button: Forward or Next 4">
            <a:hlinkClick r:id="rId2" action="ppaction://hlinkfile" highlightClick="1"/>
          </p:cNvPr>
          <p:cNvSpPr/>
          <p:nvPr/>
        </p:nvSpPr>
        <p:spPr>
          <a:xfrm>
            <a:off x="10562315" y="2495347"/>
            <a:ext cx="933000" cy="65348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518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8135" y="753228"/>
            <a:ext cx="9916047" cy="1080938"/>
          </a:xfrm>
        </p:spPr>
        <p:txBody>
          <a:bodyPr/>
          <a:lstStyle/>
          <a:p>
            <a:pPr algn="ctr"/>
            <a:r>
              <a:rPr lang="en-US" dirty="0"/>
              <a:t>Local School Impacts</a:t>
            </a:r>
          </a:p>
        </p:txBody>
      </p:sp>
      <p:sp>
        <p:nvSpPr>
          <p:cNvPr id="5" name="Content Placeholder 4"/>
          <p:cNvSpPr>
            <a:spLocks noGrp="1"/>
          </p:cNvSpPr>
          <p:nvPr>
            <p:ph idx="1"/>
          </p:nvPr>
        </p:nvSpPr>
        <p:spPr>
          <a:xfrm>
            <a:off x="680321" y="2336872"/>
            <a:ext cx="9613861" cy="4521127"/>
          </a:xfrm>
        </p:spPr>
        <p:txBody>
          <a:bodyPr vert="horz" lIns="91440" tIns="45720" rIns="91440" bIns="45720" rtlCol="0" anchor="t">
            <a:normAutofit/>
          </a:bodyPr>
          <a:lstStyle/>
          <a:p>
            <a:r>
              <a:rPr lang="en-US" dirty="0"/>
              <a:t>These are all the gates and doors around the perimeter of the campus.  They need to be locked.  In the morning and afternoon for arrivals and dismissals, they can be opened as long as there are staff nearby to monitor the gates.  This includes any area in the receiving area and near the plant manager's area. </a:t>
            </a:r>
          </a:p>
          <a:p>
            <a:pPr marL="0" indent="0">
              <a:buNone/>
            </a:pPr>
            <a:r>
              <a:rPr lang="en-US" dirty="0"/>
              <a:t> </a:t>
            </a:r>
          </a:p>
          <a:p>
            <a:r>
              <a:rPr lang="en-US" dirty="0"/>
              <a:t>This applies </a:t>
            </a:r>
            <a:r>
              <a:rPr lang="en-US" b="1" dirty="0"/>
              <a:t>anytime</a:t>
            </a:r>
            <a:r>
              <a:rPr lang="en-US" dirty="0"/>
              <a:t> there are students on the campus.  We will create waiver submissions for the front Parking lots so they can be left accessible.  Student and staff lots will have to be secured if there is a gate to secure them. </a:t>
            </a:r>
          </a:p>
          <a:p>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8401" y="3032541"/>
            <a:ext cx="1789841" cy="1789841"/>
          </a:xfrm>
          <a:prstGeom prst="rect">
            <a:avLst/>
          </a:prstGeom>
        </p:spPr>
      </p:pic>
    </p:spTree>
    <p:extLst>
      <p:ext uri="{BB962C8B-B14F-4D97-AF65-F5344CB8AC3E}">
        <p14:creationId xmlns:p14="http://schemas.microsoft.com/office/powerpoint/2010/main" val="25509549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9"/>
</p:tagLst>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5588</TotalTime>
  <Words>2704</Words>
  <Application>Microsoft Office PowerPoint</Application>
  <PresentationFormat>Widescreen</PresentationFormat>
  <Paragraphs>171</Paragraphs>
  <Slides>31</Slides>
  <Notes>14</Notes>
  <HiddenSlides>6</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Aptos</vt:lpstr>
      <vt:lpstr>Arial</vt:lpstr>
      <vt:lpstr>Calibri</vt:lpstr>
      <vt:lpstr>Trebuchet MS</vt:lpstr>
      <vt:lpstr>Berlin</vt:lpstr>
      <vt:lpstr>House Bill 1473 –Rule 6A-1.0018, Florida Administrative Code (F.A.C.) Enhancements to School Safety</vt:lpstr>
      <vt:lpstr>943.082 School Safety Awareness Program</vt:lpstr>
      <vt:lpstr>Safe Spaces (Hard Corner Concept)</vt:lpstr>
      <vt:lpstr>Safe Spaces (Hard Corner Concept)</vt:lpstr>
      <vt:lpstr>*New Hard Corners/Safest Spaces,  Student Crime Watch Video</vt:lpstr>
      <vt:lpstr>PowerPoint Presentation</vt:lpstr>
      <vt:lpstr>School Safety Requirements – FS 1006.07 (6)(f)</vt:lpstr>
      <vt:lpstr>School Exemption Assessment,  Local Process</vt:lpstr>
      <vt:lpstr>Local School Impacts</vt:lpstr>
      <vt:lpstr>PowerPoint Presentation</vt:lpstr>
      <vt:lpstr>PowerPoint Presentation</vt:lpstr>
      <vt:lpstr>PowerPoint Presentation</vt:lpstr>
      <vt:lpstr>District Safety Compliance Inspections</vt:lpstr>
      <vt:lpstr>District Compliance Inspections</vt:lpstr>
      <vt:lpstr>District Compliance Inspections</vt:lpstr>
      <vt:lpstr>District Compliance Inspections</vt:lpstr>
      <vt:lpstr>OSS Inspection Workflow, Summary</vt:lpstr>
      <vt:lpstr>District Compliance Inspections, Accountability</vt:lpstr>
      <vt:lpstr>Progressive Discipline Policy FS 1006.07(6)(f)</vt:lpstr>
      <vt:lpstr>District Compliance Inspections – SRO Role</vt:lpstr>
      <vt:lpstr>School Safety Guidelines ~ Continuity </vt:lpstr>
      <vt:lpstr>School Safety Drills</vt:lpstr>
      <vt:lpstr>School Safety Drills</vt:lpstr>
      <vt:lpstr>*NEW, Actual Emergency, or False Alarm</vt:lpstr>
      <vt:lpstr>Emergency Drills, Rule 6A-1.0018</vt:lpstr>
      <vt:lpstr>Fire Drills</vt:lpstr>
      <vt:lpstr>2024-25 School Safety Drill Schedule</vt:lpstr>
      <vt:lpstr>When should school administrators and staff consult law enforcement?</vt:lpstr>
      <vt:lpstr>PRIMARY Responsibility of an SRO</vt:lpstr>
      <vt:lpstr>Other Duties and Responsibilities of an SRO LED 635.1</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SRO Operations</dc:title>
  <dc:creator>Troy Fergueson</dc:creator>
  <cp:lastModifiedBy>Kevin Watson</cp:lastModifiedBy>
  <cp:revision>107</cp:revision>
  <dcterms:created xsi:type="dcterms:W3CDTF">2023-07-12T15:48:44Z</dcterms:created>
  <dcterms:modified xsi:type="dcterms:W3CDTF">2025-01-31T02:47:06Z</dcterms:modified>
</cp:coreProperties>
</file>