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5"/>
  </p:notesMasterIdLst>
  <p:sldIdLst>
    <p:sldId id="256" r:id="rId6"/>
    <p:sldId id="257" r:id="rId7"/>
    <p:sldId id="261" r:id="rId8"/>
    <p:sldId id="259" r:id="rId9"/>
    <p:sldId id="299" r:id="rId10"/>
    <p:sldId id="853" r:id="rId11"/>
    <p:sldId id="303" r:id="rId12"/>
    <p:sldId id="304" r:id="rId13"/>
    <p:sldId id="851" r:id="rId14"/>
    <p:sldId id="296" r:id="rId15"/>
    <p:sldId id="297" r:id="rId16"/>
    <p:sldId id="855" r:id="rId17"/>
    <p:sldId id="305" r:id="rId18"/>
    <p:sldId id="300" r:id="rId19"/>
    <p:sldId id="301" r:id="rId20"/>
    <p:sldId id="852" r:id="rId21"/>
    <p:sldId id="854" r:id="rId22"/>
    <p:sldId id="307" r:id="rId23"/>
    <p:sldId id="289" r:id="rId24"/>
  </p:sldIdLst>
  <p:sldSz cx="12192000" cy="6858000"/>
  <p:notesSz cx="7010400" cy="9296400"/>
  <p:embeddedFontLst>
    <p:embeddedFont>
      <p:font typeface="Trebuchet MS" panose="020B0603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2F5597"/>
    <a:srgbClr val="FF4343"/>
    <a:srgbClr val="FF5050"/>
    <a:srgbClr val="094FA3"/>
    <a:srgbClr val="FF6D6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196" autoAdjust="0"/>
  </p:normalViewPr>
  <p:slideViewPr>
    <p:cSldViewPr snapToGrid="0">
      <p:cViewPr varScale="1">
        <p:scale>
          <a:sx n="59" d="100"/>
          <a:sy n="59" d="100"/>
        </p:scale>
        <p:origin x="1618" y="67"/>
      </p:cViewPr>
      <p:guideLst/>
    </p:cSldViewPr>
  </p:slideViewPr>
  <p:notesTextViewPr>
    <p:cViewPr>
      <p:scale>
        <a:sx n="1" d="1"/>
        <a:sy n="1" d="1"/>
      </p:scale>
      <p:origin x="0" y="0"/>
    </p:cViewPr>
  </p:notesTextViewPr>
  <p:notesViewPr>
    <p:cSldViewPr snapToGrid="0">
      <p:cViewPr varScale="1">
        <p:scale>
          <a:sx n="51" d="100"/>
          <a:sy n="51" d="100"/>
        </p:scale>
        <p:origin x="271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A08B6-7D2F-41CC-9168-EFD30532453C}" type="doc">
      <dgm:prSet loTypeId="urn:microsoft.com/office/officeart/2005/8/layout/radial1" loCatId="relationship" qsTypeId="urn:microsoft.com/office/officeart/2005/8/quickstyle/simple1" qsCatId="simple" csTypeId="urn:microsoft.com/office/officeart/2005/8/colors/accent0_2" csCatId="mainScheme" phldr="1"/>
      <dgm:spPr/>
      <dgm:t>
        <a:bodyPr/>
        <a:lstStyle/>
        <a:p>
          <a:endParaRPr lang="en-US"/>
        </a:p>
      </dgm:t>
    </dgm:pt>
    <dgm:pt modelId="{2525A713-ECAA-41C1-A618-3D0E80C211D0}">
      <dgm:prSet phldrT="[Text]"/>
      <dgm:spPr/>
      <dgm:t>
        <a:bodyPr/>
        <a:lstStyle/>
        <a:p>
          <a:endParaRPr lang="en-US" dirty="0"/>
        </a:p>
      </dgm:t>
    </dgm:pt>
    <dgm:pt modelId="{FD59D0BF-519D-4969-BACB-ABFD6B614DFB}" type="parTrans" cxnId="{7FDED46D-2322-4E99-A9B8-F5E7739914C5}">
      <dgm:prSet/>
      <dgm:spPr/>
      <dgm:t>
        <a:bodyPr/>
        <a:lstStyle/>
        <a:p>
          <a:endParaRPr lang="en-US"/>
        </a:p>
      </dgm:t>
    </dgm:pt>
    <dgm:pt modelId="{5C9404BA-AF8D-4872-8B35-E5102A1C03C7}" type="sibTrans" cxnId="{7FDED46D-2322-4E99-A9B8-F5E7739914C5}">
      <dgm:prSet/>
      <dgm:spPr/>
      <dgm:t>
        <a:bodyPr/>
        <a:lstStyle/>
        <a:p>
          <a:endParaRPr lang="en-US"/>
        </a:p>
      </dgm:t>
    </dgm:pt>
    <dgm:pt modelId="{4D429E0D-BEA7-40D3-9865-D2B1F707D617}">
      <dgm:prSet phldrT="[Text]"/>
      <dgm:spPr/>
      <dgm:t>
        <a:bodyPr/>
        <a:lstStyle/>
        <a:p>
          <a:endParaRPr lang="en-US" dirty="0"/>
        </a:p>
      </dgm:t>
    </dgm:pt>
    <dgm:pt modelId="{A9C6F753-2F75-403C-9393-DB79C29803ED}" type="parTrans" cxnId="{81D9E666-EE9F-4403-B87F-FF0E7C1E82AF}">
      <dgm:prSet/>
      <dgm:spPr/>
      <dgm:t>
        <a:bodyPr/>
        <a:lstStyle/>
        <a:p>
          <a:endParaRPr lang="en-US"/>
        </a:p>
      </dgm:t>
    </dgm:pt>
    <dgm:pt modelId="{A38A63CE-F4D3-4673-9066-A2071D5F1AE9}" type="sibTrans" cxnId="{81D9E666-EE9F-4403-B87F-FF0E7C1E82AF}">
      <dgm:prSet/>
      <dgm:spPr/>
      <dgm:t>
        <a:bodyPr/>
        <a:lstStyle/>
        <a:p>
          <a:endParaRPr lang="en-US"/>
        </a:p>
      </dgm:t>
    </dgm:pt>
    <dgm:pt modelId="{9DA5A724-D731-4DD6-9D47-8AA14802292E}">
      <dgm:prSet phldrT="[Text]"/>
      <dgm:spPr/>
      <dgm:t>
        <a:bodyPr/>
        <a:lstStyle/>
        <a:p>
          <a:endParaRPr lang="en-US" dirty="0"/>
        </a:p>
      </dgm:t>
    </dgm:pt>
    <dgm:pt modelId="{2D87FB13-58DD-43D3-8C57-8E3475C265CE}" type="parTrans" cxnId="{73F3075C-4B01-4D50-8B3B-68E84633790E}">
      <dgm:prSet/>
      <dgm:spPr/>
      <dgm:t>
        <a:bodyPr/>
        <a:lstStyle/>
        <a:p>
          <a:endParaRPr lang="en-US"/>
        </a:p>
      </dgm:t>
    </dgm:pt>
    <dgm:pt modelId="{EDC17F52-22D6-450D-A645-0359111E4EDE}" type="sibTrans" cxnId="{73F3075C-4B01-4D50-8B3B-68E84633790E}">
      <dgm:prSet/>
      <dgm:spPr/>
      <dgm:t>
        <a:bodyPr/>
        <a:lstStyle/>
        <a:p>
          <a:endParaRPr lang="en-US"/>
        </a:p>
      </dgm:t>
    </dgm:pt>
    <dgm:pt modelId="{3E3C0AC6-C69F-4D81-BF78-A5822F7F85DB}">
      <dgm:prSet/>
      <dgm:spPr/>
      <dgm:t>
        <a:bodyPr/>
        <a:lstStyle/>
        <a:p>
          <a:endParaRPr lang="en-US"/>
        </a:p>
      </dgm:t>
    </dgm:pt>
    <dgm:pt modelId="{F50FF883-2621-4D03-9F9E-5EB21D3941FA}" type="parTrans" cxnId="{0B4EEDB8-8451-4948-B4F1-65528978FEBA}">
      <dgm:prSet/>
      <dgm:spPr/>
      <dgm:t>
        <a:bodyPr/>
        <a:lstStyle/>
        <a:p>
          <a:endParaRPr lang="en-US"/>
        </a:p>
      </dgm:t>
    </dgm:pt>
    <dgm:pt modelId="{47A54C71-E9B6-469C-BC37-245C104A962E}" type="sibTrans" cxnId="{0B4EEDB8-8451-4948-B4F1-65528978FEBA}">
      <dgm:prSet/>
      <dgm:spPr/>
      <dgm:t>
        <a:bodyPr/>
        <a:lstStyle/>
        <a:p>
          <a:endParaRPr lang="en-US"/>
        </a:p>
      </dgm:t>
    </dgm:pt>
    <dgm:pt modelId="{DA6A7E50-6D96-49E2-B3EB-B629E157DB39}">
      <dgm:prSet/>
      <dgm:spPr/>
      <dgm:t>
        <a:bodyPr/>
        <a:lstStyle/>
        <a:p>
          <a:endParaRPr lang="en-US"/>
        </a:p>
      </dgm:t>
    </dgm:pt>
    <dgm:pt modelId="{40AC73AB-4CDE-4E72-B8B9-DA80B4FA7D9B}" type="parTrans" cxnId="{4286644D-5792-4724-9DFD-8E327E59E557}">
      <dgm:prSet/>
      <dgm:spPr/>
      <dgm:t>
        <a:bodyPr/>
        <a:lstStyle/>
        <a:p>
          <a:endParaRPr lang="en-US"/>
        </a:p>
      </dgm:t>
    </dgm:pt>
    <dgm:pt modelId="{2478FA23-E15D-4A3D-957E-D82DC3B9B6A5}" type="sibTrans" cxnId="{4286644D-5792-4724-9DFD-8E327E59E557}">
      <dgm:prSet/>
      <dgm:spPr/>
      <dgm:t>
        <a:bodyPr/>
        <a:lstStyle/>
        <a:p>
          <a:endParaRPr lang="en-US"/>
        </a:p>
      </dgm:t>
    </dgm:pt>
    <dgm:pt modelId="{07D7B5B5-A725-405E-AFE5-CD72D36D94B1}">
      <dgm:prSet/>
      <dgm:spPr/>
      <dgm:t>
        <a:bodyPr/>
        <a:lstStyle/>
        <a:p>
          <a:endParaRPr lang="en-US"/>
        </a:p>
      </dgm:t>
    </dgm:pt>
    <dgm:pt modelId="{EC69A934-E1F0-46CC-AEE4-12334C3F7826}" type="parTrans" cxnId="{B3E4CA44-8D04-4BED-823D-0E76A233C020}">
      <dgm:prSet/>
      <dgm:spPr/>
      <dgm:t>
        <a:bodyPr/>
        <a:lstStyle/>
        <a:p>
          <a:endParaRPr lang="en-US"/>
        </a:p>
      </dgm:t>
    </dgm:pt>
    <dgm:pt modelId="{280D307D-BCD6-4767-909C-414D33233327}" type="sibTrans" cxnId="{B3E4CA44-8D04-4BED-823D-0E76A233C020}">
      <dgm:prSet/>
      <dgm:spPr/>
      <dgm:t>
        <a:bodyPr/>
        <a:lstStyle/>
        <a:p>
          <a:endParaRPr lang="en-US"/>
        </a:p>
      </dgm:t>
    </dgm:pt>
    <dgm:pt modelId="{C962A44B-1772-4330-A872-4B86A5AE2B41}">
      <dgm:prSet phldrT="[Text]"/>
      <dgm:spPr/>
      <dgm:t>
        <a:bodyPr/>
        <a:lstStyle/>
        <a:p>
          <a:endParaRPr lang="en-US" dirty="0"/>
        </a:p>
      </dgm:t>
    </dgm:pt>
    <dgm:pt modelId="{5BCCC182-0286-4857-A775-B323098A6096}" type="sibTrans" cxnId="{43394CB4-6F31-494A-A46B-D2A6DE9BF5BA}">
      <dgm:prSet/>
      <dgm:spPr/>
      <dgm:t>
        <a:bodyPr/>
        <a:lstStyle/>
        <a:p>
          <a:endParaRPr lang="en-US"/>
        </a:p>
      </dgm:t>
    </dgm:pt>
    <dgm:pt modelId="{A337BC34-7E78-4D6E-939A-C24B3CFF4145}" type="parTrans" cxnId="{43394CB4-6F31-494A-A46B-D2A6DE9BF5BA}">
      <dgm:prSet/>
      <dgm:spPr/>
      <dgm:t>
        <a:bodyPr/>
        <a:lstStyle/>
        <a:p>
          <a:endParaRPr lang="en-US"/>
        </a:p>
      </dgm:t>
    </dgm:pt>
    <dgm:pt modelId="{02580E08-6800-4BFF-BABD-93F85176ACA0}">
      <dgm:prSet phldrT="[Text]" phldr="1"/>
      <dgm:spPr/>
      <dgm:t>
        <a:bodyPr/>
        <a:lstStyle/>
        <a:p>
          <a:endParaRPr lang="en-US" dirty="0"/>
        </a:p>
      </dgm:t>
    </dgm:pt>
    <dgm:pt modelId="{9E560257-A16C-4CD7-9FD3-DBC26CE15368}" type="sibTrans" cxnId="{261CBA9E-4C5F-45AA-9313-D8199B0279D3}">
      <dgm:prSet/>
      <dgm:spPr/>
      <dgm:t>
        <a:bodyPr/>
        <a:lstStyle/>
        <a:p>
          <a:endParaRPr lang="en-US"/>
        </a:p>
      </dgm:t>
    </dgm:pt>
    <dgm:pt modelId="{B05C53C7-0D68-4698-85DB-D55F732DD992}" type="parTrans" cxnId="{261CBA9E-4C5F-45AA-9313-D8199B0279D3}">
      <dgm:prSet/>
      <dgm:spPr/>
      <dgm:t>
        <a:bodyPr/>
        <a:lstStyle/>
        <a:p>
          <a:endParaRPr lang="en-US"/>
        </a:p>
      </dgm:t>
    </dgm:pt>
    <dgm:pt modelId="{6FAC7857-54FD-4A13-801C-F9A979707155}" type="pres">
      <dgm:prSet presAssocID="{650A08B6-7D2F-41CC-9168-EFD30532453C}" presName="cycle" presStyleCnt="0">
        <dgm:presLayoutVars>
          <dgm:chMax val="1"/>
          <dgm:dir/>
          <dgm:animLvl val="ctr"/>
          <dgm:resizeHandles val="exact"/>
        </dgm:presLayoutVars>
      </dgm:prSet>
      <dgm:spPr/>
    </dgm:pt>
    <dgm:pt modelId="{19622874-3E1E-4B71-B7B2-D320CA1E8C7D}" type="pres">
      <dgm:prSet presAssocID="{02580E08-6800-4BFF-BABD-93F85176ACA0}" presName="centerShape" presStyleLbl="node0" presStyleIdx="0" presStyleCnt="1"/>
      <dgm:spPr/>
    </dgm:pt>
    <dgm:pt modelId="{3834ACA3-B471-45C8-994C-9434ABD78E9A}" type="pres">
      <dgm:prSet presAssocID="{A337BC34-7E78-4D6E-939A-C24B3CFF4145}" presName="Name9" presStyleLbl="parChTrans1D2" presStyleIdx="0" presStyleCnt="7"/>
      <dgm:spPr/>
    </dgm:pt>
    <dgm:pt modelId="{3535B30C-0324-44C4-8C5D-01494E4B0045}" type="pres">
      <dgm:prSet presAssocID="{A337BC34-7E78-4D6E-939A-C24B3CFF4145}" presName="connTx" presStyleLbl="parChTrans1D2" presStyleIdx="0" presStyleCnt="7"/>
      <dgm:spPr/>
    </dgm:pt>
    <dgm:pt modelId="{3E0C3A10-67E9-48E1-BF21-E8A26DE9DB67}" type="pres">
      <dgm:prSet presAssocID="{C962A44B-1772-4330-A872-4B86A5AE2B41}" presName="node" presStyleLbl="node1" presStyleIdx="0" presStyleCnt="7">
        <dgm:presLayoutVars>
          <dgm:bulletEnabled val="1"/>
        </dgm:presLayoutVars>
      </dgm:prSet>
      <dgm:spPr/>
    </dgm:pt>
    <dgm:pt modelId="{BA41A9B6-3F50-4DF1-BC0C-9233B9648721}" type="pres">
      <dgm:prSet presAssocID="{FD59D0BF-519D-4969-BACB-ABFD6B614DFB}" presName="Name9" presStyleLbl="parChTrans1D2" presStyleIdx="1" presStyleCnt="7"/>
      <dgm:spPr/>
    </dgm:pt>
    <dgm:pt modelId="{5BB46C17-BC79-4A55-A425-015237245B45}" type="pres">
      <dgm:prSet presAssocID="{FD59D0BF-519D-4969-BACB-ABFD6B614DFB}" presName="connTx" presStyleLbl="parChTrans1D2" presStyleIdx="1" presStyleCnt="7"/>
      <dgm:spPr/>
    </dgm:pt>
    <dgm:pt modelId="{5ABD09D1-630C-4FCA-BAB3-75AB22140370}" type="pres">
      <dgm:prSet presAssocID="{2525A713-ECAA-41C1-A618-3D0E80C211D0}" presName="node" presStyleLbl="node1" presStyleIdx="1" presStyleCnt="7">
        <dgm:presLayoutVars>
          <dgm:bulletEnabled val="1"/>
        </dgm:presLayoutVars>
      </dgm:prSet>
      <dgm:spPr/>
    </dgm:pt>
    <dgm:pt modelId="{39C695DB-FEB0-4C9C-92F9-A6CC72F6672E}" type="pres">
      <dgm:prSet presAssocID="{A9C6F753-2F75-403C-9393-DB79C29803ED}" presName="Name9" presStyleLbl="parChTrans1D2" presStyleIdx="2" presStyleCnt="7"/>
      <dgm:spPr/>
    </dgm:pt>
    <dgm:pt modelId="{9445EF3C-56DB-4FD4-B3BF-EC15067A9661}" type="pres">
      <dgm:prSet presAssocID="{A9C6F753-2F75-403C-9393-DB79C29803ED}" presName="connTx" presStyleLbl="parChTrans1D2" presStyleIdx="2" presStyleCnt="7"/>
      <dgm:spPr/>
    </dgm:pt>
    <dgm:pt modelId="{3B853B96-F5A5-4C57-8433-4957060C3814}" type="pres">
      <dgm:prSet presAssocID="{4D429E0D-BEA7-40D3-9865-D2B1F707D617}" presName="node" presStyleLbl="node1" presStyleIdx="2" presStyleCnt="7">
        <dgm:presLayoutVars>
          <dgm:bulletEnabled val="1"/>
        </dgm:presLayoutVars>
      </dgm:prSet>
      <dgm:spPr/>
    </dgm:pt>
    <dgm:pt modelId="{78282FDF-C93D-4149-AAC5-6805538FA56C}" type="pres">
      <dgm:prSet presAssocID="{2D87FB13-58DD-43D3-8C57-8E3475C265CE}" presName="Name9" presStyleLbl="parChTrans1D2" presStyleIdx="3" presStyleCnt="7"/>
      <dgm:spPr/>
    </dgm:pt>
    <dgm:pt modelId="{928B840E-6EAF-4CD5-B541-0674ACEBD143}" type="pres">
      <dgm:prSet presAssocID="{2D87FB13-58DD-43D3-8C57-8E3475C265CE}" presName="connTx" presStyleLbl="parChTrans1D2" presStyleIdx="3" presStyleCnt="7"/>
      <dgm:spPr/>
    </dgm:pt>
    <dgm:pt modelId="{EC389CDC-5737-4552-B793-5AEC5C3232D4}" type="pres">
      <dgm:prSet presAssocID="{9DA5A724-D731-4DD6-9D47-8AA14802292E}" presName="node" presStyleLbl="node1" presStyleIdx="3" presStyleCnt="7">
        <dgm:presLayoutVars>
          <dgm:bulletEnabled val="1"/>
        </dgm:presLayoutVars>
      </dgm:prSet>
      <dgm:spPr/>
    </dgm:pt>
    <dgm:pt modelId="{257D1DE2-C76B-488B-8277-F49C288EBEBD}" type="pres">
      <dgm:prSet presAssocID="{F50FF883-2621-4D03-9F9E-5EB21D3941FA}" presName="Name9" presStyleLbl="parChTrans1D2" presStyleIdx="4" presStyleCnt="7"/>
      <dgm:spPr/>
    </dgm:pt>
    <dgm:pt modelId="{C3E00A4E-6C7B-4001-A524-C5A63ECBD205}" type="pres">
      <dgm:prSet presAssocID="{F50FF883-2621-4D03-9F9E-5EB21D3941FA}" presName="connTx" presStyleLbl="parChTrans1D2" presStyleIdx="4" presStyleCnt="7"/>
      <dgm:spPr/>
    </dgm:pt>
    <dgm:pt modelId="{61F9DC0F-F8CE-4CE8-9D7A-1E291B556CC5}" type="pres">
      <dgm:prSet presAssocID="{3E3C0AC6-C69F-4D81-BF78-A5822F7F85DB}" presName="node" presStyleLbl="node1" presStyleIdx="4" presStyleCnt="7">
        <dgm:presLayoutVars>
          <dgm:bulletEnabled val="1"/>
        </dgm:presLayoutVars>
      </dgm:prSet>
      <dgm:spPr/>
    </dgm:pt>
    <dgm:pt modelId="{DAE469D3-F9DA-4482-941A-6DB039A0A2F2}" type="pres">
      <dgm:prSet presAssocID="{40AC73AB-4CDE-4E72-B8B9-DA80B4FA7D9B}" presName="Name9" presStyleLbl="parChTrans1D2" presStyleIdx="5" presStyleCnt="7"/>
      <dgm:spPr/>
    </dgm:pt>
    <dgm:pt modelId="{E6CC724D-40B0-421D-B65B-BC3E4020F559}" type="pres">
      <dgm:prSet presAssocID="{40AC73AB-4CDE-4E72-B8B9-DA80B4FA7D9B}" presName="connTx" presStyleLbl="parChTrans1D2" presStyleIdx="5" presStyleCnt="7"/>
      <dgm:spPr/>
    </dgm:pt>
    <dgm:pt modelId="{DB76342D-2176-49A4-B312-17D17BC6555A}" type="pres">
      <dgm:prSet presAssocID="{DA6A7E50-6D96-49E2-B3EB-B629E157DB39}" presName="node" presStyleLbl="node1" presStyleIdx="5" presStyleCnt="7">
        <dgm:presLayoutVars>
          <dgm:bulletEnabled val="1"/>
        </dgm:presLayoutVars>
      </dgm:prSet>
      <dgm:spPr/>
    </dgm:pt>
    <dgm:pt modelId="{6398D9D1-30FC-4C3A-A5CF-B9EC47BAC8B4}" type="pres">
      <dgm:prSet presAssocID="{EC69A934-E1F0-46CC-AEE4-12334C3F7826}" presName="Name9" presStyleLbl="parChTrans1D2" presStyleIdx="6" presStyleCnt="7"/>
      <dgm:spPr/>
    </dgm:pt>
    <dgm:pt modelId="{9715AE03-DAB2-4A71-8402-69F5BFA65535}" type="pres">
      <dgm:prSet presAssocID="{EC69A934-E1F0-46CC-AEE4-12334C3F7826}" presName="connTx" presStyleLbl="parChTrans1D2" presStyleIdx="6" presStyleCnt="7"/>
      <dgm:spPr/>
    </dgm:pt>
    <dgm:pt modelId="{ABC51CA8-9B59-41C2-B802-8B94F718E0FD}" type="pres">
      <dgm:prSet presAssocID="{07D7B5B5-A725-405E-AFE5-CD72D36D94B1}" presName="node" presStyleLbl="node1" presStyleIdx="6" presStyleCnt="7">
        <dgm:presLayoutVars>
          <dgm:bulletEnabled val="1"/>
        </dgm:presLayoutVars>
      </dgm:prSet>
      <dgm:spPr/>
    </dgm:pt>
  </dgm:ptLst>
  <dgm:cxnLst>
    <dgm:cxn modelId="{071E1503-E202-4EBB-BDCB-FDC240E384D9}" type="presOf" srcId="{A337BC34-7E78-4D6E-939A-C24B3CFF4145}" destId="{3834ACA3-B471-45C8-994C-9434ABD78E9A}" srcOrd="0" destOrd="0" presId="urn:microsoft.com/office/officeart/2005/8/layout/radial1"/>
    <dgm:cxn modelId="{1761FC05-0F62-48C0-82FF-0ECBFDADC161}" type="presOf" srcId="{3E3C0AC6-C69F-4D81-BF78-A5822F7F85DB}" destId="{61F9DC0F-F8CE-4CE8-9D7A-1E291B556CC5}" srcOrd="0" destOrd="0" presId="urn:microsoft.com/office/officeart/2005/8/layout/radial1"/>
    <dgm:cxn modelId="{F7025308-2714-4790-A929-B4DAD856B35F}" type="presOf" srcId="{C962A44B-1772-4330-A872-4B86A5AE2B41}" destId="{3E0C3A10-67E9-48E1-BF21-E8A26DE9DB67}" srcOrd="0" destOrd="0" presId="urn:microsoft.com/office/officeart/2005/8/layout/radial1"/>
    <dgm:cxn modelId="{31047E0A-6AD5-43C4-A7A6-B497CBA21D5E}" type="presOf" srcId="{650A08B6-7D2F-41CC-9168-EFD30532453C}" destId="{6FAC7857-54FD-4A13-801C-F9A979707155}" srcOrd="0" destOrd="0" presId="urn:microsoft.com/office/officeart/2005/8/layout/radial1"/>
    <dgm:cxn modelId="{E1CCDC40-C5A8-4E7B-B90C-F0E99A01EC08}" type="presOf" srcId="{2525A713-ECAA-41C1-A618-3D0E80C211D0}" destId="{5ABD09D1-630C-4FCA-BAB3-75AB22140370}" srcOrd="0" destOrd="0" presId="urn:microsoft.com/office/officeart/2005/8/layout/radial1"/>
    <dgm:cxn modelId="{73F3075C-4B01-4D50-8B3B-68E84633790E}" srcId="{02580E08-6800-4BFF-BABD-93F85176ACA0}" destId="{9DA5A724-D731-4DD6-9D47-8AA14802292E}" srcOrd="3" destOrd="0" parTransId="{2D87FB13-58DD-43D3-8C57-8E3475C265CE}" sibTransId="{EDC17F52-22D6-450D-A645-0359111E4EDE}"/>
    <dgm:cxn modelId="{B3E4CA44-8D04-4BED-823D-0E76A233C020}" srcId="{02580E08-6800-4BFF-BABD-93F85176ACA0}" destId="{07D7B5B5-A725-405E-AFE5-CD72D36D94B1}" srcOrd="6" destOrd="0" parTransId="{EC69A934-E1F0-46CC-AEE4-12334C3F7826}" sibTransId="{280D307D-BCD6-4767-909C-414D33233327}"/>
    <dgm:cxn modelId="{81D9E666-EE9F-4403-B87F-FF0E7C1E82AF}" srcId="{02580E08-6800-4BFF-BABD-93F85176ACA0}" destId="{4D429E0D-BEA7-40D3-9865-D2B1F707D617}" srcOrd="2" destOrd="0" parTransId="{A9C6F753-2F75-403C-9393-DB79C29803ED}" sibTransId="{A38A63CE-F4D3-4673-9066-A2071D5F1AE9}"/>
    <dgm:cxn modelId="{FA196E4A-5A79-4022-B349-FA009A81C0E1}" type="presOf" srcId="{40AC73AB-4CDE-4E72-B8B9-DA80B4FA7D9B}" destId="{E6CC724D-40B0-421D-B65B-BC3E4020F559}" srcOrd="1" destOrd="0" presId="urn:microsoft.com/office/officeart/2005/8/layout/radial1"/>
    <dgm:cxn modelId="{4286644D-5792-4724-9DFD-8E327E59E557}" srcId="{02580E08-6800-4BFF-BABD-93F85176ACA0}" destId="{DA6A7E50-6D96-49E2-B3EB-B629E157DB39}" srcOrd="5" destOrd="0" parTransId="{40AC73AB-4CDE-4E72-B8B9-DA80B4FA7D9B}" sibTransId="{2478FA23-E15D-4A3D-957E-D82DC3B9B6A5}"/>
    <dgm:cxn modelId="{7FDED46D-2322-4E99-A9B8-F5E7739914C5}" srcId="{02580E08-6800-4BFF-BABD-93F85176ACA0}" destId="{2525A713-ECAA-41C1-A618-3D0E80C211D0}" srcOrd="1" destOrd="0" parTransId="{FD59D0BF-519D-4969-BACB-ABFD6B614DFB}" sibTransId="{5C9404BA-AF8D-4872-8B35-E5102A1C03C7}"/>
    <dgm:cxn modelId="{EF1AA372-BD97-44CD-812D-540E9EC3274E}" type="presOf" srcId="{EC69A934-E1F0-46CC-AEE4-12334C3F7826}" destId="{6398D9D1-30FC-4C3A-A5CF-B9EC47BAC8B4}" srcOrd="0" destOrd="0" presId="urn:microsoft.com/office/officeart/2005/8/layout/radial1"/>
    <dgm:cxn modelId="{24AEB172-92F1-4F8A-A4C9-007C54D4486A}" type="presOf" srcId="{FD59D0BF-519D-4969-BACB-ABFD6B614DFB}" destId="{5BB46C17-BC79-4A55-A425-015237245B45}" srcOrd="1" destOrd="0" presId="urn:microsoft.com/office/officeart/2005/8/layout/radial1"/>
    <dgm:cxn modelId="{AC132456-6205-4C9A-92EF-6C3D842569F5}" type="presOf" srcId="{2D87FB13-58DD-43D3-8C57-8E3475C265CE}" destId="{928B840E-6EAF-4CD5-B541-0674ACEBD143}" srcOrd="1" destOrd="0" presId="urn:microsoft.com/office/officeart/2005/8/layout/radial1"/>
    <dgm:cxn modelId="{0831077B-36D4-4B64-9D92-19436D470DB6}" type="presOf" srcId="{4D429E0D-BEA7-40D3-9865-D2B1F707D617}" destId="{3B853B96-F5A5-4C57-8433-4957060C3814}" srcOrd="0" destOrd="0" presId="urn:microsoft.com/office/officeart/2005/8/layout/radial1"/>
    <dgm:cxn modelId="{148BA881-FAD4-424F-9851-1C3099360E85}" type="presOf" srcId="{40AC73AB-4CDE-4E72-B8B9-DA80B4FA7D9B}" destId="{DAE469D3-F9DA-4482-941A-6DB039A0A2F2}" srcOrd="0" destOrd="0" presId="urn:microsoft.com/office/officeart/2005/8/layout/radial1"/>
    <dgm:cxn modelId="{E9AD0A88-2385-4B20-B8ED-8A3CD7C0E228}" type="presOf" srcId="{02580E08-6800-4BFF-BABD-93F85176ACA0}" destId="{19622874-3E1E-4B71-B7B2-D320CA1E8C7D}" srcOrd="0" destOrd="0" presId="urn:microsoft.com/office/officeart/2005/8/layout/radial1"/>
    <dgm:cxn modelId="{7D641988-8806-4F19-82B5-FB448D47EF91}" type="presOf" srcId="{FD59D0BF-519D-4969-BACB-ABFD6B614DFB}" destId="{BA41A9B6-3F50-4DF1-BC0C-9233B9648721}" srcOrd="0" destOrd="0" presId="urn:microsoft.com/office/officeart/2005/8/layout/radial1"/>
    <dgm:cxn modelId="{10196990-CF11-41C2-81D3-9DD9298E295B}" type="presOf" srcId="{A337BC34-7E78-4D6E-939A-C24B3CFF4145}" destId="{3535B30C-0324-44C4-8C5D-01494E4B0045}" srcOrd="1" destOrd="0" presId="urn:microsoft.com/office/officeart/2005/8/layout/radial1"/>
    <dgm:cxn modelId="{BFDDF19D-1768-4E45-8A91-A73BD65A599D}" type="presOf" srcId="{F50FF883-2621-4D03-9F9E-5EB21D3941FA}" destId="{257D1DE2-C76B-488B-8277-F49C288EBEBD}" srcOrd="0" destOrd="0" presId="urn:microsoft.com/office/officeart/2005/8/layout/radial1"/>
    <dgm:cxn modelId="{261CBA9E-4C5F-45AA-9313-D8199B0279D3}" srcId="{650A08B6-7D2F-41CC-9168-EFD30532453C}" destId="{02580E08-6800-4BFF-BABD-93F85176ACA0}" srcOrd="0" destOrd="0" parTransId="{B05C53C7-0D68-4698-85DB-D55F732DD992}" sibTransId="{9E560257-A16C-4CD7-9FD3-DBC26CE15368}"/>
    <dgm:cxn modelId="{1CC2CEA0-2443-4D9F-A012-0A072E104AA7}" type="presOf" srcId="{2D87FB13-58DD-43D3-8C57-8E3475C265CE}" destId="{78282FDF-C93D-4149-AAC5-6805538FA56C}" srcOrd="0" destOrd="0" presId="urn:microsoft.com/office/officeart/2005/8/layout/radial1"/>
    <dgm:cxn modelId="{1BC467B2-E8CD-4A4D-8E65-F37AA04E7107}" type="presOf" srcId="{07D7B5B5-A725-405E-AFE5-CD72D36D94B1}" destId="{ABC51CA8-9B59-41C2-B802-8B94F718E0FD}" srcOrd="0" destOrd="0" presId="urn:microsoft.com/office/officeart/2005/8/layout/radial1"/>
    <dgm:cxn modelId="{43394CB4-6F31-494A-A46B-D2A6DE9BF5BA}" srcId="{02580E08-6800-4BFF-BABD-93F85176ACA0}" destId="{C962A44B-1772-4330-A872-4B86A5AE2B41}" srcOrd="0" destOrd="0" parTransId="{A337BC34-7E78-4D6E-939A-C24B3CFF4145}" sibTransId="{5BCCC182-0286-4857-A775-B323098A6096}"/>
    <dgm:cxn modelId="{010C54B4-1A8F-4A5C-9F68-A789F99F3C1E}" type="presOf" srcId="{F50FF883-2621-4D03-9F9E-5EB21D3941FA}" destId="{C3E00A4E-6C7B-4001-A524-C5A63ECBD205}" srcOrd="1" destOrd="0" presId="urn:microsoft.com/office/officeart/2005/8/layout/radial1"/>
    <dgm:cxn modelId="{4F090AB6-16C8-45CD-9C17-CF9FC52E8583}" type="presOf" srcId="{A9C6F753-2F75-403C-9393-DB79C29803ED}" destId="{39C695DB-FEB0-4C9C-92F9-A6CC72F6672E}" srcOrd="0" destOrd="0" presId="urn:microsoft.com/office/officeart/2005/8/layout/radial1"/>
    <dgm:cxn modelId="{0B4EEDB8-8451-4948-B4F1-65528978FEBA}" srcId="{02580E08-6800-4BFF-BABD-93F85176ACA0}" destId="{3E3C0AC6-C69F-4D81-BF78-A5822F7F85DB}" srcOrd="4" destOrd="0" parTransId="{F50FF883-2621-4D03-9F9E-5EB21D3941FA}" sibTransId="{47A54C71-E9B6-469C-BC37-245C104A962E}"/>
    <dgm:cxn modelId="{D429F6C9-472F-4699-8B22-FD7EAB7FCB13}" type="presOf" srcId="{DA6A7E50-6D96-49E2-B3EB-B629E157DB39}" destId="{DB76342D-2176-49A4-B312-17D17BC6555A}" srcOrd="0" destOrd="0" presId="urn:microsoft.com/office/officeart/2005/8/layout/radial1"/>
    <dgm:cxn modelId="{E717BED3-1EAE-4502-AC52-559DFEB9E9F9}" type="presOf" srcId="{A9C6F753-2F75-403C-9393-DB79C29803ED}" destId="{9445EF3C-56DB-4FD4-B3BF-EC15067A9661}" srcOrd="1" destOrd="0" presId="urn:microsoft.com/office/officeart/2005/8/layout/radial1"/>
    <dgm:cxn modelId="{A4A6C6FB-AE4F-48C7-8D2B-716487D6249B}" type="presOf" srcId="{EC69A934-E1F0-46CC-AEE4-12334C3F7826}" destId="{9715AE03-DAB2-4A71-8402-69F5BFA65535}" srcOrd="1" destOrd="0" presId="urn:microsoft.com/office/officeart/2005/8/layout/radial1"/>
    <dgm:cxn modelId="{F2F833FF-33DA-47C4-8C0A-0ECE68C0E223}" type="presOf" srcId="{9DA5A724-D731-4DD6-9D47-8AA14802292E}" destId="{EC389CDC-5737-4552-B793-5AEC5C3232D4}" srcOrd="0" destOrd="0" presId="urn:microsoft.com/office/officeart/2005/8/layout/radial1"/>
    <dgm:cxn modelId="{56005C8A-7748-429D-AC69-BAB3650BB6E9}" type="presParOf" srcId="{6FAC7857-54FD-4A13-801C-F9A979707155}" destId="{19622874-3E1E-4B71-B7B2-D320CA1E8C7D}" srcOrd="0" destOrd="0" presId="urn:microsoft.com/office/officeart/2005/8/layout/radial1"/>
    <dgm:cxn modelId="{8355BCCF-B72C-4BDA-9882-316CCAFA3D19}" type="presParOf" srcId="{6FAC7857-54FD-4A13-801C-F9A979707155}" destId="{3834ACA3-B471-45C8-994C-9434ABD78E9A}" srcOrd="1" destOrd="0" presId="urn:microsoft.com/office/officeart/2005/8/layout/radial1"/>
    <dgm:cxn modelId="{C9AFEBA1-C28E-498D-BFEE-007D9B5DE182}" type="presParOf" srcId="{3834ACA3-B471-45C8-994C-9434ABD78E9A}" destId="{3535B30C-0324-44C4-8C5D-01494E4B0045}" srcOrd="0" destOrd="0" presId="urn:microsoft.com/office/officeart/2005/8/layout/radial1"/>
    <dgm:cxn modelId="{340E34C6-D1B1-4BD8-8B21-A82C0F5579AF}" type="presParOf" srcId="{6FAC7857-54FD-4A13-801C-F9A979707155}" destId="{3E0C3A10-67E9-48E1-BF21-E8A26DE9DB67}" srcOrd="2" destOrd="0" presId="urn:microsoft.com/office/officeart/2005/8/layout/radial1"/>
    <dgm:cxn modelId="{02726AEE-E9CC-4F26-955B-ED1303F57B34}" type="presParOf" srcId="{6FAC7857-54FD-4A13-801C-F9A979707155}" destId="{BA41A9B6-3F50-4DF1-BC0C-9233B9648721}" srcOrd="3" destOrd="0" presId="urn:microsoft.com/office/officeart/2005/8/layout/radial1"/>
    <dgm:cxn modelId="{E28A5FAE-0084-4A05-B8EF-255147CB1460}" type="presParOf" srcId="{BA41A9B6-3F50-4DF1-BC0C-9233B9648721}" destId="{5BB46C17-BC79-4A55-A425-015237245B45}" srcOrd="0" destOrd="0" presId="urn:microsoft.com/office/officeart/2005/8/layout/radial1"/>
    <dgm:cxn modelId="{5A8A2FA6-5A61-4F08-AFF1-5B378206D418}" type="presParOf" srcId="{6FAC7857-54FD-4A13-801C-F9A979707155}" destId="{5ABD09D1-630C-4FCA-BAB3-75AB22140370}" srcOrd="4" destOrd="0" presId="urn:microsoft.com/office/officeart/2005/8/layout/radial1"/>
    <dgm:cxn modelId="{6AAD6BD9-97BC-4715-BDBC-138649F7E059}" type="presParOf" srcId="{6FAC7857-54FD-4A13-801C-F9A979707155}" destId="{39C695DB-FEB0-4C9C-92F9-A6CC72F6672E}" srcOrd="5" destOrd="0" presId="urn:microsoft.com/office/officeart/2005/8/layout/radial1"/>
    <dgm:cxn modelId="{FA55A4B2-2383-4368-9A0C-DE1059EB2346}" type="presParOf" srcId="{39C695DB-FEB0-4C9C-92F9-A6CC72F6672E}" destId="{9445EF3C-56DB-4FD4-B3BF-EC15067A9661}" srcOrd="0" destOrd="0" presId="urn:microsoft.com/office/officeart/2005/8/layout/radial1"/>
    <dgm:cxn modelId="{B4764760-DE2B-4EFB-A332-10501BCA36B3}" type="presParOf" srcId="{6FAC7857-54FD-4A13-801C-F9A979707155}" destId="{3B853B96-F5A5-4C57-8433-4957060C3814}" srcOrd="6" destOrd="0" presId="urn:microsoft.com/office/officeart/2005/8/layout/radial1"/>
    <dgm:cxn modelId="{B368F57A-20CB-4F54-B92E-16F9BE5F74F0}" type="presParOf" srcId="{6FAC7857-54FD-4A13-801C-F9A979707155}" destId="{78282FDF-C93D-4149-AAC5-6805538FA56C}" srcOrd="7" destOrd="0" presId="urn:microsoft.com/office/officeart/2005/8/layout/radial1"/>
    <dgm:cxn modelId="{CBD3CD4A-E31B-4650-A44E-236463C04578}" type="presParOf" srcId="{78282FDF-C93D-4149-AAC5-6805538FA56C}" destId="{928B840E-6EAF-4CD5-B541-0674ACEBD143}" srcOrd="0" destOrd="0" presId="urn:microsoft.com/office/officeart/2005/8/layout/radial1"/>
    <dgm:cxn modelId="{57276F1A-6CDD-4686-A523-79787F8D9F19}" type="presParOf" srcId="{6FAC7857-54FD-4A13-801C-F9A979707155}" destId="{EC389CDC-5737-4552-B793-5AEC5C3232D4}" srcOrd="8" destOrd="0" presId="urn:microsoft.com/office/officeart/2005/8/layout/radial1"/>
    <dgm:cxn modelId="{E60560BD-3641-49E0-8BB4-AA47340D25B4}" type="presParOf" srcId="{6FAC7857-54FD-4A13-801C-F9A979707155}" destId="{257D1DE2-C76B-488B-8277-F49C288EBEBD}" srcOrd="9" destOrd="0" presId="urn:microsoft.com/office/officeart/2005/8/layout/radial1"/>
    <dgm:cxn modelId="{02246B7E-AED0-464D-A514-EE6A76F0A935}" type="presParOf" srcId="{257D1DE2-C76B-488B-8277-F49C288EBEBD}" destId="{C3E00A4E-6C7B-4001-A524-C5A63ECBD205}" srcOrd="0" destOrd="0" presId="urn:microsoft.com/office/officeart/2005/8/layout/radial1"/>
    <dgm:cxn modelId="{6881814B-8739-448E-9018-072F9803BD54}" type="presParOf" srcId="{6FAC7857-54FD-4A13-801C-F9A979707155}" destId="{61F9DC0F-F8CE-4CE8-9D7A-1E291B556CC5}" srcOrd="10" destOrd="0" presId="urn:microsoft.com/office/officeart/2005/8/layout/radial1"/>
    <dgm:cxn modelId="{CDF18AD2-1F79-4D12-9569-D761EDB8075A}" type="presParOf" srcId="{6FAC7857-54FD-4A13-801C-F9A979707155}" destId="{DAE469D3-F9DA-4482-941A-6DB039A0A2F2}" srcOrd="11" destOrd="0" presId="urn:microsoft.com/office/officeart/2005/8/layout/radial1"/>
    <dgm:cxn modelId="{7464CFDF-8E18-403E-A2B9-633A17302D54}" type="presParOf" srcId="{DAE469D3-F9DA-4482-941A-6DB039A0A2F2}" destId="{E6CC724D-40B0-421D-B65B-BC3E4020F559}" srcOrd="0" destOrd="0" presId="urn:microsoft.com/office/officeart/2005/8/layout/radial1"/>
    <dgm:cxn modelId="{B90AED63-38BC-41E3-B0D2-9458A47C3680}" type="presParOf" srcId="{6FAC7857-54FD-4A13-801C-F9A979707155}" destId="{DB76342D-2176-49A4-B312-17D17BC6555A}" srcOrd="12" destOrd="0" presId="urn:microsoft.com/office/officeart/2005/8/layout/radial1"/>
    <dgm:cxn modelId="{0D0B35AE-FCBA-400D-9D6B-3DABEA9AAD99}" type="presParOf" srcId="{6FAC7857-54FD-4A13-801C-F9A979707155}" destId="{6398D9D1-30FC-4C3A-A5CF-B9EC47BAC8B4}" srcOrd="13" destOrd="0" presId="urn:microsoft.com/office/officeart/2005/8/layout/radial1"/>
    <dgm:cxn modelId="{E73C80B7-62E3-4E8E-8C32-07F7D2C6303F}" type="presParOf" srcId="{6398D9D1-30FC-4C3A-A5CF-B9EC47BAC8B4}" destId="{9715AE03-DAB2-4A71-8402-69F5BFA65535}" srcOrd="0" destOrd="0" presId="urn:microsoft.com/office/officeart/2005/8/layout/radial1"/>
    <dgm:cxn modelId="{6B9353F5-7329-4C7A-9C13-C3C9287C2C7A}" type="presParOf" srcId="{6FAC7857-54FD-4A13-801C-F9A979707155}" destId="{ABC51CA8-9B59-41C2-B802-8B94F718E0FD}"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22874-3E1E-4B71-B7B2-D320CA1E8C7D}">
      <dsp:nvSpPr>
        <dsp:cNvPr id="0" name=""/>
        <dsp:cNvSpPr/>
      </dsp:nvSpPr>
      <dsp:spPr>
        <a:xfrm>
          <a:off x="3037952" y="1932192"/>
          <a:ext cx="1287085" cy="128708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3226441" y="2120681"/>
        <a:ext cx="910107" cy="910107"/>
      </dsp:txXfrm>
    </dsp:sp>
    <dsp:sp modelId="{3834ACA3-B471-45C8-994C-9434ABD78E9A}">
      <dsp:nvSpPr>
        <dsp:cNvPr id="0" name=""/>
        <dsp:cNvSpPr/>
      </dsp:nvSpPr>
      <dsp:spPr>
        <a:xfrm rot="16200000">
          <a:off x="3360087" y="1595051"/>
          <a:ext cx="642816" cy="31464"/>
        </a:xfrm>
        <a:custGeom>
          <a:avLst/>
          <a:gdLst/>
          <a:ahLst/>
          <a:cxnLst/>
          <a:rect l="0" t="0" r="0" b="0"/>
          <a:pathLst>
            <a:path>
              <a:moveTo>
                <a:pt x="0" y="15732"/>
              </a:moveTo>
              <a:lnTo>
                <a:pt x="642816" y="1573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65425" y="1594713"/>
        <a:ext cx="32140" cy="32140"/>
      </dsp:txXfrm>
    </dsp:sp>
    <dsp:sp modelId="{3E0C3A10-67E9-48E1-BF21-E8A26DE9DB67}">
      <dsp:nvSpPr>
        <dsp:cNvPr id="0" name=""/>
        <dsp:cNvSpPr/>
      </dsp:nvSpPr>
      <dsp:spPr>
        <a:xfrm>
          <a:off x="3037952" y="2290"/>
          <a:ext cx="1287085" cy="128708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en-US" sz="5900" kern="1200" dirty="0"/>
        </a:p>
      </dsp:txBody>
      <dsp:txXfrm>
        <a:off x="3226441" y="190779"/>
        <a:ext cx="910107" cy="910107"/>
      </dsp:txXfrm>
    </dsp:sp>
    <dsp:sp modelId="{BA41A9B6-3F50-4DF1-BC0C-9233B9648721}">
      <dsp:nvSpPr>
        <dsp:cNvPr id="0" name=""/>
        <dsp:cNvSpPr/>
      </dsp:nvSpPr>
      <dsp:spPr>
        <a:xfrm rot="19285714">
          <a:off x="4114516" y="1958365"/>
          <a:ext cx="642816" cy="31464"/>
        </a:xfrm>
        <a:custGeom>
          <a:avLst/>
          <a:gdLst/>
          <a:ahLst/>
          <a:cxnLst/>
          <a:rect l="0" t="0" r="0" b="0"/>
          <a:pathLst>
            <a:path>
              <a:moveTo>
                <a:pt x="0" y="15732"/>
              </a:moveTo>
              <a:lnTo>
                <a:pt x="642816" y="1573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19854" y="1958027"/>
        <a:ext cx="32140" cy="32140"/>
      </dsp:txXfrm>
    </dsp:sp>
    <dsp:sp modelId="{5ABD09D1-630C-4FCA-BAB3-75AB22140370}">
      <dsp:nvSpPr>
        <dsp:cNvPr id="0" name=""/>
        <dsp:cNvSpPr/>
      </dsp:nvSpPr>
      <dsp:spPr>
        <a:xfrm>
          <a:off x="4546810" y="728918"/>
          <a:ext cx="1287085" cy="128708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en-US" sz="5900" kern="1200" dirty="0"/>
        </a:p>
      </dsp:txBody>
      <dsp:txXfrm>
        <a:off x="4735299" y="917407"/>
        <a:ext cx="910107" cy="910107"/>
      </dsp:txXfrm>
    </dsp:sp>
    <dsp:sp modelId="{39C695DB-FEB0-4C9C-92F9-A6CC72F6672E}">
      <dsp:nvSpPr>
        <dsp:cNvPr id="0" name=""/>
        <dsp:cNvSpPr/>
      </dsp:nvSpPr>
      <dsp:spPr>
        <a:xfrm rot="771429">
          <a:off x="4300844" y="2774724"/>
          <a:ext cx="642816" cy="31464"/>
        </a:xfrm>
        <a:custGeom>
          <a:avLst/>
          <a:gdLst/>
          <a:ahLst/>
          <a:cxnLst/>
          <a:rect l="0" t="0" r="0" b="0"/>
          <a:pathLst>
            <a:path>
              <a:moveTo>
                <a:pt x="0" y="15732"/>
              </a:moveTo>
              <a:lnTo>
                <a:pt x="642816" y="1573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06182" y="2774386"/>
        <a:ext cx="32140" cy="32140"/>
      </dsp:txXfrm>
    </dsp:sp>
    <dsp:sp modelId="{3B853B96-F5A5-4C57-8433-4957060C3814}">
      <dsp:nvSpPr>
        <dsp:cNvPr id="0" name=""/>
        <dsp:cNvSpPr/>
      </dsp:nvSpPr>
      <dsp:spPr>
        <a:xfrm>
          <a:off x="4919468" y="2361636"/>
          <a:ext cx="1287085" cy="128708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en-US" sz="5900" kern="1200" dirty="0"/>
        </a:p>
      </dsp:txBody>
      <dsp:txXfrm>
        <a:off x="5107957" y="2550125"/>
        <a:ext cx="910107" cy="910107"/>
      </dsp:txXfrm>
    </dsp:sp>
    <dsp:sp modelId="{78282FDF-C93D-4149-AAC5-6805538FA56C}">
      <dsp:nvSpPr>
        <dsp:cNvPr id="0" name=""/>
        <dsp:cNvSpPr/>
      </dsp:nvSpPr>
      <dsp:spPr>
        <a:xfrm rot="3857143">
          <a:off x="3778763" y="3429393"/>
          <a:ext cx="642816" cy="31464"/>
        </a:xfrm>
        <a:custGeom>
          <a:avLst/>
          <a:gdLst/>
          <a:ahLst/>
          <a:cxnLst/>
          <a:rect l="0" t="0" r="0" b="0"/>
          <a:pathLst>
            <a:path>
              <a:moveTo>
                <a:pt x="0" y="15732"/>
              </a:moveTo>
              <a:lnTo>
                <a:pt x="642816" y="1573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84101" y="3429055"/>
        <a:ext cx="32140" cy="32140"/>
      </dsp:txXfrm>
    </dsp:sp>
    <dsp:sp modelId="{EC389CDC-5737-4552-B793-5AEC5C3232D4}">
      <dsp:nvSpPr>
        <dsp:cNvPr id="0" name=""/>
        <dsp:cNvSpPr/>
      </dsp:nvSpPr>
      <dsp:spPr>
        <a:xfrm>
          <a:off x="3875305" y="3670974"/>
          <a:ext cx="1287085" cy="128708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en-US" sz="5900" kern="1200" dirty="0"/>
        </a:p>
      </dsp:txBody>
      <dsp:txXfrm>
        <a:off x="4063794" y="3859463"/>
        <a:ext cx="910107" cy="910107"/>
      </dsp:txXfrm>
    </dsp:sp>
    <dsp:sp modelId="{257D1DE2-C76B-488B-8277-F49C288EBEBD}">
      <dsp:nvSpPr>
        <dsp:cNvPr id="0" name=""/>
        <dsp:cNvSpPr/>
      </dsp:nvSpPr>
      <dsp:spPr>
        <a:xfrm rot="6942857">
          <a:off x="2941410" y="3429393"/>
          <a:ext cx="642816" cy="31464"/>
        </a:xfrm>
        <a:custGeom>
          <a:avLst/>
          <a:gdLst/>
          <a:ahLst/>
          <a:cxnLst/>
          <a:rect l="0" t="0" r="0" b="0"/>
          <a:pathLst>
            <a:path>
              <a:moveTo>
                <a:pt x="0" y="15732"/>
              </a:moveTo>
              <a:lnTo>
                <a:pt x="642816" y="1573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46748" y="3429055"/>
        <a:ext cx="32140" cy="32140"/>
      </dsp:txXfrm>
    </dsp:sp>
    <dsp:sp modelId="{61F9DC0F-F8CE-4CE8-9D7A-1E291B556CC5}">
      <dsp:nvSpPr>
        <dsp:cNvPr id="0" name=""/>
        <dsp:cNvSpPr/>
      </dsp:nvSpPr>
      <dsp:spPr>
        <a:xfrm>
          <a:off x="2200599" y="3670974"/>
          <a:ext cx="1287085" cy="128708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en-US" sz="5900" kern="1200"/>
        </a:p>
      </dsp:txBody>
      <dsp:txXfrm>
        <a:off x="2389088" y="3859463"/>
        <a:ext cx="910107" cy="910107"/>
      </dsp:txXfrm>
    </dsp:sp>
    <dsp:sp modelId="{DAE469D3-F9DA-4482-941A-6DB039A0A2F2}">
      <dsp:nvSpPr>
        <dsp:cNvPr id="0" name=""/>
        <dsp:cNvSpPr/>
      </dsp:nvSpPr>
      <dsp:spPr>
        <a:xfrm rot="10028571">
          <a:off x="2419329" y="2774724"/>
          <a:ext cx="642816" cy="31464"/>
        </a:xfrm>
        <a:custGeom>
          <a:avLst/>
          <a:gdLst/>
          <a:ahLst/>
          <a:cxnLst/>
          <a:rect l="0" t="0" r="0" b="0"/>
          <a:pathLst>
            <a:path>
              <a:moveTo>
                <a:pt x="0" y="15732"/>
              </a:moveTo>
              <a:lnTo>
                <a:pt x="642816" y="1573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24667" y="2774386"/>
        <a:ext cx="32140" cy="32140"/>
      </dsp:txXfrm>
    </dsp:sp>
    <dsp:sp modelId="{DB76342D-2176-49A4-B312-17D17BC6555A}">
      <dsp:nvSpPr>
        <dsp:cNvPr id="0" name=""/>
        <dsp:cNvSpPr/>
      </dsp:nvSpPr>
      <dsp:spPr>
        <a:xfrm>
          <a:off x="1156437" y="2361636"/>
          <a:ext cx="1287085" cy="128708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en-US" sz="5900" kern="1200"/>
        </a:p>
      </dsp:txBody>
      <dsp:txXfrm>
        <a:off x="1344926" y="2550125"/>
        <a:ext cx="910107" cy="910107"/>
      </dsp:txXfrm>
    </dsp:sp>
    <dsp:sp modelId="{6398D9D1-30FC-4C3A-A5CF-B9EC47BAC8B4}">
      <dsp:nvSpPr>
        <dsp:cNvPr id="0" name=""/>
        <dsp:cNvSpPr/>
      </dsp:nvSpPr>
      <dsp:spPr>
        <a:xfrm rot="13114286">
          <a:off x="2605658" y="1958365"/>
          <a:ext cx="642816" cy="31464"/>
        </a:xfrm>
        <a:custGeom>
          <a:avLst/>
          <a:gdLst/>
          <a:ahLst/>
          <a:cxnLst/>
          <a:rect l="0" t="0" r="0" b="0"/>
          <a:pathLst>
            <a:path>
              <a:moveTo>
                <a:pt x="0" y="15732"/>
              </a:moveTo>
              <a:lnTo>
                <a:pt x="642816" y="1573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10996" y="1958027"/>
        <a:ext cx="32140" cy="32140"/>
      </dsp:txXfrm>
    </dsp:sp>
    <dsp:sp modelId="{ABC51CA8-9B59-41C2-B802-8B94F718E0FD}">
      <dsp:nvSpPr>
        <dsp:cNvPr id="0" name=""/>
        <dsp:cNvSpPr/>
      </dsp:nvSpPr>
      <dsp:spPr>
        <a:xfrm>
          <a:off x="1529094" y="728918"/>
          <a:ext cx="1287085" cy="128708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en-US" sz="5900" kern="1200"/>
        </a:p>
      </dsp:txBody>
      <dsp:txXfrm>
        <a:off x="1717583" y="917407"/>
        <a:ext cx="910107" cy="91010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F0B888-5E38-470B-8300-C1E2B27952F4}" type="datetimeFigureOut">
              <a:rPr lang="en-US" smtClean="0"/>
              <a:t>1/28/2025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744D2F-9604-4758-8377-E269AA672109}" type="slidenum">
              <a:rPr lang="en-US" smtClean="0"/>
              <a:t>‹#›</a:t>
            </a:fld>
            <a:endParaRPr lang="en-US"/>
          </a:p>
        </p:txBody>
      </p:sp>
    </p:spTree>
    <p:extLst>
      <p:ext uri="{BB962C8B-B14F-4D97-AF65-F5344CB8AC3E}">
        <p14:creationId xmlns:p14="http://schemas.microsoft.com/office/powerpoint/2010/main" val="376425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r>
              <a:rPr lang="en-US" dirty="0"/>
              <a:t>Hello, my name is Taylor Haddock and I am an Assistant Deputy Secretary at the Agency for Health Care Administration and I am also the Director of the Care Provider Background Screening Clearinghouse</a:t>
            </a:r>
          </a:p>
          <a:p>
            <a:endParaRPr lang="en-US" dirty="0"/>
          </a:p>
          <a:p>
            <a:r>
              <a:rPr lang="en-US" dirty="0"/>
              <a:t>Introduce AHCA Staff Members (TBD)</a:t>
            </a:r>
          </a:p>
          <a:p>
            <a:endParaRPr lang="en-US" dirty="0"/>
          </a:p>
          <a:p>
            <a:r>
              <a:rPr lang="en-US" dirty="0"/>
              <a:t>Today I am here to talk about the Care Provider Background Screening Clearinghouse and screenings of school employees by the school districts, private schools and charter schools.</a:t>
            </a:r>
          </a:p>
        </p:txBody>
      </p:sp>
      <p:sp>
        <p:nvSpPr>
          <p:cNvPr id="4" name="Slide Number Placeholder 3"/>
          <p:cNvSpPr>
            <a:spLocks noGrp="1"/>
          </p:cNvSpPr>
          <p:nvPr>
            <p:ph type="sldNum" sz="quarter" idx="10"/>
          </p:nvPr>
        </p:nvSpPr>
        <p:spPr/>
        <p:txBody>
          <a:bodyPr/>
          <a:lstStyle/>
          <a:p>
            <a:fld id="{C2744D2F-9604-4758-8377-E269AA672109}" type="slidenum">
              <a:rPr lang="en-US" smtClean="0"/>
              <a:t>1</a:t>
            </a:fld>
            <a:endParaRPr lang="en-US"/>
          </a:p>
        </p:txBody>
      </p:sp>
    </p:spTree>
    <p:extLst>
      <p:ext uri="{BB962C8B-B14F-4D97-AF65-F5344CB8AC3E}">
        <p14:creationId xmlns:p14="http://schemas.microsoft.com/office/powerpoint/2010/main" val="464633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Will read the slide and answer any questions</a:t>
            </a:r>
          </a:p>
          <a:p>
            <a:endParaRPr lang="en-US" dirty="0"/>
          </a:p>
        </p:txBody>
      </p:sp>
      <p:sp>
        <p:nvSpPr>
          <p:cNvPr id="4" name="Slide Number Placeholder 3"/>
          <p:cNvSpPr>
            <a:spLocks noGrp="1"/>
          </p:cNvSpPr>
          <p:nvPr>
            <p:ph type="sldNum" sz="quarter" idx="5"/>
          </p:nvPr>
        </p:nvSpPr>
        <p:spPr/>
        <p:txBody>
          <a:bodyPr/>
          <a:lstStyle/>
          <a:p>
            <a:fld id="{C2744D2F-9604-4758-8377-E269AA672109}" type="slidenum">
              <a:rPr lang="en-US" smtClean="0"/>
              <a:t>11</a:t>
            </a:fld>
            <a:endParaRPr lang="en-US"/>
          </a:p>
        </p:txBody>
      </p:sp>
    </p:spTree>
    <p:extLst>
      <p:ext uri="{BB962C8B-B14F-4D97-AF65-F5344CB8AC3E}">
        <p14:creationId xmlns:p14="http://schemas.microsoft.com/office/powerpoint/2010/main" val="793973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C6AB3-9AD8-631D-0677-A05345630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F0038-E413-CC62-1006-8A143D103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7314D-9E45-1204-DF69-C2509772C964}"/>
              </a:ext>
            </a:extLst>
          </p:cNvPr>
          <p:cNvSpPr>
            <a:spLocks noGrp="1"/>
          </p:cNvSpPr>
          <p:nvPr>
            <p:ph type="body" idx="1"/>
          </p:nvPr>
        </p:nvSpPr>
        <p:spPr/>
        <p:txBody>
          <a:bodyPr/>
          <a:lstStyle/>
          <a:p>
            <a:pPr defTabSz="931774">
              <a:defRPr/>
            </a:pPr>
            <a:r>
              <a:rPr lang="en-US" dirty="0"/>
              <a:t>Will read the slide and answer any questions</a:t>
            </a:r>
          </a:p>
          <a:p>
            <a:endParaRPr lang="en-US" dirty="0"/>
          </a:p>
        </p:txBody>
      </p:sp>
      <p:sp>
        <p:nvSpPr>
          <p:cNvPr id="4" name="Slide Number Placeholder 3">
            <a:extLst>
              <a:ext uri="{FF2B5EF4-FFF2-40B4-BE49-F238E27FC236}">
                <a16:creationId xmlns:a16="http://schemas.microsoft.com/office/drawing/2014/main" id="{9166AE73-A152-0296-CA80-81D7351AA9A8}"/>
              </a:ext>
            </a:extLst>
          </p:cNvPr>
          <p:cNvSpPr>
            <a:spLocks noGrp="1"/>
          </p:cNvSpPr>
          <p:nvPr>
            <p:ph type="sldNum" sz="quarter" idx="5"/>
          </p:nvPr>
        </p:nvSpPr>
        <p:spPr/>
        <p:txBody>
          <a:bodyPr/>
          <a:lstStyle/>
          <a:p>
            <a:fld id="{C2744D2F-9604-4758-8377-E269AA672109}" type="slidenum">
              <a:rPr lang="en-US" smtClean="0"/>
              <a:t>12</a:t>
            </a:fld>
            <a:endParaRPr lang="en-US"/>
          </a:p>
        </p:txBody>
      </p:sp>
    </p:spTree>
    <p:extLst>
      <p:ext uri="{BB962C8B-B14F-4D97-AF65-F5344CB8AC3E}">
        <p14:creationId xmlns:p14="http://schemas.microsoft.com/office/powerpoint/2010/main" val="64162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Will read the slide and answer any questions</a:t>
            </a:r>
          </a:p>
          <a:p>
            <a:endParaRPr lang="en-US" dirty="0"/>
          </a:p>
        </p:txBody>
      </p:sp>
      <p:sp>
        <p:nvSpPr>
          <p:cNvPr id="4" name="Slide Number Placeholder 3"/>
          <p:cNvSpPr>
            <a:spLocks noGrp="1"/>
          </p:cNvSpPr>
          <p:nvPr>
            <p:ph type="sldNum" sz="quarter" idx="5"/>
          </p:nvPr>
        </p:nvSpPr>
        <p:spPr/>
        <p:txBody>
          <a:bodyPr/>
          <a:lstStyle/>
          <a:p>
            <a:fld id="{C2744D2F-9604-4758-8377-E269AA672109}" type="slidenum">
              <a:rPr lang="en-US" smtClean="0"/>
              <a:t>13</a:t>
            </a:fld>
            <a:endParaRPr lang="en-US"/>
          </a:p>
        </p:txBody>
      </p:sp>
    </p:spTree>
    <p:extLst>
      <p:ext uri="{BB962C8B-B14F-4D97-AF65-F5344CB8AC3E}">
        <p14:creationId xmlns:p14="http://schemas.microsoft.com/office/powerpoint/2010/main" val="2537462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Will read the slide and answer any questions</a:t>
            </a:r>
          </a:p>
          <a:p>
            <a:endParaRPr lang="en-US" dirty="0"/>
          </a:p>
        </p:txBody>
      </p:sp>
      <p:sp>
        <p:nvSpPr>
          <p:cNvPr id="4" name="Slide Number Placeholder 3"/>
          <p:cNvSpPr>
            <a:spLocks noGrp="1"/>
          </p:cNvSpPr>
          <p:nvPr>
            <p:ph type="sldNum" sz="quarter" idx="5"/>
          </p:nvPr>
        </p:nvSpPr>
        <p:spPr/>
        <p:txBody>
          <a:bodyPr/>
          <a:lstStyle/>
          <a:p>
            <a:fld id="{C2744D2F-9604-4758-8377-E269AA672109}" type="slidenum">
              <a:rPr lang="en-US" smtClean="0"/>
              <a:t>14</a:t>
            </a:fld>
            <a:endParaRPr lang="en-US"/>
          </a:p>
        </p:txBody>
      </p:sp>
    </p:spTree>
    <p:extLst>
      <p:ext uri="{BB962C8B-B14F-4D97-AF65-F5344CB8AC3E}">
        <p14:creationId xmlns:p14="http://schemas.microsoft.com/office/powerpoint/2010/main" val="165802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Will read the slide and answer any questions</a:t>
            </a:r>
          </a:p>
          <a:p>
            <a:endParaRPr lang="en-US" dirty="0"/>
          </a:p>
        </p:txBody>
      </p:sp>
      <p:sp>
        <p:nvSpPr>
          <p:cNvPr id="4" name="Slide Number Placeholder 3"/>
          <p:cNvSpPr>
            <a:spLocks noGrp="1"/>
          </p:cNvSpPr>
          <p:nvPr>
            <p:ph type="sldNum" sz="quarter" idx="5"/>
          </p:nvPr>
        </p:nvSpPr>
        <p:spPr/>
        <p:txBody>
          <a:bodyPr/>
          <a:lstStyle/>
          <a:p>
            <a:fld id="{C2744D2F-9604-4758-8377-E269AA672109}" type="slidenum">
              <a:rPr lang="en-US" smtClean="0"/>
              <a:t>15</a:t>
            </a:fld>
            <a:endParaRPr lang="en-US"/>
          </a:p>
        </p:txBody>
      </p:sp>
    </p:spTree>
    <p:extLst>
      <p:ext uri="{BB962C8B-B14F-4D97-AF65-F5344CB8AC3E}">
        <p14:creationId xmlns:p14="http://schemas.microsoft.com/office/powerpoint/2010/main" val="1001922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348C4-F950-8705-F7B3-726453D91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DE184-5CAD-420F-850E-645A3E6BF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B88A0-46E7-2EA6-1832-EA9F6F192894}"/>
              </a:ext>
            </a:extLst>
          </p:cNvPr>
          <p:cNvSpPr>
            <a:spLocks noGrp="1"/>
          </p:cNvSpPr>
          <p:nvPr>
            <p:ph type="body" idx="1"/>
          </p:nvPr>
        </p:nvSpPr>
        <p:spPr/>
        <p:txBody>
          <a:bodyPr/>
          <a:lstStyle/>
          <a:p>
            <a:pPr defTabSz="931774">
              <a:defRPr/>
            </a:pPr>
            <a:r>
              <a:rPr lang="en-US" dirty="0"/>
              <a:t>Will read the slide and answer any questions</a:t>
            </a:r>
          </a:p>
          <a:p>
            <a:endParaRPr lang="en-US" dirty="0"/>
          </a:p>
        </p:txBody>
      </p:sp>
      <p:sp>
        <p:nvSpPr>
          <p:cNvPr id="4" name="Slide Number Placeholder 3">
            <a:extLst>
              <a:ext uri="{FF2B5EF4-FFF2-40B4-BE49-F238E27FC236}">
                <a16:creationId xmlns:a16="http://schemas.microsoft.com/office/drawing/2014/main" id="{5444893A-87CE-FB65-6F88-A4807362BF11}"/>
              </a:ext>
            </a:extLst>
          </p:cNvPr>
          <p:cNvSpPr>
            <a:spLocks noGrp="1"/>
          </p:cNvSpPr>
          <p:nvPr>
            <p:ph type="sldNum" sz="quarter" idx="5"/>
          </p:nvPr>
        </p:nvSpPr>
        <p:spPr/>
        <p:txBody>
          <a:bodyPr/>
          <a:lstStyle/>
          <a:p>
            <a:fld id="{C2744D2F-9604-4758-8377-E269AA672109}" type="slidenum">
              <a:rPr lang="en-US" smtClean="0"/>
              <a:t>16</a:t>
            </a:fld>
            <a:endParaRPr lang="en-US"/>
          </a:p>
        </p:txBody>
      </p:sp>
    </p:spTree>
    <p:extLst>
      <p:ext uri="{BB962C8B-B14F-4D97-AF65-F5344CB8AC3E}">
        <p14:creationId xmlns:p14="http://schemas.microsoft.com/office/powerpoint/2010/main" val="987984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348C4-F950-8705-F7B3-726453D91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DE184-5CAD-420F-850E-645A3E6BF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B88A0-46E7-2EA6-1832-EA9F6F192894}"/>
              </a:ext>
            </a:extLst>
          </p:cNvPr>
          <p:cNvSpPr>
            <a:spLocks noGrp="1"/>
          </p:cNvSpPr>
          <p:nvPr>
            <p:ph type="body" idx="1"/>
          </p:nvPr>
        </p:nvSpPr>
        <p:spPr/>
        <p:txBody>
          <a:bodyPr/>
          <a:lstStyle/>
          <a:p>
            <a:pPr defTabSz="931774">
              <a:defRPr/>
            </a:pPr>
            <a:r>
              <a:rPr lang="en-US" dirty="0"/>
              <a:t>Will read the slide and answer any questions</a:t>
            </a:r>
          </a:p>
          <a:p>
            <a:endParaRPr lang="en-US" dirty="0"/>
          </a:p>
        </p:txBody>
      </p:sp>
      <p:sp>
        <p:nvSpPr>
          <p:cNvPr id="4" name="Slide Number Placeholder 3">
            <a:extLst>
              <a:ext uri="{FF2B5EF4-FFF2-40B4-BE49-F238E27FC236}">
                <a16:creationId xmlns:a16="http://schemas.microsoft.com/office/drawing/2014/main" id="{5444893A-87CE-FB65-6F88-A4807362BF11}"/>
              </a:ext>
            </a:extLst>
          </p:cNvPr>
          <p:cNvSpPr>
            <a:spLocks noGrp="1"/>
          </p:cNvSpPr>
          <p:nvPr>
            <p:ph type="sldNum" sz="quarter" idx="5"/>
          </p:nvPr>
        </p:nvSpPr>
        <p:spPr/>
        <p:txBody>
          <a:bodyPr/>
          <a:lstStyle/>
          <a:p>
            <a:fld id="{C2744D2F-9604-4758-8377-E269AA672109}" type="slidenum">
              <a:rPr lang="en-US" smtClean="0"/>
              <a:t>17</a:t>
            </a:fld>
            <a:endParaRPr lang="en-US"/>
          </a:p>
        </p:txBody>
      </p:sp>
    </p:spTree>
    <p:extLst>
      <p:ext uri="{BB962C8B-B14F-4D97-AF65-F5344CB8AC3E}">
        <p14:creationId xmlns:p14="http://schemas.microsoft.com/office/powerpoint/2010/main" val="2597751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Will read the slide and answer any questions</a:t>
            </a:r>
          </a:p>
          <a:p>
            <a:endParaRPr lang="en-US" dirty="0"/>
          </a:p>
        </p:txBody>
      </p:sp>
      <p:sp>
        <p:nvSpPr>
          <p:cNvPr id="4" name="Slide Number Placeholder 3"/>
          <p:cNvSpPr>
            <a:spLocks noGrp="1"/>
          </p:cNvSpPr>
          <p:nvPr>
            <p:ph type="sldNum" sz="quarter" idx="5"/>
          </p:nvPr>
        </p:nvSpPr>
        <p:spPr/>
        <p:txBody>
          <a:bodyPr/>
          <a:lstStyle/>
          <a:p>
            <a:fld id="{C2744D2F-9604-4758-8377-E269AA672109}" type="slidenum">
              <a:rPr lang="en-US" smtClean="0"/>
              <a:t>18</a:t>
            </a:fld>
            <a:endParaRPr lang="en-US"/>
          </a:p>
        </p:txBody>
      </p:sp>
    </p:spTree>
    <p:extLst>
      <p:ext uri="{BB962C8B-B14F-4D97-AF65-F5344CB8AC3E}">
        <p14:creationId xmlns:p14="http://schemas.microsoft.com/office/powerpoint/2010/main" val="976380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44D2F-9604-4758-8377-E269AA672109}" type="slidenum">
              <a:rPr lang="en-US" smtClean="0"/>
              <a:t>19</a:t>
            </a:fld>
            <a:endParaRPr lang="en-US"/>
          </a:p>
        </p:txBody>
      </p:sp>
    </p:spTree>
    <p:extLst>
      <p:ext uri="{BB962C8B-B14F-4D97-AF65-F5344CB8AC3E}">
        <p14:creationId xmlns:p14="http://schemas.microsoft.com/office/powerpoint/2010/main" val="361261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read the slide and answer any questions</a:t>
            </a:r>
          </a:p>
        </p:txBody>
      </p:sp>
      <p:sp>
        <p:nvSpPr>
          <p:cNvPr id="4" name="Slide Number Placeholder 3"/>
          <p:cNvSpPr>
            <a:spLocks noGrp="1"/>
          </p:cNvSpPr>
          <p:nvPr>
            <p:ph type="sldNum" sz="quarter" idx="5"/>
          </p:nvPr>
        </p:nvSpPr>
        <p:spPr/>
        <p:txBody>
          <a:bodyPr/>
          <a:lstStyle/>
          <a:p>
            <a:fld id="{C2744D2F-9604-4758-8377-E269AA672109}" type="slidenum">
              <a:rPr lang="en-US" smtClean="0"/>
              <a:t>2</a:t>
            </a:fld>
            <a:endParaRPr lang="en-US"/>
          </a:p>
        </p:txBody>
      </p:sp>
    </p:spTree>
    <p:extLst>
      <p:ext uri="{BB962C8B-B14F-4D97-AF65-F5344CB8AC3E}">
        <p14:creationId xmlns:p14="http://schemas.microsoft.com/office/powerpoint/2010/main" val="286178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Will read the slide and answer any questions</a:t>
            </a:r>
          </a:p>
          <a:p>
            <a:endParaRPr lang="en-US" dirty="0"/>
          </a:p>
        </p:txBody>
      </p:sp>
      <p:sp>
        <p:nvSpPr>
          <p:cNvPr id="4" name="Slide Number Placeholder 3"/>
          <p:cNvSpPr>
            <a:spLocks noGrp="1"/>
          </p:cNvSpPr>
          <p:nvPr>
            <p:ph type="sldNum" sz="quarter" idx="5"/>
          </p:nvPr>
        </p:nvSpPr>
        <p:spPr/>
        <p:txBody>
          <a:bodyPr/>
          <a:lstStyle/>
          <a:p>
            <a:fld id="{C2744D2F-9604-4758-8377-E269AA672109}" type="slidenum">
              <a:rPr lang="en-US" smtClean="0"/>
              <a:t>4</a:t>
            </a:fld>
            <a:endParaRPr lang="en-US"/>
          </a:p>
        </p:txBody>
      </p:sp>
    </p:spTree>
    <p:extLst>
      <p:ext uri="{BB962C8B-B14F-4D97-AF65-F5344CB8AC3E}">
        <p14:creationId xmlns:p14="http://schemas.microsoft.com/office/powerpoint/2010/main" val="4153273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SB 676 amended sections 1012.315 and 1012.467, F.S. to add the following requirements –</a:t>
            </a:r>
          </a:p>
          <a:p>
            <a:endParaRPr lang="en-US" dirty="0"/>
          </a:p>
          <a:p>
            <a:pPr defTabSz="931774">
              <a:defRPr/>
            </a:pPr>
            <a:r>
              <a:rPr lang="en-US" dirty="0"/>
              <a:t>Will read the slide and answer any questions</a:t>
            </a:r>
          </a:p>
          <a:p>
            <a:endParaRPr lang="en-US" dirty="0"/>
          </a:p>
        </p:txBody>
      </p:sp>
      <p:sp>
        <p:nvSpPr>
          <p:cNvPr id="4" name="Slide Number Placeholder 3"/>
          <p:cNvSpPr>
            <a:spLocks noGrp="1"/>
          </p:cNvSpPr>
          <p:nvPr>
            <p:ph type="sldNum" sz="quarter" idx="5"/>
          </p:nvPr>
        </p:nvSpPr>
        <p:spPr/>
        <p:txBody>
          <a:bodyPr/>
          <a:lstStyle/>
          <a:p>
            <a:fld id="{C2744D2F-9604-4758-8377-E269AA672109}" type="slidenum">
              <a:rPr lang="en-US" smtClean="0"/>
              <a:t>5</a:t>
            </a:fld>
            <a:endParaRPr lang="en-US"/>
          </a:p>
        </p:txBody>
      </p:sp>
    </p:spTree>
    <p:extLst>
      <p:ext uri="{BB962C8B-B14F-4D97-AF65-F5344CB8AC3E}">
        <p14:creationId xmlns:p14="http://schemas.microsoft.com/office/powerpoint/2010/main" val="287800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SB676 2023 also added a rescreening schedule. This is mandated by law and can only be changed through legislation.</a:t>
            </a:r>
          </a:p>
          <a:p>
            <a:endParaRPr lang="en-US" dirty="0"/>
          </a:p>
          <a:p>
            <a:pPr defTabSz="931774">
              <a:defRPr/>
            </a:pPr>
            <a:r>
              <a:rPr lang="en-US" dirty="0"/>
              <a:t>Will read the slide and answer any questions</a:t>
            </a:r>
          </a:p>
          <a:p>
            <a:endParaRPr lang="en-US" dirty="0"/>
          </a:p>
        </p:txBody>
      </p:sp>
      <p:sp>
        <p:nvSpPr>
          <p:cNvPr id="4" name="Slide Number Placeholder 3"/>
          <p:cNvSpPr>
            <a:spLocks noGrp="1"/>
          </p:cNvSpPr>
          <p:nvPr>
            <p:ph type="sldNum" sz="quarter" idx="5"/>
          </p:nvPr>
        </p:nvSpPr>
        <p:spPr/>
        <p:txBody>
          <a:bodyPr/>
          <a:lstStyle/>
          <a:p>
            <a:fld id="{C2744D2F-9604-4758-8377-E269AA672109}" type="slidenum">
              <a:rPr lang="en-US" smtClean="0"/>
              <a:t>6</a:t>
            </a:fld>
            <a:endParaRPr lang="en-US"/>
          </a:p>
        </p:txBody>
      </p:sp>
    </p:spTree>
    <p:extLst>
      <p:ext uri="{BB962C8B-B14F-4D97-AF65-F5344CB8AC3E}">
        <p14:creationId xmlns:p14="http://schemas.microsoft.com/office/powerpoint/2010/main" val="117528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high-level overview of how my team and I picture the process for school employee screenings.</a:t>
            </a:r>
          </a:p>
          <a:p>
            <a:endParaRPr lang="en-US" dirty="0"/>
          </a:p>
          <a:p>
            <a:pPr defTabSz="931774">
              <a:defRPr/>
            </a:pPr>
            <a:r>
              <a:rPr lang="en-US" dirty="0"/>
              <a:t>Will read the slide and answer any questions</a:t>
            </a:r>
          </a:p>
          <a:p>
            <a:endParaRPr lang="en-US" dirty="0"/>
          </a:p>
          <a:p>
            <a:endParaRPr lang="en-US" dirty="0"/>
          </a:p>
        </p:txBody>
      </p:sp>
      <p:sp>
        <p:nvSpPr>
          <p:cNvPr id="4" name="Slide Number Placeholder 3"/>
          <p:cNvSpPr>
            <a:spLocks noGrp="1"/>
          </p:cNvSpPr>
          <p:nvPr>
            <p:ph type="sldNum" sz="quarter" idx="5"/>
          </p:nvPr>
        </p:nvSpPr>
        <p:spPr/>
        <p:txBody>
          <a:bodyPr/>
          <a:lstStyle/>
          <a:p>
            <a:fld id="{C2744D2F-9604-4758-8377-E269AA672109}" type="slidenum">
              <a:rPr lang="en-US" smtClean="0"/>
              <a:t>7</a:t>
            </a:fld>
            <a:endParaRPr lang="en-US"/>
          </a:p>
        </p:txBody>
      </p:sp>
    </p:spTree>
    <p:extLst>
      <p:ext uri="{BB962C8B-B14F-4D97-AF65-F5344CB8AC3E}">
        <p14:creationId xmlns:p14="http://schemas.microsoft.com/office/powerpoint/2010/main" val="2290762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Will read the slide and answer any questions</a:t>
            </a:r>
          </a:p>
          <a:p>
            <a:endParaRPr lang="en-US" dirty="0"/>
          </a:p>
        </p:txBody>
      </p:sp>
      <p:sp>
        <p:nvSpPr>
          <p:cNvPr id="4" name="Slide Number Placeholder 3"/>
          <p:cNvSpPr>
            <a:spLocks noGrp="1"/>
          </p:cNvSpPr>
          <p:nvPr>
            <p:ph type="sldNum" sz="quarter" idx="5"/>
          </p:nvPr>
        </p:nvSpPr>
        <p:spPr/>
        <p:txBody>
          <a:bodyPr/>
          <a:lstStyle/>
          <a:p>
            <a:fld id="{C2744D2F-9604-4758-8377-E269AA672109}" type="slidenum">
              <a:rPr lang="en-US" smtClean="0"/>
              <a:t>8</a:t>
            </a:fld>
            <a:endParaRPr lang="en-US"/>
          </a:p>
        </p:txBody>
      </p:sp>
    </p:spTree>
    <p:extLst>
      <p:ext uri="{BB962C8B-B14F-4D97-AF65-F5344CB8AC3E}">
        <p14:creationId xmlns:p14="http://schemas.microsoft.com/office/powerpoint/2010/main" val="3413710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Will read the slide and answer any questions</a:t>
            </a:r>
          </a:p>
          <a:p>
            <a:pPr defTabSz="931774">
              <a:defRPr/>
            </a:pPr>
            <a:endParaRPr lang="en-US" dirty="0"/>
          </a:p>
          <a:p>
            <a:pPr defTabSz="931774">
              <a:defRPr/>
            </a:pPr>
            <a:r>
              <a:rPr lang="en-US" dirty="0"/>
              <a:t>We have reached out to some livescan vendors and have quotes, but you may want to reach out yourselves if you already own your equipment.</a:t>
            </a:r>
          </a:p>
          <a:p>
            <a:endParaRPr lang="en-US" dirty="0"/>
          </a:p>
        </p:txBody>
      </p:sp>
      <p:sp>
        <p:nvSpPr>
          <p:cNvPr id="4" name="Slide Number Placeholder 3"/>
          <p:cNvSpPr>
            <a:spLocks noGrp="1"/>
          </p:cNvSpPr>
          <p:nvPr>
            <p:ph type="sldNum" sz="quarter" idx="5"/>
          </p:nvPr>
        </p:nvSpPr>
        <p:spPr/>
        <p:txBody>
          <a:bodyPr/>
          <a:lstStyle/>
          <a:p>
            <a:fld id="{C2744D2F-9604-4758-8377-E269AA672109}" type="slidenum">
              <a:rPr lang="en-US" smtClean="0"/>
              <a:t>9</a:t>
            </a:fld>
            <a:endParaRPr lang="en-US"/>
          </a:p>
        </p:txBody>
      </p:sp>
    </p:spTree>
    <p:extLst>
      <p:ext uri="{BB962C8B-B14F-4D97-AF65-F5344CB8AC3E}">
        <p14:creationId xmlns:p14="http://schemas.microsoft.com/office/powerpoint/2010/main" val="976380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Will read the slide and answer any questions</a:t>
            </a:r>
          </a:p>
          <a:p>
            <a:endParaRPr lang="en-US" dirty="0"/>
          </a:p>
        </p:txBody>
      </p:sp>
      <p:sp>
        <p:nvSpPr>
          <p:cNvPr id="4" name="Slide Number Placeholder 3"/>
          <p:cNvSpPr>
            <a:spLocks noGrp="1"/>
          </p:cNvSpPr>
          <p:nvPr>
            <p:ph type="sldNum" sz="quarter" idx="5"/>
          </p:nvPr>
        </p:nvSpPr>
        <p:spPr/>
        <p:txBody>
          <a:bodyPr/>
          <a:lstStyle/>
          <a:p>
            <a:fld id="{C2744D2F-9604-4758-8377-E269AA672109}" type="slidenum">
              <a:rPr lang="en-US" smtClean="0"/>
              <a:t>10</a:t>
            </a:fld>
            <a:endParaRPr lang="en-US"/>
          </a:p>
        </p:txBody>
      </p:sp>
    </p:spTree>
    <p:extLst>
      <p:ext uri="{BB962C8B-B14F-4D97-AF65-F5344CB8AC3E}">
        <p14:creationId xmlns:p14="http://schemas.microsoft.com/office/powerpoint/2010/main" val="3877504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twitter.com/EducationFL" TargetMode="External"/><Relationship Id="rId1" Type="http://schemas.openxmlformats.org/officeDocument/2006/relationships/slideMaster" Target="../slideMasters/slideMaster2.xml"/><Relationship Id="rId6" Type="http://schemas.openxmlformats.org/officeDocument/2006/relationships/hyperlink" Target="https://www.youtube.com/user/EducationFL"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hyperlink" Target="https://www.facebook.com/EducationFL" TargetMode="External"/><Relationship Id="rId9"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8FC9CA-AD75-448E-856C-A859E8822C8D}" type="datetime1">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0054-04A0-480D-B91A-4AB53B559C72}" type="slidenum">
              <a:rPr lang="en-US" smtClean="0"/>
              <a:t>‹#›</a:t>
            </a:fld>
            <a:endParaRPr lang="en-US"/>
          </a:p>
        </p:txBody>
      </p:sp>
    </p:spTree>
    <p:extLst>
      <p:ext uri="{BB962C8B-B14F-4D97-AF65-F5344CB8AC3E}">
        <p14:creationId xmlns:p14="http://schemas.microsoft.com/office/powerpoint/2010/main" val="325509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907E12-7DEE-4F20-AB9E-CA441C69B268}" type="datetime1">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0054-04A0-480D-B91A-4AB53B559C72}" type="slidenum">
              <a:rPr lang="en-US" smtClean="0"/>
              <a:t>‹#›</a:t>
            </a:fld>
            <a:endParaRPr lang="en-US"/>
          </a:p>
        </p:txBody>
      </p:sp>
    </p:spTree>
    <p:extLst>
      <p:ext uri="{BB962C8B-B14F-4D97-AF65-F5344CB8AC3E}">
        <p14:creationId xmlns:p14="http://schemas.microsoft.com/office/powerpoint/2010/main" val="359410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A6F1F-2F18-4F97-B675-A5D6C2BE50E1}" type="datetime1">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0054-04A0-480D-B91A-4AB53B559C72}" type="slidenum">
              <a:rPr lang="en-US" smtClean="0"/>
              <a:t>‹#›</a:t>
            </a:fld>
            <a:endParaRPr lang="en-US"/>
          </a:p>
        </p:txBody>
      </p:sp>
    </p:spTree>
    <p:extLst>
      <p:ext uri="{BB962C8B-B14F-4D97-AF65-F5344CB8AC3E}">
        <p14:creationId xmlns:p14="http://schemas.microsoft.com/office/powerpoint/2010/main" val="356416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06349"/>
            <a:ext cx="10515600" cy="4354753"/>
          </a:xfrm>
        </p:spPr>
        <p:txBody>
          <a:bodyPr/>
          <a:lstStyle>
            <a:lvl2pPr>
              <a:buClr>
                <a:srgbClr val="376092"/>
              </a:buClr>
              <a:defRPr/>
            </a:lvl2pPr>
            <a:lvl3pPr>
              <a:buClr>
                <a:srgbClr val="CD9D2C"/>
              </a:buClr>
              <a:defRPr/>
            </a:lvl3pPr>
          </a:lstStyle>
          <a:p>
            <a:pPr lvl="0"/>
            <a:r>
              <a:rPr lang="en-US" dirty="0"/>
              <a:t>Click to edit Master text styles</a:t>
            </a:r>
          </a:p>
          <a:p>
            <a:pPr lvl="1"/>
            <a:r>
              <a:rPr lang="en-US" dirty="0"/>
              <a:t>Second level</a:t>
            </a:r>
          </a:p>
          <a:p>
            <a:pPr lvl="2"/>
            <a:r>
              <a:rPr lang="en-US" dirty="0"/>
              <a:t>Third level</a:t>
            </a:r>
          </a:p>
        </p:txBody>
      </p:sp>
      <p:cxnSp>
        <p:nvCxnSpPr>
          <p:cNvPr id="4" name="Straight Connector 3"/>
          <p:cNvCxnSpPr/>
          <p:nvPr userDrawn="1"/>
        </p:nvCxnSpPr>
        <p:spPr>
          <a:xfrm flipH="1">
            <a:off x="0" y="6659563"/>
            <a:ext cx="121920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5729818" y="6524625"/>
            <a:ext cx="732367"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pic>
        <p:nvPicPr>
          <p:cNvPr id="6"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9385" y="19050"/>
            <a:ext cx="343323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txBox="1">
            <a:spLocks/>
          </p:cNvSpPr>
          <p:nvPr userDrawn="1"/>
        </p:nvSpPr>
        <p:spPr>
          <a:xfrm>
            <a:off x="5654488" y="6410325"/>
            <a:ext cx="883024"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fld id="{C2D40D6B-BF29-4A23-AC0E-5D7AABD6B50A}" type="slidenum">
              <a:rPr lang="en-US" altLang="en-US" sz="1400" smtClean="0">
                <a:solidFill>
                  <a:srgbClr val="262A63"/>
                </a:solidFill>
              </a:rPr>
              <a:pPr marL="0" indent="0" algn="ctr" fontAlgn="auto">
                <a:spcAft>
                  <a:spcPts val="0"/>
                </a:spcAft>
                <a:buFont typeface="Arial" panose="020B0604020202020204" pitchFamily="34" charset="0"/>
                <a:buNone/>
                <a:defRPr/>
              </a:pPr>
              <a:t>‹#›</a:t>
            </a:fld>
            <a:endParaRPr lang="en-US" sz="1200" b="1" dirty="0">
              <a:solidFill>
                <a:srgbClr val="262A63"/>
              </a:solidFill>
              <a:latin typeface="Arial" panose="020B0604020202020204" pitchFamily="34" charset="0"/>
            </a:endParaRPr>
          </a:p>
        </p:txBody>
      </p:sp>
      <p:cxnSp>
        <p:nvCxnSpPr>
          <p:cNvPr id="8" name="Straight Connector 7"/>
          <p:cNvCxnSpPr/>
          <p:nvPr userDrawn="1"/>
        </p:nvCxnSpPr>
        <p:spPr>
          <a:xfrm flipH="1">
            <a:off x="0" y="442913"/>
            <a:ext cx="414528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051800" y="442913"/>
            <a:ext cx="414020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656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Tree>
    <p:extLst>
      <p:ext uri="{BB962C8B-B14F-4D97-AF65-F5344CB8AC3E}">
        <p14:creationId xmlns:p14="http://schemas.microsoft.com/office/powerpoint/2010/main" val="2130511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3873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Tree>
    <p:extLst>
      <p:ext uri="{BB962C8B-B14F-4D97-AF65-F5344CB8AC3E}">
        <p14:creationId xmlns:p14="http://schemas.microsoft.com/office/powerpoint/2010/main" val="553082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Tree>
    <p:extLst>
      <p:ext uri="{BB962C8B-B14F-4D97-AF65-F5344CB8AC3E}">
        <p14:creationId xmlns:p14="http://schemas.microsoft.com/office/powerpoint/2010/main" val="3982351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12192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5" name="Rectangle 4"/>
          <p:cNvSpPr/>
          <p:nvPr userDrawn="1"/>
        </p:nvSpPr>
        <p:spPr>
          <a:xfrm>
            <a:off x="0" y="3824289"/>
            <a:ext cx="12192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6" name="Rectangle 5"/>
          <p:cNvSpPr/>
          <p:nvPr userDrawn="1"/>
        </p:nvSpPr>
        <p:spPr>
          <a:xfrm>
            <a:off x="2398185" y="3340100"/>
            <a:ext cx="7395633"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grpSp>
        <p:nvGrpSpPr>
          <p:cNvPr id="7" name="Group 18"/>
          <p:cNvGrpSpPr>
            <a:grpSpLocks/>
          </p:cNvGrpSpPr>
          <p:nvPr userDrawn="1"/>
        </p:nvGrpSpPr>
        <p:grpSpPr bwMode="auto">
          <a:xfrm>
            <a:off x="4957234" y="5872164"/>
            <a:ext cx="2277533" cy="395287"/>
            <a:chOff x="3718117" y="5713390"/>
            <a:chExt cx="1707767" cy="525628"/>
          </a:xfrm>
        </p:grpSpPr>
        <p:pic>
          <p:nvPicPr>
            <p:cNvPr id="8" name="Picture 19">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userDrawn="1"/>
        </p:nvSpPr>
        <p:spPr bwMode="auto">
          <a:xfrm>
            <a:off x="2787651" y="3429001"/>
            <a:ext cx="6616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5400" b="1" dirty="0">
                <a:solidFill>
                  <a:schemeClr val="bg1"/>
                </a:solidFill>
              </a:rPr>
              <a:t>www.FLDOE.org</a:t>
            </a:r>
          </a:p>
        </p:txBody>
      </p:sp>
      <p:pic>
        <p:nvPicPr>
          <p:cNvPr id="13" name="Picture 24" descr="FDOELogo.pn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4392084" y="439738"/>
            <a:ext cx="336973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24000" y="5227432"/>
            <a:ext cx="9144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53896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194427-199F-4D37-B154-3E320843D7BE}"/>
              </a:ext>
            </a:extLst>
          </p:cNvPr>
          <p:cNvSpPr/>
          <p:nvPr userDrawn="1"/>
        </p:nvSpPr>
        <p:spPr>
          <a:xfrm>
            <a:off x="609600" y="609600"/>
            <a:ext cx="8534400" cy="1143000"/>
          </a:xfrm>
          <a:prstGeom prst="rect">
            <a:avLst/>
          </a:prstGeom>
          <a:solidFill>
            <a:srgbClr val="DBAB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DBAB27"/>
              </a:solidFill>
            </a:endParaRPr>
          </a:p>
        </p:txBody>
      </p:sp>
      <p:sp>
        <p:nvSpPr>
          <p:cNvPr id="3" name="Content Placeholder 2"/>
          <p:cNvSpPr>
            <a:spLocks noGrp="1"/>
          </p:cNvSpPr>
          <p:nvPr>
            <p:ph idx="1"/>
          </p:nvPr>
        </p:nvSpPr>
        <p:spPr/>
        <p:txBody>
          <a:bodyPr/>
          <a:lstStyle>
            <a:lvl1pPr marL="342900" indent="-342900">
              <a:buClr>
                <a:srgbClr val="2F3369"/>
              </a:buClr>
              <a:buFont typeface="Wingdings" charset="2"/>
              <a:buChar char="§"/>
              <a:defRPr/>
            </a:lvl1pPr>
            <a:lvl2pPr>
              <a:buClr>
                <a:srgbClr val="262A63"/>
              </a:buClr>
              <a:defRPr/>
            </a:lvl2pPr>
            <a:lvl3pPr>
              <a:buClr>
                <a:srgbClr val="262A63"/>
              </a:buClr>
              <a:defRPr/>
            </a:lvl3pPr>
          </a:lstStyle>
          <a:p>
            <a:pPr lvl="0"/>
            <a:r>
              <a:rPr lang="en-US" dirty="0"/>
              <a:t>Click to edit Master text styles</a:t>
            </a:r>
          </a:p>
          <a:p>
            <a:pPr lvl="1"/>
            <a:r>
              <a:rPr lang="en-US" dirty="0"/>
              <a:t>Second level</a:t>
            </a:r>
          </a:p>
          <a:p>
            <a:pPr lvl="2"/>
            <a:r>
              <a:rPr lang="en-US" dirty="0"/>
              <a:t>Third level</a:t>
            </a:r>
          </a:p>
        </p:txBody>
      </p:sp>
      <p:sp>
        <p:nvSpPr>
          <p:cNvPr id="5" name="Title 4"/>
          <p:cNvSpPr>
            <a:spLocks noGrp="1"/>
          </p:cNvSpPr>
          <p:nvPr>
            <p:ph type="title"/>
          </p:nvPr>
        </p:nvSpPr>
        <p:spPr>
          <a:xfrm>
            <a:off x="609600" y="609600"/>
            <a:ext cx="8534400" cy="1143000"/>
          </a:xfrm>
        </p:spPr>
        <p:txBody>
          <a:bodyPr/>
          <a:lstStyle>
            <a:lvl1pPr>
              <a:defRPr>
                <a:solidFill>
                  <a:schemeClr val="bg1"/>
                </a:solidFill>
                <a:latin typeface="Trebuchet MS" panose="020B0603020202020204" pitchFamily="34" charset="0"/>
              </a:defRPr>
            </a:lvl1pPr>
          </a:lstStyle>
          <a:p>
            <a:r>
              <a:rPr lang="en-US" dirty="0"/>
              <a:t>Click to edit Master title style</a:t>
            </a:r>
          </a:p>
        </p:txBody>
      </p:sp>
      <p:sp>
        <p:nvSpPr>
          <p:cNvPr id="6" name="Slide Number Placeholder 1">
            <a:extLst>
              <a:ext uri="{FF2B5EF4-FFF2-40B4-BE49-F238E27FC236}">
                <a16:creationId xmlns:a16="http://schemas.microsoft.com/office/drawing/2014/main" id="{14245287-8687-49AD-A05C-5FAA4C16DC9C}"/>
              </a:ext>
            </a:extLst>
          </p:cNvPr>
          <p:cNvSpPr>
            <a:spLocks noGrp="1"/>
          </p:cNvSpPr>
          <p:nvPr>
            <p:ph type="sldNum" sz="quarter" idx="10"/>
          </p:nvPr>
        </p:nvSpPr>
        <p:spPr/>
        <p:txBody>
          <a:bodyPr/>
          <a:lstStyle>
            <a:lvl1pPr>
              <a:defRPr/>
            </a:lvl1pPr>
          </a:lstStyle>
          <a:p>
            <a:pPr>
              <a:defRPr/>
            </a:pPr>
            <a:fld id="{C0FCD36C-184B-44AF-8229-226DC36C8A1C}" type="slidenum">
              <a:rPr lang="en-US" altLang="en-US"/>
              <a:pPr>
                <a:defRPr/>
              </a:pPr>
              <a:t>‹#›</a:t>
            </a:fld>
            <a:endParaRPr lang="en-US" altLang="en-US"/>
          </a:p>
        </p:txBody>
      </p:sp>
    </p:spTree>
    <p:extLst>
      <p:ext uri="{BB962C8B-B14F-4D97-AF65-F5344CB8AC3E}">
        <p14:creationId xmlns:p14="http://schemas.microsoft.com/office/powerpoint/2010/main" val="1938451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Rectangle 3"/>
          <p:cNvSpPr/>
          <p:nvPr/>
        </p:nvSpPr>
        <p:spPr>
          <a:xfrm>
            <a:off x="0" y="0"/>
            <a:ext cx="12192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800">
              <a:solidFill>
                <a:srgbClr val="FFFFFF"/>
              </a:solidFill>
            </a:endParaRPr>
          </a:p>
        </p:txBody>
      </p:sp>
      <p:sp>
        <p:nvSpPr>
          <p:cNvPr id="5" name="Rectangle 4"/>
          <p:cNvSpPr/>
          <p:nvPr/>
        </p:nvSpPr>
        <p:spPr>
          <a:xfrm>
            <a:off x="1308100" y="2527305"/>
            <a:ext cx="957580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800">
              <a:solidFill>
                <a:srgbClr val="FFFFFF"/>
              </a:solidFill>
            </a:endParaRPr>
          </a:p>
        </p:txBody>
      </p:sp>
      <p:sp>
        <p:nvSpPr>
          <p:cNvPr id="6" name="Rectangle 5"/>
          <p:cNvSpPr/>
          <p:nvPr/>
        </p:nvSpPr>
        <p:spPr>
          <a:xfrm>
            <a:off x="0" y="3149600"/>
            <a:ext cx="12192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800">
              <a:solidFill>
                <a:srgbClr val="FFFFFF"/>
              </a:solidFill>
            </a:endParaRPr>
          </a:p>
        </p:txBody>
      </p:sp>
      <p:pic>
        <p:nvPicPr>
          <p:cNvPr id="7" name="Picture 18" descr="FDOE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5968" y="474663"/>
            <a:ext cx="6417733"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14019" y="2734712"/>
            <a:ext cx="9351264" cy="1077016"/>
          </a:xfrm>
        </p:spPr>
        <p:txBody>
          <a:bodyPr anchor="ctr">
            <a:normAutofit/>
          </a:bodyPr>
          <a:lstStyle>
            <a:lvl1pPr algn="ctr">
              <a:defRPr sz="27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14019" y="4227213"/>
            <a:ext cx="9351264" cy="1862438"/>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2633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542F0-235A-4F38-8EF6-3DCBD92D1E69}" type="datetime1">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0054-04A0-480D-B91A-4AB53B559C72}" type="slidenum">
              <a:rPr lang="en-US" smtClean="0"/>
              <a:t>‹#›</a:t>
            </a:fld>
            <a:endParaRPr lang="en-US"/>
          </a:p>
        </p:txBody>
      </p:sp>
    </p:spTree>
    <p:extLst>
      <p:ext uri="{BB962C8B-B14F-4D97-AF65-F5344CB8AC3E}">
        <p14:creationId xmlns:p14="http://schemas.microsoft.com/office/powerpoint/2010/main" val="310460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80B781-988F-4D9D-B239-9B8E9B27BB56}" type="datetime1">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0054-04A0-480D-B91A-4AB53B559C72}" type="slidenum">
              <a:rPr lang="en-US" smtClean="0"/>
              <a:t>‹#›</a:t>
            </a:fld>
            <a:endParaRPr lang="en-US"/>
          </a:p>
        </p:txBody>
      </p:sp>
    </p:spTree>
    <p:extLst>
      <p:ext uri="{BB962C8B-B14F-4D97-AF65-F5344CB8AC3E}">
        <p14:creationId xmlns:p14="http://schemas.microsoft.com/office/powerpoint/2010/main" val="13142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3C5F24-704C-4955-8F10-48EF8AAF6FCB}" type="datetime1">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00054-04A0-480D-B91A-4AB53B559C72}" type="slidenum">
              <a:rPr lang="en-US" smtClean="0"/>
              <a:t>‹#›</a:t>
            </a:fld>
            <a:endParaRPr lang="en-US"/>
          </a:p>
        </p:txBody>
      </p:sp>
    </p:spTree>
    <p:extLst>
      <p:ext uri="{BB962C8B-B14F-4D97-AF65-F5344CB8AC3E}">
        <p14:creationId xmlns:p14="http://schemas.microsoft.com/office/powerpoint/2010/main" val="175617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FC64A8-6681-4175-9866-511553376B6A}" type="datetime1">
              <a:rPr lang="en-US" smtClean="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00054-04A0-480D-B91A-4AB53B559C72}" type="slidenum">
              <a:rPr lang="en-US" smtClean="0"/>
              <a:t>‹#›</a:t>
            </a:fld>
            <a:endParaRPr lang="en-US"/>
          </a:p>
        </p:txBody>
      </p:sp>
    </p:spTree>
    <p:extLst>
      <p:ext uri="{BB962C8B-B14F-4D97-AF65-F5344CB8AC3E}">
        <p14:creationId xmlns:p14="http://schemas.microsoft.com/office/powerpoint/2010/main" val="144028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7D59FC-BEE1-4BA6-A9CA-C421BF1E7C2D}" type="datetime1">
              <a:rPr lang="en-US" smtClean="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00054-04A0-480D-B91A-4AB53B559C72}" type="slidenum">
              <a:rPr lang="en-US" smtClean="0"/>
              <a:t>‹#›</a:t>
            </a:fld>
            <a:endParaRPr lang="en-US"/>
          </a:p>
        </p:txBody>
      </p:sp>
    </p:spTree>
    <p:extLst>
      <p:ext uri="{BB962C8B-B14F-4D97-AF65-F5344CB8AC3E}">
        <p14:creationId xmlns:p14="http://schemas.microsoft.com/office/powerpoint/2010/main" val="337242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65A59-0D77-4014-8B0B-52B732CA25C2}" type="datetime1">
              <a:rPr lang="en-US" smtClean="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200054-04A0-480D-B91A-4AB53B559C72}" type="slidenum">
              <a:rPr lang="en-US" smtClean="0"/>
              <a:t>‹#›</a:t>
            </a:fld>
            <a:endParaRPr lang="en-US"/>
          </a:p>
        </p:txBody>
      </p:sp>
    </p:spTree>
    <p:extLst>
      <p:ext uri="{BB962C8B-B14F-4D97-AF65-F5344CB8AC3E}">
        <p14:creationId xmlns:p14="http://schemas.microsoft.com/office/powerpoint/2010/main" val="167628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BF6AD4-7E1D-4FA6-A2FC-32688F211F2B}" type="datetime1">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00054-04A0-480D-B91A-4AB53B559C72}" type="slidenum">
              <a:rPr lang="en-US" smtClean="0"/>
              <a:t>‹#›</a:t>
            </a:fld>
            <a:endParaRPr lang="en-US"/>
          </a:p>
        </p:txBody>
      </p:sp>
    </p:spTree>
    <p:extLst>
      <p:ext uri="{BB962C8B-B14F-4D97-AF65-F5344CB8AC3E}">
        <p14:creationId xmlns:p14="http://schemas.microsoft.com/office/powerpoint/2010/main" val="114806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CB411F-170C-4F55-BC40-33234EC61454}" type="datetime1">
              <a:rPr lang="en-US" smtClean="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00054-04A0-480D-B91A-4AB53B559C72}" type="slidenum">
              <a:rPr lang="en-US" smtClean="0"/>
              <a:t>‹#›</a:t>
            </a:fld>
            <a:endParaRPr lang="en-US"/>
          </a:p>
        </p:txBody>
      </p:sp>
    </p:spTree>
    <p:extLst>
      <p:ext uri="{BB962C8B-B14F-4D97-AF65-F5344CB8AC3E}">
        <p14:creationId xmlns:p14="http://schemas.microsoft.com/office/powerpoint/2010/main" val="231191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FE740-B47D-4184-96FA-FC336D7B2C21}" type="datetime1">
              <a:rPr lang="en-US" smtClean="0"/>
              <a:t>1/28/2025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00054-04A0-480D-B91A-4AB53B559C72}" type="slidenum">
              <a:rPr lang="en-US" smtClean="0"/>
              <a:t>‹#›</a:t>
            </a:fld>
            <a:endParaRPr lang="en-US"/>
          </a:p>
        </p:txBody>
      </p:sp>
    </p:spTree>
    <p:extLst>
      <p:ext uri="{BB962C8B-B14F-4D97-AF65-F5344CB8AC3E}">
        <p14:creationId xmlns:p14="http://schemas.microsoft.com/office/powerpoint/2010/main" val="96074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966788"/>
            <a:ext cx="10515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906589"/>
            <a:ext cx="105156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Tree>
    <p:extLst>
      <p:ext uri="{BB962C8B-B14F-4D97-AF65-F5344CB8AC3E}">
        <p14:creationId xmlns:p14="http://schemas.microsoft.com/office/powerpoint/2010/main" val="947033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txStyles>
    <p:titleStyle>
      <a:lvl1pPr algn="l" rtl="0" eaLnBrk="0" fontAlgn="base" hangingPunct="0">
        <a:lnSpc>
          <a:spcPct val="90000"/>
        </a:lnSpc>
        <a:spcBef>
          <a:spcPct val="0"/>
        </a:spcBef>
        <a:spcAft>
          <a:spcPct val="0"/>
        </a:spcAft>
        <a:defRPr lang="en-US" sz="3200" b="1" i="0" u="none"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2pPr>
      <a:lvl3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3pPr>
      <a:lvl4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4pPr>
      <a:lvl5pPr algn="l" rtl="0" eaLnBrk="0" fontAlgn="base" hangingPunct="0">
        <a:lnSpc>
          <a:spcPct val="90000"/>
        </a:lnSpc>
        <a:spcBef>
          <a:spcPct val="0"/>
        </a:spcBef>
        <a:spcAft>
          <a:spcPct val="0"/>
        </a:spcAft>
        <a:defRPr sz="3200" b="1">
          <a:solidFill>
            <a:srgbClr val="262A63"/>
          </a:solidFill>
          <a:latin typeface="Calibri" panose="020F0502020204030204" pitchFamily="34" charset="0"/>
        </a:defRPr>
      </a:lvl5pPr>
      <a:lvl6pPr marL="457200" algn="l" rtl="0" fontAlgn="base">
        <a:lnSpc>
          <a:spcPct val="90000"/>
        </a:lnSpc>
        <a:spcBef>
          <a:spcPct val="0"/>
        </a:spcBef>
        <a:spcAft>
          <a:spcPct val="0"/>
        </a:spcAft>
        <a:defRPr sz="3200" b="1">
          <a:solidFill>
            <a:srgbClr val="262A63"/>
          </a:solidFill>
          <a:latin typeface="Calibri" panose="020F0502020204030204" pitchFamily="34" charset="0"/>
        </a:defRPr>
      </a:lvl6pPr>
      <a:lvl7pPr marL="914400" algn="l" rtl="0" fontAlgn="base">
        <a:lnSpc>
          <a:spcPct val="90000"/>
        </a:lnSpc>
        <a:spcBef>
          <a:spcPct val="0"/>
        </a:spcBef>
        <a:spcAft>
          <a:spcPct val="0"/>
        </a:spcAft>
        <a:defRPr sz="3200" b="1">
          <a:solidFill>
            <a:srgbClr val="262A63"/>
          </a:solidFill>
          <a:latin typeface="Calibri" panose="020F0502020204030204" pitchFamily="34" charset="0"/>
        </a:defRPr>
      </a:lvl7pPr>
      <a:lvl8pPr marL="1371600" algn="l" rtl="0" fontAlgn="base">
        <a:lnSpc>
          <a:spcPct val="90000"/>
        </a:lnSpc>
        <a:spcBef>
          <a:spcPct val="0"/>
        </a:spcBef>
        <a:spcAft>
          <a:spcPct val="0"/>
        </a:spcAft>
        <a:defRPr sz="3200" b="1">
          <a:solidFill>
            <a:srgbClr val="262A63"/>
          </a:solidFill>
          <a:latin typeface="Calibri" panose="020F0502020204030204" pitchFamily="34" charset="0"/>
        </a:defRPr>
      </a:lvl8pPr>
      <a:lvl9pPr marL="1828800" algn="l" rtl="0" fontAlgn="base">
        <a:lnSpc>
          <a:spcPct val="90000"/>
        </a:lnSpc>
        <a:spcBef>
          <a:spcPct val="0"/>
        </a:spcBef>
        <a:spcAft>
          <a:spcPct val="0"/>
        </a:spcAft>
        <a:defRPr sz="3200" b="1">
          <a:solidFill>
            <a:srgbClr val="262A63"/>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b="0" i="0" u="none"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Manit.Patel@ahca.myflorida.com" TargetMode="External"/><Relationship Id="rId4" Type="http://schemas.openxmlformats.org/officeDocument/2006/relationships/hyperlink" Target="mailto:Taylor.Haddock@ahca.myflorida.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3.jpeg"/><Relationship Id="rId5" Type="http://schemas.openxmlformats.org/officeDocument/2006/relationships/diagramQuickStyle" Target="../diagrams/quickStyle1.xml"/><Relationship Id="rId10" Type="http://schemas.openxmlformats.org/officeDocument/2006/relationships/image" Target="../media/image12.gif"/><Relationship Id="rId4" Type="http://schemas.openxmlformats.org/officeDocument/2006/relationships/diagramLayout" Target="../diagrams/layout1.xml"/><Relationship Id="rId9" Type="http://schemas.openxmlformats.org/officeDocument/2006/relationships/image" Target="../media/image11.jpe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4213644"/>
            <a:ext cx="12191999" cy="1100995"/>
          </a:xfrm>
        </p:spPr>
        <p:txBody>
          <a:bodyPr>
            <a:noAutofit/>
          </a:bodyPr>
          <a:lstStyle/>
          <a:p>
            <a:r>
              <a:rPr lang="en-US" sz="5000" b="1" dirty="0">
                <a:latin typeface="Arial" panose="020B0604020202020204" pitchFamily="34" charset="0"/>
                <a:cs typeface="Arial" panose="020B0604020202020204" pitchFamily="34" charset="0"/>
              </a:rPr>
              <a:t>Florida Care Provider</a:t>
            </a:r>
            <a:br>
              <a:rPr lang="en-US" sz="5000" b="1" dirty="0">
                <a:latin typeface="Arial" panose="020B0604020202020204" pitchFamily="34" charset="0"/>
                <a:cs typeface="Arial" panose="020B0604020202020204" pitchFamily="34" charset="0"/>
              </a:rPr>
            </a:br>
            <a:r>
              <a:rPr lang="en-US" sz="5000" b="1" dirty="0">
                <a:latin typeface="Arial" panose="020B0604020202020204" pitchFamily="34" charset="0"/>
                <a:cs typeface="Arial" panose="020B0604020202020204" pitchFamily="34" charset="0"/>
              </a:rPr>
              <a:t>Background Screening Clearinghouse</a:t>
            </a:r>
          </a:p>
        </p:txBody>
      </p:sp>
      <p:grpSp>
        <p:nvGrpSpPr>
          <p:cNvPr id="14" name="Group 13"/>
          <p:cNvGrpSpPr/>
          <p:nvPr/>
        </p:nvGrpSpPr>
        <p:grpSpPr>
          <a:xfrm>
            <a:off x="0" y="128"/>
            <a:ext cx="12192000" cy="2356209"/>
            <a:chOff x="0" y="128"/>
            <a:chExt cx="12192000" cy="2356209"/>
          </a:xfrm>
        </p:grpSpPr>
        <p:sp>
          <p:nvSpPr>
            <p:cNvPr id="4" name="Rectangle 3"/>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461683" y="596495"/>
            <a:ext cx="3268635" cy="3268635"/>
            <a:chOff x="4461683" y="354765"/>
            <a:chExt cx="3268635" cy="3268635"/>
          </a:xfrm>
        </p:grpSpPr>
        <p:sp>
          <p:nvSpPr>
            <p:cNvPr id="15" name="Oval 14"/>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sp>
        <p:nvSpPr>
          <p:cNvPr id="5" name="Slide Number Placeholder 4"/>
          <p:cNvSpPr>
            <a:spLocks noGrp="1"/>
          </p:cNvSpPr>
          <p:nvPr>
            <p:ph type="sldNum" sz="quarter" idx="12"/>
          </p:nvPr>
        </p:nvSpPr>
        <p:spPr/>
        <p:txBody>
          <a:bodyPr/>
          <a:lstStyle/>
          <a:p>
            <a:fld id="{B5200054-04A0-480D-B91A-4AB53B559C72}" type="slidenum">
              <a:rPr lang="en-US" smtClean="0"/>
              <a:t>1</a:t>
            </a:fld>
            <a:endParaRPr lang="en-US"/>
          </a:p>
        </p:txBody>
      </p:sp>
    </p:spTree>
    <p:extLst>
      <p:ext uri="{BB962C8B-B14F-4D97-AF65-F5344CB8AC3E}">
        <p14:creationId xmlns:p14="http://schemas.microsoft.com/office/powerpoint/2010/main" val="407290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43C21D-63F1-4C57-8277-1446393501A7}"/>
              </a:ext>
            </a:extLst>
          </p:cNvPr>
          <p:cNvSpPr>
            <a:spLocks noGrp="1"/>
          </p:cNvSpPr>
          <p:nvPr>
            <p:ph type="sldNum" sz="quarter" idx="12"/>
          </p:nvPr>
        </p:nvSpPr>
        <p:spPr/>
        <p:txBody>
          <a:bodyPr/>
          <a:lstStyle/>
          <a:p>
            <a:fld id="{B5200054-04A0-480D-B91A-4AB53B559C72}" type="slidenum">
              <a:rPr lang="en-US" smtClean="0"/>
              <a:t>10</a:t>
            </a:fld>
            <a:endParaRPr lang="en-US"/>
          </a:p>
        </p:txBody>
      </p:sp>
      <p:grpSp>
        <p:nvGrpSpPr>
          <p:cNvPr id="12" name="Group 11">
            <a:extLst>
              <a:ext uri="{FF2B5EF4-FFF2-40B4-BE49-F238E27FC236}">
                <a16:creationId xmlns:a16="http://schemas.microsoft.com/office/drawing/2014/main" id="{CD64EA6D-1E05-4F33-AB62-8D3350749615}"/>
              </a:ext>
            </a:extLst>
          </p:cNvPr>
          <p:cNvGrpSpPr/>
          <p:nvPr/>
        </p:nvGrpSpPr>
        <p:grpSpPr>
          <a:xfrm>
            <a:off x="0" y="1"/>
            <a:ext cx="12192000" cy="1529861"/>
            <a:chOff x="0" y="128"/>
            <a:chExt cx="12192000" cy="2356209"/>
          </a:xfrm>
        </p:grpSpPr>
        <p:sp>
          <p:nvSpPr>
            <p:cNvPr id="13" name="Rectangle 12">
              <a:extLst>
                <a:ext uri="{FF2B5EF4-FFF2-40B4-BE49-F238E27FC236}">
                  <a16:creationId xmlns:a16="http://schemas.microsoft.com/office/drawing/2014/main" id="{29959C7B-477C-49A2-A865-AF733AD9396D}"/>
                </a:ext>
              </a:extLst>
            </p:cNvPr>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6545FD-4F0D-459D-B08F-EDFD2A2DF567}"/>
                </a:ext>
              </a:extLst>
            </p:cNvPr>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a:extLst>
              <a:ext uri="{FF2B5EF4-FFF2-40B4-BE49-F238E27FC236}">
                <a16:creationId xmlns:a16="http://schemas.microsoft.com/office/drawing/2014/main" id="{5AD2C417-079A-476F-987E-BF0B8DC1EA2D}"/>
              </a:ext>
            </a:extLst>
          </p:cNvPr>
          <p:cNvSpPr>
            <a:spLocks noGrp="1"/>
          </p:cNvSpPr>
          <p:nvPr>
            <p:ph type="title"/>
          </p:nvPr>
        </p:nvSpPr>
        <p:spPr>
          <a:xfrm>
            <a:off x="838200" y="365125"/>
            <a:ext cx="10515600" cy="1325563"/>
          </a:xfrm>
        </p:spPr>
        <p:txBody>
          <a:bodyPr/>
          <a:lstStyle/>
          <a:p>
            <a:r>
              <a:rPr lang="en-US" dirty="0">
                <a:solidFill>
                  <a:schemeClr val="bg1"/>
                </a:solidFill>
              </a:rPr>
              <a:t>Real-World Example</a:t>
            </a:r>
          </a:p>
        </p:txBody>
      </p:sp>
      <p:grpSp>
        <p:nvGrpSpPr>
          <p:cNvPr id="16" name="Group 15">
            <a:extLst>
              <a:ext uri="{FF2B5EF4-FFF2-40B4-BE49-F238E27FC236}">
                <a16:creationId xmlns:a16="http://schemas.microsoft.com/office/drawing/2014/main" id="{47A7B39C-D35C-40EB-BF4A-0C14115B9FF3}"/>
              </a:ext>
            </a:extLst>
          </p:cNvPr>
          <p:cNvGrpSpPr/>
          <p:nvPr/>
        </p:nvGrpSpPr>
        <p:grpSpPr>
          <a:xfrm>
            <a:off x="10832122" y="94156"/>
            <a:ext cx="1187695" cy="1187695"/>
            <a:chOff x="4461683" y="354765"/>
            <a:chExt cx="3268635" cy="3268635"/>
          </a:xfrm>
        </p:grpSpPr>
        <p:sp>
          <p:nvSpPr>
            <p:cNvPr id="17" name="Oval 16">
              <a:extLst>
                <a:ext uri="{FF2B5EF4-FFF2-40B4-BE49-F238E27FC236}">
                  <a16:creationId xmlns:a16="http://schemas.microsoft.com/office/drawing/2014/main" id="{AB32EEE8-BB73-49D5-8F4E-5064B8AB679F}"/>
                </a:ext>
              </a:extLst>
            </p:cNvPr>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F270B4A-0801-431B-92C8-8269C71EB8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pic>
        <p:nvPicPr>
          <p:cNvPr id="5" name="Picture 4">
            <a:extLst>
              <a:ext uri="{FF2B5EF4-FFF2-40B4-BE49-F238E27FC236}">
                <a16:creationId xmlns:a16="http://schemas.microsoft.com/office/drawing/2014/main" id="{69236822-95E7-293E-9E50-6499113C1ED5}"/>
              </a:ext>
            </a:extLst>
          </p:cNvPr>
          <p:cNvPicPr>
            <a:picLocks noChangeAspect="1"/>
          </p:cNvPicPr>
          <p:nvPr/>
        </p:nvPicPr>
        <p:blipFill>
          <a:blip r:embed="rId4"/>
          <a:stretch>
            <a:fillRect/>
          </a:stretch>
        </p:blipFill>
        <p:spPr>
          <a:xfrm>
            <a:off x="220847" y="1548050"/>
            <a:ext cx="10853747" cy="5111764"/>
          </a:xfrm>
          <a:prstGeom prst="rect">
            <a:avLst/>
          </a:prstGeom>
        </p:spPr>
      </p:pic>
    </p:spTree>
    <p:extLst>
      <p:ext uri="{BB962C8B-B14F-4D97-AF65-F5344CB8AC3E}">
        <p14:creationId xmlns:p14="http://schemas.microsoft.com/office/powerpoint/2010/main" val="33640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43C21D-63F1-4C57-8277-1446393501A7}"/>
              </a:ext>
            </a:extLst>
          </p:cNvPr>
          <p:cNvSpPr>
            <a:spLocks noGrp="1"/>
          </p:cNvSpPr>
          <p:nvPr>
            <p:ph type="sldNum" sz="quarter" idx="12"/>
          </p:nvPr>
        </p:nvSpPr>
        <p:spPr/>
        <p:txBody>
          <a:bodyPr/>
          <a:lstStyle/>
          <a:p>
            <a:fld id="{B5200054-04A0-480D-B91A-4AB53B559C72}" type="slidenum">
              <a:rPr lang="en-US" smtClean="0"/>
              <a:t>11</a:t>
            </a:fld>
            <a:endParaRPr lang="en-US"/>
          </a:p>
        </p:txBody>
      </p:sp>
      <p:grpSp>
        <p:nvGrpSpPr>
          <p:cNvPr id="12" name="Group 11">
            <a:extLst>
              <a:ext uri="{FF2B5EF4-FFF2-40B4-BE49-F238E27FC236}">
                <a16:creationId xmlns:a16="http://schemas.microsoft.com/office/drawing/2014/main" id="{CD64EA6D-1E05-4F33-AB62-8D3350749615}"/>
              </a:ext>
            </a:extLst>
          </p:cNvPr>
          <p:cNvGrpSpPr/>
          <p:nvPr/>
        </p:nvGrpSpPr>
        <p:grpSpPr>
          <a:xfrm>
            <a:off x="0" y="1"/>
            <a:ext cx="12192000" cy="1529861"/>
            <a:chOff x="0" y="128"/>
            <a:chExt cx="12192000" cy="2356209"/>
          </a:xfrm>
        </p:grpSpPr>
        <p:sp>
          <p:nvSpPr>
            <p:cNvPr id="13" name="Rectangle 12">
              <a:extLst>
                <a:ext uri="{FF2B5EF4-FFF2-40B4-BE49-F238E27FC236}">
                  <a16:creationId xmlns:a16="http://schemas.microsoft.com/office/drawing/2014/main" id="{29959C7B-477C-49A2-A865-AF733AD9396D}"/>
                </a:ext>
              </a:extLst>
            </p:cNvPr>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6545FD-4F0D-459D-B08F-EDFD2A2DF567}"/>
                </a:ext>
              </a:extLst>
            </p:cNvPr>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a:extLst>
              <a:ext uri="{FF2B5EF4-FFF2-40B4-BE49-F238E27FC236}">
                <a16:creationId xmlns:a16="http://schemas.microsoft.com/office/drawing/2014/main" id="{5AD2C417-079A-476F-987E-BF0B8DC1EA2D}"/>
              </a:ext>
            </a:extLst>
          </p:cNvPr>
          <p:cNvSpPr>
            <a:spLocks noGrp="1"/>
          </p:cNvSpPr>
          <p:nvPr>
            <p:ph type="title"/>
          </p:nvPr>
        </p:nvSpPr>
        <p:spPr>
          <a:xfrm>
            <a:off x="838200" y="365125"/>
            <a:ext cx="10515600" cy="1325563"/>
          </a:xfrm>
        </p:spPr>
        <p:txBody>
          <a:bodyPr/>
          <a:lstStyle/>
          <a:p>
            <a:r>
              <a:rPr lang="en-US" dirty="0">
                <a:solidFill>
                  <a:schemeClr val="bg1"/>
                </a:solidFill>
              </a:rPr>
              <a:t>Real-World Example</a:t>
            </a:r>
          </a:p>
        </p:txBody>
      </p:sp>
      <p:grpSp>
        <p:nvGrpSpPr>
          <p:cNvPr id="16" name="Group 15">
            <a:extLst>
              <a:ext uri="{FF2B5EF4-FFF2-40B4-BE49-F238E27FC236}">
                <a16:creationId xmlns:a16="http://schemas.microsoft.com/office/drawing/2014/main" id="{47A7B39C-D35C-40EB-BF4A-0C14115B9FF3}"/>
              </a:ext>
            </a:extLst>
          </p:cNvPr>
          <p:cNvGrpSpPr/>
          <p:nvPr/>
        </p:nvGrpSpPr>
        <p:grpSpPr>
          <a:xfrm>
            <a:off x="10832122" y="94156"/>
            <a:ext cx="1187695" cy="1187695"/>
            <a:chOff x="4461683" y="354765"/>
            <a:chExt cx="3268635" cy="3268635"/>
          </a:xfrm>
        </p:grpSpPr>
        <p:sp>
          <p:nvSpPr>
            <p:cNvPr id="17" name="Oval 16">
              <a:extLst>
                <a:ext uri="{FF2B5EF4-FFF2-40B4-BE49-F238E27FC236}">
                  <a16:creationId xmlns:a16="http://schemas.microsoft.com/office/drawing/2014/main" id="{AB32EEE8-BB73-49D5-8F4E-5064B8AB679F}"/>
                </a:ext>
              </a:extLst>
            </p:cNvPr>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F270B4A-0801-431B-92C8-8269C71EB8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pic>
        <p:nvPicPr>
          <p:cNvPr id="5" name="Picture 4">
            <a:extLst>
              <a:ext uri="{FF2B5EF4-FFF2-40B4-BE49-F238E27FC236}">
                <a16:creationId xmlns:a16="http://schemas.microsoft.com/office/drawing/2014/main" id="{DE2E4EA9-A8C0-B8D7-0B03-C1F9697C6F0F}"/>
              </a:ext>
            </a:extLst>
          </p:cNvPr>
          <p:cNvPicPr>
            <a:picLocks noChangeAspect="1"/>
          </p:cNvPicPr>
          <p:nvPr/>
        </p:nvPicPr>
        <p:blipFill>
          <a:blip r:embed="rId4"/>
          <a:stretch>
            <a:fillRect/>
          </a:stretch>
        </p:blipFill>
        <p:spPr>
          <a:xfrm>
            <a:off x="365185" y="1688771"/>
            <a:ext cx="10515600" cy="4966424"/>
          </a:xfrm>
          <a:prstGeom prst="rect">
            <a:avLst/>
          </a:prstGeom>
        </p:spPr>
      </p:pic>
    </p:spTree>
    <p:extLst>
      <p:ext uri="{BB962C8B-B14F-4D97-AF65-F5344CB8AC3E}">
        <p14:creationId xmlns:p14="http://schemas.microsoft.com/office/powerpoint/2010/main" val="388202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FD30C-E7B8-907D-C869-A80F598CF1F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D0B9B5-3330-4DDB-6E30-2A2668B941C4}"/>
              </a:ext>
            </a:extLst>
          </p:cNvPr>
          <p:cNvSpPr>
            <a:spLocks noGrp="1"/>
          </p:cNvSpPr>
          <p:nvPr>
            <p:ph type="sldNum" sz="quarter" idx="12"/>
          </p:nvPr>
        </p:nvSpPr>
        <p:spPr/>
        <p:txBody>
          <a:bodyPr/>
          <a:lstStyle/>
          <a:p>
            <a:fld id="{B5200054-04A0-480D-B91A-4AB53B559C72}" type="slidenum">
              <a:rPr lang="en-US" smtClean="0"/>
              <a:t>12</a:t>
            </a:fld>
            <a:endParaRPr lang="en-US"/>
          </a:p>
        </p:txBody>
      </p:sp>
      <p:grpSp>
        <p:nvGrpSpPr>
          <p:cNvPr id="12" name="Group 11">
            <a:extLst>
              <a:ext uri="{FF2B5EF4-FFF2-40B4-BE49-F238E27FC236}">
                <a16:creationId xmlns:a16="http://schemas.microsoft.com/office/drawing/2014/main" id="{5BD54128-04BC-51AA-19F6-7C6E364FC386}"/>
              </a:ext>
            </a:extLst>
          </p:cNvPr>
          <p:cNvGrpSpPr/>
          <p:nvPr/>
        </p:nvGrpSpPr>
        <p:grpSpPr>
          <a:xfrm>
            <a:off x="0" y="1"/>
            <a:ext cx="12192000" cy="1529861"/>
            <a:chOff x="0" y="128"/>
            <a:chExt cx="12192000" cy="2356209"/>
          </a:xfrm>
        </p:grpSpPr>
        <p:sp>
          <p:nvSpPr>
            <p:cNvPr id="13" name="Rectangle 12">
              <a:extLst>
                <a:ext uri="{FF2B5EF4-FFF2-40B4-BE49-F238E27FC236}">
                  <a16:creationId xmlns:a16="http://schemas.microsoft.com/office/drawing/2014/main" id="{3A936326-3205-2473-21A7-9799B5FBD631}"/>
                </a:ext>
              </a:extLst>
            </p:cNvPr>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5A87B2-D161-551A-DF31-3A6CA8AAA322}"/>
                </a:ext>
              </a:extLst>
            </p:cNvPr>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a:extLst>
              <a:ext uri="{FF2B5EF4-FFF2-40B4-BE49-F238E27FC236}">
                <a16:creationId xmlns:a16="http://schemas.microsoft.com/office/drawing/2014/main" id="{FCD51BDE-9649-3B1D-EE29-38E57369B4EA}"/>
              </a:ext>
            </a:extLst>
          </p:cNvPr>
          <p:cNvSpPr>
            <a:spLocks noGrp="1"/>
          </p:cNvSpPr>
          <p:nvPr>
            <p:ph type="title"/>
          </p:nvPr>
        </p:nvSpPr>
        <p:spPr>
          <a:xfrm>
            <a:off x="838200" y="365125"/>
            <a:ext cx="10515600" cy="1325563"/>
          </a:xfrm>
        </p:spPr>
        <p:txBody>
          <a:bodyPr/>
          <a:lstStyle/>
          <a:p>
            <a:r>
              <a:rPr lang="en-US" dirty="0">
                <a:solidFill>
                  <a:schemeClr val="bg1"/>
                </a:solidFill>
              </a:rPr>
              <a:t>Real-World Example</a:t>
            </a:r>
          </a:p>
        </p:txBody>
      </p:sp>
      <p:grpSp>
        <p:nvGrpSpPr>
          <p:cNvPr id="16" name="Group 15">
            <a:extLst>
              <a:ext uri="{FF2B5EF4-FFF2-40B4-BE49-F238E27FC236}">
                <a16:creationId xmlns:a16="http://schemas.microsoft.com/office/drawing/2014/main" id="{4B914206-E108-0400-EB99-13C84112257E}"/>
              </a:ext>
            </a:extLst>
          </p:cNvPr>
          <p:cNvGrpSpPr/>
          <p:nvPr/>
        </p:nvGrpSpPr>
        <p:grpSpPr>
          <a:xfrm>
            <a:off x="10832122" y="94156"/>
            <a:ext cx="1187695" cy="1187695"/>
            <a:chOff x="4461683" y="354765"/>
            <a:chExt cx="3268635" cy="3268635"/>
          </a:xfrm>
        </p:grpSpPr>
        <p:sp>
          <p:nvSpPr>
            <p:cNvPr id="17" name="Oval 16">
              <a:extLst>
                <a:ext uri="{FF2B5EF4-FFF2-40B4-BE49-F238E27FC236}">
                  <a16:creationId xmlns:a16="http://schemas.microsoft.com/office/drawing/2014/main" id="{3EBE8BF8-9CD9-36DD-5D92-03D06C573420}"/>
                </a:ext>
              </a:extLst>
            </p:cNvPr>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99C2C16D-C971-FBB7-20D0-29C6BFC6EB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pic>
        <p:nvPicPr>
          <p:cNvPr id="5" name="Picture 4">
            <a:extLst>
              <a:ext uri="{FF2B5EF4-FFF2-40B4-BE49-F238E27FC236}">
                <a16:creationId xmlns:a16="http://schemas.microsoft.com/office/drawing/2014/main" id="{4D9E843C-ED4A-3F4E-6AFC-C2616A6D8B21}"/>
              </a:ext>
            </a:extLst>
          </p:cNvPr>
          <p:cNvPicPr>
            <a:picLocks noChangeAspect="1"/>
          </p:cNvPicPr>
          <p:nvPr/>
        </p:nvPicPr>
        <p:blipFill>
          <a:blip r:embed="rId4"/>
          <a:stretch>
            <a:fillRect/>
          </a:stretch>
        </p:blipFill>
        <p:spPr>
          <a:xfrm>
            <a:off x="305689" y="1560341"/>
            <a:ext cx="10736140" cy="5050253"/>
          </a:xfrm>
          <a:prstGeom prst="rect">
            <a:avLst/>
          </a:prstGeom>
        </p:spPr>
      </p:pic>
    </p:spTree>
    <p:extLst>
      <p:ext uri="{BB962C8B-B14F-4D97-AF65-F5344CB8AC3E}">
        <p14:creationId xmlns:p14="http://schemas.microsoft.com/office/powerpoint/2010/main" val="302335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
            <a:ext cx="12192000" cy="1529861"/>
            <a:chOff x="0" y="128"/>
            <a:chExt cx="12192000" cy="2356209"/>
          </a:xfrm>
        </p:grpSpPr>
        <p:sp>
          <p:nvSpPr>
            <p:cNvPr id="13" name="Rectangle 12"/>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solidFill>
                  <a:schemeClr val="bg1"/>
                </a:solidFill>
              </a:rPr>
              <a:t>Benefits of the Clearinghouse</a:t>
            </a:r>
          </a:p>
        </p:txBody>
      </p:sp>
      <p:grpSp>
        <p:nvGrpSpPr>
          <p:cNvPr id="17" name="Group 16"/>
          <p:cNvGrpSpPr/>
          <p:nvPr/>
        </p:nvGrpSpPr>
        <p:grpSpPr>
          <a:xfrm>
            <a:off x="10832122" y="94156"/>
            <a:ext cx="1187695" cy="1187695"/>
            <a:chOff x="4461683" y="354765"/>
            <a:chExt cx="3268635" cy="3268635"/>
          </a:xfrm>
        </p:grpSpPr>
        <p:sp>
          <p:nvSpPr>
            <p:cNvPr id="18" name="Oval 17"/>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sp>
        <p:nvSpPr>
          <p:cNvPr id="3" name="Slide Number Placeholder 2"/>
          <p:cNvSpPr>
            <a:spLocks noGrp="1"/>
          </p:cNvSpPr>
          <p:nvPr>
            <p:ph type="sldNum" sz="quarter" idx="12"/>
          </p:nvPr>
        </p:nvSpPr>
        <p:spPr/>
        <p:txBody>
          <a:bodyPr/>
          <a:lstStyle/>
          <a:p>
            <a:fld id="{B5200054-04A0-480D-B91A-4AB53B559C72}" type="slidenum">
              <a:rPr lang="en-US" smtClean="0"/>
              <a:t>13</a:t>
            </a:fld>
            <a:endParaRPr lang="en-US"/>
          </a:p>
        </p:txBody>
      </p:sp>
      <p:sp>
        <p:nvSpPr>
          <p:cNvPr id="6" name="TextBox 5">
            <a:extLst>
              <a:ext uri="{FF2B5EF4-FFF2-40B4-BE49-F238E27FC236}">
                <a16:creationId xmlns:a16="http://schemas.microsoft.com/office/drawing/2014/main" id="{4468C413-49BB-29E9-3168-702459CCE6E5}"/>
              </a:ext>
            </a:extLst>
          </p:cNvPr>
          <p:cNvSpPr txBox="1"/>
          <p:nvPr/>
        </p:nvSpPr>
        <p:spPr>
          <a:xfrm>
            <a:off x="914400" y="2080470"/>
            <a:ext cx="10515600" cy="347787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Shares results of criminal history checks among specified agencies, providing cost savings to individuals and providers.</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Collects subsequent arrest information for employees with retained fingerprints that is only available to current employers of the individual.</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Tracks screenings from the time the screening request is initiated in the Clearinghouse until a determination is made.</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Provides email notification to the provider user regarding status updates to each request initiated.</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Allows provider to search for a </a:t>
            </a:r>
            <a:r>
              <a:rPr lang="en-US" sz="2000" dirty="0">
                <a:solidFill>
                  <a:prstClr val="black"/>
                </a:solidFill>
                <a:cs typeface="Arial" panose="020B0604020202020204" pitchFamily="34" charset="0"/>
              </a:rPr>
              <a:t>L</a:t>
            </a:r>
            <a:r>
              <a:rPr kumimoji="0" lang="en-US" sz="2000" b="0" i="0" u="none" strike="noStrike" kern="1200" cap="none" spc="0" normalizeH="0" baseline="0" noProof="0" dirty="0" err="1">
                <a:ln>
                  <a:noFill/>
                </a:ln>
                <a:solidFill>
                  <a:prstClr val="black"/>
                </a:solidFill>
                <a:effectLst/>
                <a:uLnTx/>
                <a:uFillTx/>
                <a:ea typeface="+mn-ea"/>
                <a:cs typeface="Arial" panose="020B0604020202020204" pitchFamily="34" charset="0"/>
              </a:rPr>
              <a:t>ivescan</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 Service P</a:t>
            </a:r>
            <a:r>
              <a:rPr lang="en-US" sz="2000" dirty="0">
                <a:solidFill>
                  <a:prstClr val="black"/>
                </a:solidFill>
                <a:cs typeface="Arial" panose="020B0604020202020204" pitchFamily="34" charset="0"/>
              </a:rPr>
              <a:t>r</a:t>
            </a:r>
            <a:r>
              <a:rPr kumimoji="0" lang="en-US" sz="2000" b="0" i="0" u="none" strike="noStrike" kern="1200" cap="none" spc="0" normalizeH="0" baseline="0" noProof="0" dirty="0" err="1">
                <a:ln>
                  <a:noFill/>
                </a:ln>
                <a:solidFill>
                  <a:prstClr val="black"/>
                </a:solidFill>
                <a:effectLst/>
                <a:uLnTx/>
                <a:uFillTx/>
                <a:ea typeface="+mn-ea"/>
                <a:cs typeface="Arial" panose="020B0604020202020204" pitchFamily="34" charset="0"/>
              </a:rPr>
              <a:t>ovider</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 by entering certain criteria (county, name, etc.) and connects to the fingerprint service provider’s website to make appointments.</a:t>
            </a:r>
          </a:p>
        </p:txBody>
      </p:sp>
    </p:spTree>
    <p:extLst>
      <p:ext uri="{BB962C8B-B14F-4D97-AF65-F5344CB8AC3E}">
        <p14:creationId xmlns:p14="http://schemas.microsoft.com/office/powerpoint/2010/main" val="385569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
            <a:ext cx="12192000" cy="1529861"/>
            <a:chOff x="0" y="128"/>
            <a:chExt cx="12192000" cy="2356209"/>
          </a:xfrm>
        </p:grpSpPr>
        <p:sp>
          <p:nvSpPr>
            <p:cNvPr id="13" name="Rectangle 12"/>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solidFill>
                  <a:schemeClr val="bg1"/>
                </a:solidFill>
              </a:rPr>
              <a:t>Benefits of the Clearinghouse</a:t>
            </a:r>
          </a:p>
        </p:txBody>
      </p:sp>
      <p:grpSp>
        <p:nvGrpSpPr>
          <p:cNvPr id="17" name="Group 16"/>
          <p:cNvGrpSpPr/>
          <p:nvPr/>
        </p:nvGrpSpPr>
        <p:grpSpPr>
          <a:xfrm>
            <a:off x="10832122" y="94156"/>
            <a:ext cx="1187695" cy="1187695"/>
            <a:chOff x="4461683" y="354765"/>
            <a:chExt cx="3268635" cy="3268635"/>
          </a:xfrm>
        </p:grpSpPr>
        <p:sp>
          <p:nvSpPr>
            <p:cNvPr id="18" name="Oval 17"/>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sp>
        <p:nvSpPr>
          <p:cNvPr id="3" name="Slide Number Placeholder 2"/>
          <p:cNvSpPr>
            <a:spLocks noGrp="1"/>
          </p:cNvSpPr>
          <p:nvPr>
            <p:ph type="sldNum" sz="quarter" idx="12"/>
          </p:nvPr>
        </p:nvSpPr>
        <p:spPr/>
        <p:txBody>
          <a:bodyPr/>
          <a:lstStyle/>
          <a:p>
            <a:fld id="{B5200054-04A0-480D-B91A-4AB53B559C72}" type="slidenum">
              <a:rPr lang="en-US" smtClean="0"/>
              <a:t>14</a:t>
            </a:fld>
            <a:endParaRPr lang="en-US"/>
          </a:p>
        </p:txBody>
      </p:sp>
      <p:sp>
        <p:nvSpPr>
          <p:cNvPr id="6" name="TextBox 5">
            <a:extLst>
              <a:ext uri="{FF2B5EF4-FFF2-40B4-BE49-F238E27FC236}">
                <a16:creationId xmlns:a16="http://schemas.microsoft.com/office/drawing/2014/main" id="{4468C413-49BB-29E9-3168-702459CCE6E5}"/>
              </a:ext>
            </a:extLst>
          </p:cNvPr>
          <p:cNvSpPr txBox="1"/>
          <p:nvPr/>
        </p:nvSpPr>
        <p:spPr>
          <a:xfrm>
            <a:off x="838200" y="1623738"/>
            <a:ext cx="9993922" cy="4515082"/>
          </a:xfrm>
          <a:prstGeom prst="rect">
            <a:avLst/>
          </a:prstGeom>
          <a:noFill/>
        </p:spPr>
        <p:txBody>
          <a:bodyPr wrap="square" rtlCol="0">
            <a:spAutoFit/>
          </a:bodyPr>
          <a:lstStyle/>
          <a:p>
            <a:pPr marL="22860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Maintains an employee roster by entering hire and separation dates for each employee. This facilitates a notification to the employer if the eligibility status of an employee changes.</a:t>
            </a:r>
          </a:p>
          <a:p>
            <a:pPr marL="22860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Allows for providers to request and pay for the renewal of fingerprints all in one system while also receiving cost savings. This allows for:</a:t>
            </a:r>
          </a:p>
          <a:p>
            <a:pPr marL="685800" marR="0" lvl="1"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The current cost for a Clearinghouse Renewal is $42.00. That’s a cost-saving of over $30 with the average cost for a new screening being $75.00;</a:t>
            </a:r>
          </a:p>
          <a:p>
            <a:pPr marL="685800" marR="0" lvl="1"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Faster processing time since the request is immediately sent to the Clearinghouse. No need to wait for the employee to be fingerprinted at a Livescan Service Provider;</a:t>
            </a:r>
          </a:p>
          <a:p>
            <a:pPr marL="685800" marR="0" lvl="1"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An updated criminal history to ensure compliance with background screening requirements;</a:t>
            </a:r>
          </a:p>
          <a:p>
            <a:pPr marL="685800" marR="0" lvl="1"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Extends the retained prints expiration by another 5 years.</a:t>
            </a:r>
          </a:p>
        </p:txBody>
      </p:sp>
    </p:spTree>
    <p:extLst>
      <p:ext uri="{BB962C8B-B14F-4D97-AF65-F5344CB8AC3E}">
        <p14:creationId xmlns:p14="http://schemas.microsoft.com/office/powerpoint/2010/main" val="185572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
            <a:ext cx="12192000" cy="1529861"/>
            <a:chOff x="0" y="128"/>
            <a:chExt cx="12192000" cy="2356209"/>
          </a:xfrm>
        </p:grpSpPr>
        <p:sp>
          <p:nvSpPr>
            <p:cNvPr id="13" name="Rectangle 12"/>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solidFill>
                  <a:schemeClr val="bg1"/>
                </a:solidFill>
              </a:rPr>
              <a:t>Benefits of the Clearinghouse</a:t>
            </a:r>
          </a:p>
        </p:txBody>
      </p:sp>
      <p:grpSp>
        <p:nvGrpSpPr>
          <p:cNvPr id="17" name="Group 16"/>
          <p:cNvGrpSpPr/>
          <p:nvPr/>
        </p:nvGrpSpPr>
        <p:grpSpPr>
          <a:xfrm>
            <a:off x="10832122" y="94156"/>
            <a:ext cx="1187695" cy="1187695"/>
            <a:chOff x="4461683" y="354765"/>
            <a:chExt cx="3268635" cy="3268635"/>
          </a:xfrm>
        </p:grpSpPr>
        <p:sp>
          <p:nvSpPr>
            <p:cNvPr id="18" name="Oval 17"/>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sp>
        <p:nvSpPr>
          <p:cNvPr id="3" name="Slide Number Placeholder 2"/>
          <p:cNvSpPr>
            <a:spLocks noGrp="1"/>
          </p:cNvSpPr>
          <p:nvPr>
            <p:ph type="sldNum" sz="quarter" idx="12"/>
          </p:nvPr>
        </p:nvSpPr>
        <p:spPr/>
        <p:txBody>
          <a:bodyPr/>
          <a:lstStyle/>
          <a:p>
            <a:fld id="{B5200054-04A0-480D-B91A-4AB53B559C72}" type="slidenum">
              <a:rPr lang="en-US" smtClean="0"/>
              <a:t>15</a:t>
            </a:fld>
            <a:endParaRPr lang="en-US"/>
          </a:p>
        </p:txBody>
      </p:sp>
      <p:sp>
        <p:nvSpPr>
          <p:cNvPr id="6" name="TextBox 5">
            <a:extLst>
              <a:ext uri="{FF2B5EF4-FFF2-40B4-BE49-F238E27FC236}">
                <a16:creationId xmlns:a16="http://schemas.microsoft.com/office/drawing/2014/main" id="{4468C413-49BB-29E9-3168-702459CCE6E5}"/>
              </a:ext>
            </a:extLst>
          </p:cNvPr>
          <p:cNvSpPr txBox="1"/>
          <p:nvPr/>
        </p:nvSpPr>
        <p:spPr>
          <a:xfrm>
            <a:off x="838200" y="1529862"/>
            <a:ext cx="9993922" cy="22929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The Clearinghouse has proven to be a major cost-saving initiative for the State, while also providing safeguards to protect the health and welfare of vulnerable populations receiving health care services. </a:t>
            </a:r>
            <a:endParaRPr kumimoji="0" lang="en-US" b="1" i="0" u="sng"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b="1" i="0" u="sng"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Taxpayer Savings</a:t>
            </a:r>
            <a:endParaRPr kumimoji="0" lang="en-US"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a:p>
            <a:pPr marL="22860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Since implementation began January 1, 2013, the Clearinghouse has processed over 8 million screenings and has collectively saved </a:t>
            </a:r>
            <a:r>
              <a:rPr kumimoji="0" lang="en-US" b="0" i="0" u="none" strike="noStrike" kern="1200" cap="none" spc="0" normalizeH="0" baseline="0" noProof="0" dirty="0">
                <a:ln>
                  <a:noFill/>
                </a:ln>
                <a:solidFill>
                  <a:prstClr val="black"/>
                </a:solidFill>
                <a:effectLst/>
                <a:uLnTx/>
                <a:uFillTx/>
                <a:ea typeface="Arial" panose="020B0604020202020204" pitchFamily="34" charset="0"/>
                <a:cs typeface="Arial" panose="020B0604020202020204" pitchFamily="34" charset="0"/>
              </a:rPr>
              <a:t>providers/employers and licensees over</a:t>
            </a:r>
            <a:r>
              <a:rPr lang="en-US" b="1" i="1" dirty="0">
                <a:solidFill>
                  <a:prstClr val="black"/>
                </a:solidFill>
                <a:ea typeface="Arial" panose="020B0604020202020204" pitchFamily="34" charset="0"/>
                <a:cs typeface="Arial" panose="020B0604020202020204" pitchFamily="34" charset="0"/>
              </a:rPr>
              <a:t> </a:t>
            </a:r>
            <a:r>
              <a:rPr kumimoji="0" lang="en-US" b="1" i="1" u="none" strike="noStrike" kern="1200" cap="none" spc="0" normalizeH="0" baseline="0" noProof="0" dirty="0">
                <a:ln>
                  <a:noFill/>
                </a:ln>
                <a:solidFill>
                  <a:prstClr val="black"/>
                </a:solidFill>
                <a:effectLst/>
                <a:uLnTx/>
                <a:uFillTx/>
                <a:ea typeface="Arial" panose="020B0604020202020204" pitchFamily="34" charset="0"/>
                <a:cs typeface="Arial" panose="020B0604020202020204" pitchFamily="34" charset="0"/>
              </a:rPr>
              <a:t>$150 million</a:t>
            </a:r>
            <a:r>
              <a:rPr kumimoji="0" lang="en-US" b="0" i="0" u="none" strike="noStrike" kern="1200" cap="none" spc="0" normalizeH="0" baseline="0" noProof="0" dirty="0">
                <a:ln>
                  <a:noFill/>
                </a:ln>
                <a:solidFill>
                  <a:prstClr val="black"/>
                </a:solidFill>
                <a:effectLst/>
                <a:uLnTx/>
                <a:uFillTx/>
                <a:ea typeface="Arial" panose="020B0604020202020204" pitchFamily="34" charset="0"/>
                <a:cs typeface="Arial" panose="020B0604020202020204" pitchFamily="34" charset="0"/>
              </a:rPr>
              <a:t> by sharing screenings through the Clearinghouse.</a:t>
            </a:r>
            <a:endParaRPr lang="en-US" dirty="0">
              <a:solidFill>
                <a:prstClr val="black"/>
              </a:solidFill>
              <a:ea typeface="Arial" panose="020B0604020202020204" pitchFamily="34" charset="0"/>
              <a:cs typeface="Arial" panose="020B0604020202020204" pitchFamily="34" charset="0"/>
            </a:endParaRPr>
          </a:p>
          <a:p>
            <a:pPr marL="228600" indent="-228600">
              <a:spcAft>
                <a:spcPts val="600"/>
              </a:spcAft>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D45324A-3FB7-B409-C4E3-9D1E81F2A203}"/>
              </a:ext>
            </a:extLst>
          </p:cNvPr>
          <p:cNvPicPr>
            <a:picLocks noChangeAspect="1"/>
          </p:cNvPicPr>
          <p:nvPr/>
        </p:nvPicPr>
        <p:blipFill>
          <a:blip r:embed="rId4"/>
          <a:stretch>
            <a:fillRect/>
          </a:stretch>
        </p:blipFill>
        <p:spPr>
          <a:xfrm>
            <a:off x="3024830" y="3501875"/>
            <a:ext cx="6142339" cy="3356124"/>
          </a:xfrm>
          <a:prstGeom prst="rect">
            <a:avLst/>
          </a:prstGeom>
        </p:spPr>
      </p:pic>
    </p:spTree>
    <p:extLst>
      <p:ext uri="{BB962C8B-B14F-4D97-AF65-F5344CB8AC3E}">
        <p14:creationId xmlns:p14="http://schemas.microsoft.com/office/powerpoint/2010/main" val="8656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A9591-1E32-311D-8D7E-CD3ED4A9A9AC}"/>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CEA01C7D-009F-D872-FA13-B3329A03B052}"/>
              </a:ext>
            </a:extLst>
          </p:cNvPr>
          <p:cNvGrpSpPr/>
          <p:nvPr/>
        </p:nvGrpSpPr>
        <p:grpSpPr>
          <a:xfrm>
            <a:off x="0" y="1"/>
            <a:ext cx="12192000" cy="1529861"/>
            <a:chOff x="0" y="128"/>
            <a:chExt cx="12192000" cy="2356209"/>
          </a:xfrm>
        </p:grpSpPr>
        <p:sp>
          <p:nvSpPr>
            <p:cNvPr id="13" name="Rectangle 12">
              <a:extLst>
                <a:ext uri="{FF2B5EF4-FFF2-40B4-BE49-F238E27FC236}">
                  <a16:creationId xmlns:a16="http://schemas.microsoft.com/office/drawing/2014/main" id="{D06446D8-27A5-4AA7-C8D5-CE814A3604E3}"/>
                </a:ext>
              </a:extLst>
            </p:cNvPr>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BAF2E7-C224-F731-D723-D8692B7DCA07}"/>
                </a:ext>
              </a:extLst>
            </p:cNvPr>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4F0A486-E802-4D3C-9643-2F17D22BE7BE}"/>
              </a:ext>
            </a:extLst>
          </p:cNvPr>
          <p:cNvSpPr>
            <a:spLocks noGrp="1"/>
          </p:cNvSpPr>
          <p:nvPr>
            <p:ph type="title"/>
          </p:nvPr>
        </p:nvSpPr>
        <p:spPr/>
        <p:txBody>
          <a:bodyPr/>
          <a:lstStyle/>
          <a:p>
            <a:r>
              <a:rPr lang="en-US" dirty="0">
                <a:solidFill>
                  <a:schemeClr val="bg1"/>
                </a:solidFill>
              </a:rPr>
              <a:t>Benefits of the Clearinghouse</a:t>
            </a:r>
          </a:p>
        </p:txBody>
      </p:sp>
      <p:grpSp>
        <p:nvGrpSpPr>
          <p:cNvPr id="17" name="Group 16">
            <a:extLst>
              <a:ext uri="{FF2B5EF4-FFF2-40B4-BE49-F238E27FC236}">
                <a16:creationId xmlns:a16="http://schemas.microsoft.com/office/drawing/2014/main" id="{ED851C72-995C-F607-C126-9E7D42C020FD}"/>
              </a:ext>
            </a:extLst>
          </p:cNvPr>
          <p:cNvGrpSpPr/>
          <p:nvPr/>
        </p:nvGrpSpPr>
        <p:grpSpPr>
          <a:xfrm>
            <a:off x="10832122" y="94156"/>
            <a:ext cx="1187695" cy="1187695"/>
            <a:chOff x="4461683" y="354765"/>
            <a:chExt cx="3268635" cy="3268635"/>
          </a:xfrm>
        </p:grpSpPr>
        <p:sp>
          <p:nvSpPr>
            <p:cNvPr id="18" name="Oval 17">
              <a:extLst>
                <a:ext uri="{FF2B5EF4-FFF2-40B4-BE49-F238E27FC236}">
                  <a16:creationId xmlns:a16="http://schemas.microsoft.com/office/drawing/2014/main" id="{8F3802B9-76F3-9D8E-B965-54A0ADADFF3B}"/>
                </a:ext>
              </a:extLst>
            </p:cNvPr>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E20582D-72BC-DFCB-2F12-60BF41998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sp>
        <p:nvSpPr>
          <p:cNvPr id="3" name="Slide Number Placeholder 2">
            <a:extLst>
              <a:ext uri="{FF2B5EF4-FFF2-40B4-BE49-F238E27FC236}">
                <a16:creationId xmlns:a16="http://schemas.microsoft.com/office/drawing/2014/main" id="{4290991B-FC54-E63D-2578-3022BC74ADB1}"/>
              </a:ext>
            </a:extLst>
          </p:cNvPr>
          <p:cNvSpPr>
            <a:spLocks noGrp="1"/>
          </p:cNvSpPr>
          <p:nvPr>
            <p:ph type="sldNum" sz="quarter" idx="12"/>
          </p:nvPr>
        </p:nvSpPr>
        <p:spPr/>
        <p:txBody>
          <a:bodyPr/>
          <a:lstStyle/>
          <a:p>
            <a:fld id="{B5200054-04A0-480D-B91A-4AB53B559C72}" type="slidenum">
              <a:rPr lang="en-US" smtClean="0"/>
              <a:t>16</a:t>
            </a:fld>
            <a:endParaRPr lang="en-US"/>
          </a:p>
        </p:txBody>
      </p:sp>
      <p:sp>
        <p:nvSpPr>
          <p:cNvPr id="6" name="TextBox 5">
            <a:extLst>
              <a:ext uri="{FF2B5EF4-FFF2-40B4-BE49-F238E27FC236}">
                <a16:creationId xmlns:a16="http://schemas.microsoft.com/office/drawing/2014/main" id="{9862FB9C-53A4-1562-4EFE-7CDB05220968}"/>
              </a:ext>
            </a:extLst>
          </p:cNvPr>
          <p:cNvSpPr txBox="1"/>
          <p:nvPr/>
        </p:nvSpPr>
        <p:spPr>
          <a:xfrm>
            <a:off x="838200" y="1623738"/>
            <a:ext cx="9993922" cy="40580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The Clearinghouse has proven to be a major cost-saving initiative for the State, while also providing safeguards to protect the health and welfare of vulnerable populations receiving health care services. </a:t>
            </a:r>
            <a:endParaRPr kumimoji="0" lang="en-US" b="1" i="0" u="sng"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kumimoji="0" lang="en-US" b="1" i="0" u="sng"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Reduced Risks</a:t>
            </a:r>
            <a:endParaRPr kumimoji="0" lang="en-US"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By maintaining up-to-date and real-time notifications of information and employee arrests, the Clearinghouse has greatly reduced provider liability. Since implementation in January 2013, the Clearinghouse received notification of over </a:t>
            </a:r>
            <a:r>
              <a:rPr lang="en-US" dirty="0">
                <a:solidFill>
                  <a:prstClr val="black"/>
                </a:solidFill>
                <a:ea typeface="Calibri" panose="020F0502020204030204" pitchFamily="34" charset="0"/>
                <a:cs typeface="Arial" panose="020B0604020202020204" pitchFamily="34" charset="0"/>
              </a:rPr>
              <a:t>400</a:t>
            </a: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,000 individuals who were arrested after they were screened. Over 25% of those arrested went from Eligible to work with vulnerable individuals to Not Eligible. Many of these arrests were for serious offenses including:</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Grand theft;</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Battery and assault;</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Sex offenses;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Exploitation of the elderly; and</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Offenses against a child.</a:t>
            </a:r>
          </a:p>
          <a:p>
            <a:pPr marL="228600" indent="-228600">
              <a:spcAft>
                <a:spcPts val="600"/>
              </a:spcAft>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52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A9591-1E32-311D-8D7E-CD3ED4A9A9AC}"/>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CEA01C7D-009F-D872-FA13-B3329A03B052}"/>
              </a:ext>
            </a:extLst>
          </p:cNvPr>
          <p:cNvGrpSpPr/>
          <p:nvPr/>
        </p:nvGrpSpPr>
        <p:grpSpPr>
          <a:xfrm>
            <a:off x="0" y="1"/>
            <a:ext cx="12192000" cy="1529861"/>
            <a:chOff x="0" y="128"/>
            <a:chExt cx="12192000" cy="2356209"/>
          </a:xfrm>
        </p:grpSpPr>
        <p:sp>
          <p:nvSpPr>
            <p:cNvPr id="13" name="Rectangle 12">
              <a:extLst>
                <a:ext uri="{FF2B5EF4-FFF2-40B4-BE49-F238E27FC236}">
                  <a16:creationId xmlns:a16="http://schemas.microsoft.com/office/drawing/2014/main" id="{D06446D8-27A5-4AA7-C8D5-CE814A3604E3}"/>
                </a:ext>
              </a:extLst>
            </p:cNvPr>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BAF2E7-C224-F731-D723-D8692B7DCA07}"/>
                </a:ext>
              </a:extLst>
            </p:cNvPr>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4F0A486-E802-4D3C-9643-2F17D22BE7BE}"/>
              </a:ext>
            </a:extLst>
          </p:cNvPr>
          <p:cNvSpPr>
            <a:spLocks noGrp="1"/>
          </p:cNvSpPr>
          <p:nvPr>
            <p:ph type="title"/>
          </p:nvPr>
        </p:nvSpPr>
        <p:spPr/>
        <p:txBody>
          <a:bodyPr/>
          <a:lstStyle/>
          <a:p>
            <a:r>
              <a:rPr lang="en-US" dirty="0">
                <a:solidFill>
                  <a:schemeClr val="bg1"/>
                </a:solidFill>
              </a:rPr>
              <a:t>Cost of Clearinghouse Screenings</a:t>
            </a:r>
          </a:p>
        </p:txBody>
      </p:sp>
      <p:grpSp>
        <p:nvGrpSpPr>
          <p:cNvPr id="17" name="Group 16">
            <a:extLst>
              <a:ext uri="{FF2B5EF4-FFF2-40B4-BE49-F238E27FC236}">
                <a16:creationId xmlns:a16="http://schemas.microsoft.com/office/drawing/2014/main" id="{ED851C72-995C-F607-C126-9E7D42C020FD}"/>
              </a:ext>
            </a:extLst>
          </p:cNvPr>
          <p:cNvGrpSpPr/>
          <p:nvPr/>
        </p:nvGrpSpPr>
        <p:grpSpPr>
          <a:xfrm>
            <a:off x="10832122" y="94156"/>
            <a:ext cx="1187695" cy="1187695"/>
            <a:chOff x="4461683" y="354765"/>
            <a:chExt cx="3268635" cy="3268635"/>
          </a:xfrm>
        </p:grpSpPr>
        <p:sp>
          <p:nvSpPr>
            <p:cNvPr id="18" name="Oval 17">
              <a:extLst>
                <a:ext uri="{FF2B5EF4-FFF2-40B4-BE49-F238E27FC236}">
                  <a16:creationId xmlns:a16="http://schemas.microsoft.com/office/drawing/2014/main" id="{8F3802B9-76F3-9D8E-B965-54A0ADADFF3B}"/>
                </a:ext>
              </a:extLst>
            </p:cNvPr>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E20582D-72BC-DFCB-2F12-60BF419983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sp>
        <p:nvSpPr>
          <p:cNvPr id="3" name="Slide Number Placeholder 2">
            <a:extLst>
              <a:ext uri="{FF2B5EF4-FFF2-40B4-BE49-F238E27FC236}">
                <a16:creationId xmlns:a16="http://schemas.microsoft.com/office/drawing/2014/main" id="{4290991B-FC54-E63D-2578-3022BC74ADB1}"/>
              </a:ext>
            </a:extLst>
          </p:cNvPr>
          <p:cNvSpPr>
            <a:spLocks noGrp="1"/>
          </p:cNvSpPr>
          <p:nvPr>
            <p:ph type="sldNum" sz="quarter" idx="12"/>
          </p:nvPr>
        </p:nvSpPr>
        <p:spPr/>
        <p:txBody>
          <a:bodyPr/>
          <a:lstStyle/>
          <a:p>
            <a:fld id="{B5200054-04A0-480D-B91A-4AB53B559C72}" type="slidenum">
              <a:rPr lang="en-US" smtClean="0"/>
              <a:t>17</a:t>
            </a:fld>
            <a:endParaRPr lang="en-US"/>
          </a:p>
        </p:txBody>
      </p:sp>
      <p:sp>
        <p:nvSpPr>
          <p:cNvPr id="6" name="TextBox 5">
            <a:extLst>
              <a:ext uri="{FF2B5EF4-FFF2-40B4-BE49-F238E27FC236}">
                <a16:creationId xmlns:a16="http://schemas.microsoft.com/office/drawing/2014/main" id="{9862FB9C-53A4-1562-4EFE-7CDB05220968}"/>
              </a:ext>
            </a:extLst>
          </p:cNvPr>
          <p:cNvSpPr txBox="1"/>
          <p:nvPr/>
        </p:nvSpPr>
        <p:spPr>
          <a:xfrm>
            <a:off x="838200" y="1623738"/>
            <a:ext cx="9993922" cy="713722"/>
          </a:xfrm>
          <a:prstGeom prst="rect">
            <a:avLst/>
          </a:prstGeom>
          <a:noFill/>
        </p:spPr>
        <p:txBody>
          <a:bodyPr wrap="square" rtlCol="0">
            <a:spAutoFit/>
          </a:bodyPr>
          <a:lstStyle/>
          <a:p>
            <a:pPr marL="457200" marR="0">
              <a:lnSpc>
                <a:spcPct val="115000"/>
              </a:lnSpc>
              <a:spcBef>
                <a:spcPts val="0"/>
              </a:spcBef>
              <a:spcAft>
                <a:spcPts val="1000"/>
              </a:spcAft>
            </a:pPr>
            <a:r>
              <a:rPr lang="en-US" sz="1800" dirty="0">
                <a:effectLst/>
                <a:ea typeface="Times New Roman" panose="02020603050405020304" pitchFamily="18" charset="0"/>
                <a:cs typeface="Times New Roman" panose="02020603050405020304" pitchFamily="18" charset="0"/>
              </a:rPr>
              <a:t>Per section 435.08, F.S., The employer or the employee is responsible for paying the costs of screening. Current costs for screenings, including the 5-year retention are:</a:t>
            </a:r>
          </a:p>
        </p:txBody>
      </p:sp>
      <p:pic>
        <p:nvPicPr>
          <p:cNvPr id="5" name="Picture 4">
            <a:extLst>
              <a:ext uri="{FF2B5EF4-FFF2-40B4-BE49-F238E27FC236}">
                <a16:creationId xmlns:a16="http://schemas.microsoft.com/office/drawing/2014/main" id="{BC4C6EA6-0B9A-1229-59F3-055902533D8A}"/>
              </a:ext>
            </a:extLst>
          </p:cNvPr>
          <p:cNvPicPr>
            <a:picLocks noChangeAspect="1"/>
          </p:cNvPicPr>
          <p:nvPr/>
        </p:nvPicPr>
        <p:blipFill>
          <a:blip r:embed="rId4"/>
          <a:stretch>
            <a:fillRect/>
          </a:stretch>
        </p:blipFill>
        <p:spPr>
          <a:xfrm>
            <a:off x="1749439" y="2337460"/>
            <a:ext cx="8171443" cy="4254114"/>
          </a:xfrm>
          <a:prstGeom prst="rect">
            <a:avLst/>
          </a:prstGeom>
        </p:spPr>
      </p:pic>
    </p:spTree>
    <p:extLst>
      <p:ext uri="{BB962C8B-B14F-4D97-AF65-F5344CB8AC3E}">
        <p14:creationId xmlns:p14="http://schemas.microsoft.com/office/powerpoint/2010/main" val="287482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
            <a:ext cx="12192000" cy="1529861"/>
            <a:chOff x="0" y="128"/>
            <a:chExt cx="12192000" cy="2356209"/>
          </a:xfrm>
        </p:grpSpPr>
        <p:sp>
          <p:nvSpPr>
            <p:cNvPr id="13" name="Rectangle 12"/>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solidFill>
                  <a:schemeClr val="bg1"/>
                </a:solidFill>
              </a:rPr>
              <a:t>Contact Information</a:t>
            </a:r>
          </a:p>
        </p:txBody>
      </p:sp>
      <p:grpSp>
        <p:nvGrpSpPr>
          <p:cNvPr id="17" name="Group 16"/>
          <p:cNvGrpSpPr/>
          <p:nvPr/>
        </p:nvGrpSpPr>
        <p:grpSpPr>
          <a:xfrm>
            <a:off x="10832122" y="94156"/>
            <a:ext cx="1187695" cy="1187695"/>
            <a:chOff x="4461683" y="354765"/>
            <a:chExt cx="3268635" cy="3268635"/>
          </a:xfrm>
        </p:grpSpPr>
        <p:sp>
          <p:nvSpPr>
            <p:cNvPr id="18" name="Oval 17"/>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sp>
        <p:nvSpPr>
          <p:cNvPr id="3" name="Slide Number Placeholder 2"/>
          <p:cNvSpPr>
            <a:spLocks noGrp="1"/>
          </p:cNvSpPr>
          <p:nvPr>
            <p:ph type="sldNum" sz="quarter" idx="12"/>
          </p:nvPr>
        </p:nvSpPr>
        <p:spPr/>
        <p:txBody>
          <a:bodyPr/>
          <a:lstStyle/>
          <a:p>
            <a:fld id="{B5200054-04A0-480D-B91A-4AB53B559C72}" type="slidenum">
              <a:rPr lang="en-US" smtClean="0"/>
              <a:t>18</a:t>
            </a:fld>
            <a:endParaRPr lang="en-US"/>
          </a:p>
        </p:txBody>
      </p:sp>
      <p:sp>
        <p:nvSpPr>
          <p:cNvPr id="6" name="TextBox 5">
            <a:extLst>
              <a:ext uri="{FF2B5EF4-FFF2-40B4-BE49-F238E27FC236}">
                <a16:creationId xmlns:a16="http://schemas.microsoft.com/office/drawing/2014/main" id="{4468C413-49BB-29E9-3168-702459CCE6E5}"/>
              </a:ext>
            </a:extLst>
          </p:cNvPr>
          <p:cNvSpPr txBox="1"/>
          <p:nvPr/>
        </p:nvSpPr>
        <p:spPr>
          <a:xfrm>
            <a:off x="838200" y="1623738"/>
            <a:ext cx="9993922" cy="3477875"/>
          </a:xfrm>
          <a:prstGeom prst="rect">
            <a:avLst/>
          </a:prstGeom>
          <a:noFill/>
        </p:spPr>
        <p:txBody>
          <a:bodyPr wrap="square" rtlCol="0">
            <a:spAutoFit/>
          </a:bodyPr>
          <a:lstStyle/>
          <a:p>
            <a:pPr marL="228600" indent="-228600">
              <a:spcAft>
                <a:spcPts val="600"/>
              </a:spcAft>
              <a:buFont typeface="Arial" panose="020B0604020202020204" pitchFamily="34" charset="0"/>
              <a:buChar char="•"/>
              <a:defRPr/>
            </a:pPr>
            <a:r>
              <a:rPr lang="en-US" sz="2000" dirty="0">
                <a:solidFill>
                  <a:prstClr val="black"/>
                </a:solidFill>
                <a:ea typeface="Arial" panose="020B0604020202020204" pitchFamily="34" charset="0"/>
                <a:cs typeface="Arial" panose="020B0604020202020204" pitchFamily="34" charset="0"/>
              </a:rPr>
              <a:t>Taylor Haddock, Director of the Clearinghouse</a:t>
            </a:r>
          </a:p>
          <a:p>
            <a:pPr lvl="1">
              <a:spcAft>
                <a:spcPts val="600"/>
              </a:spcAft>
              <a:defRPr/>
            </a:pPr>
            <a:r>
              <a:rPr lang="en-US" sz="2000" dirty="0">
                <a:solidFill>
                  <a:prstClr val="black"/>
                </a:solidFill>
                <a:ea typeface="Arial" panose="020B0604020202020204" pitchFamily="34" charset="0"/>
                <a:cs typeface="Arial" panose="020B0604020202020204" pitchFamily="34" charset="0"/>
                <a:hlinkClick r:id="rId4"/>
              </a:rPr>
              <a:t>Taylor.Haddock@ahca.myflorida.com</a:t>
            </a:r>
            <a:endParaRPr lang="en-US" sz="2000" dirty="0">
              <a:solidFill>
                <a:prstClr val="black"/>
              </a:solidFill>
              <a:ea typeface="Arial" panose="020B0604020202020204" pitchFamily="34" charset="0"/>
              <a:cs typeface="Arial" panose="020B0604020202020204" pitchFamily="34" charset="0"/>
            </a:endParaRPr>
          </a:p>
          <a:p>
            <a:pPr lvl="1">
              <a:spcAft>
                <a:spcPts val="600"/>
              </a:spcAft>
              <a:defRPr/>
            </a:pPr>
            <a:endParaRPr lang="en-US" sz="2000" dirty="0">
              <a:solidFill>
                <a:prstClr val="black"/>
              </a:solidFill>
              <a:ea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defRPr/>
            </a:pPr>
            <a:r>
              <a:rPr lang="en-US" sz="2000" dirty="0">
                <a:solidFill>
                  <a:prstClr val="black"/>
                </a:solidFill>
                <a:ea typeface="Arial" panose="020B0604020202020204" pitchFamily="34" charset="0"/>
                <a:cs typeface="Arial" panose="020B0604020202020204" pitchFamily="34" charset="0"/>
              </a:rPr>
              <a:t>Manit Patel, Clearinghouse DOE Project Manager</a:t>
            </a:r>
          </a:p>
          <a:p>
            <a:pPr lvl="1">
              <a:spcAft>
                <a:spcPts val="600"/>
              </a:spcAft>
              <a:defRPr/>
            </a:pPr>
            <a:r>
              <a:rPr lang="en-US" sz="2000" dirty="0">
                <a:solidFill>
                  <a:prstClr val="black"/>
                </a:solidFill>
                <a:ea typeface="Arial" panose="020B0604020202020204" pitchFamily="34" charset="0"/>
                <a:cs typeface="Arial" panose="020B0604020202020204" pitchFamily="34" charset="0"/>
                <a:hlinkClick r:id="rId5"/>
              </a:rPr>
              <a:t>Manit.Patel@ahca.myflorida.com</a:t>
            </a:r>
            <a:endParaRPr lang="en-US" sz="2000" dirty="0">
              <a:solidFill>
                <a:prstClr val="black"/>
              </a:solidFill>
              <a:ea typeface="Arial" panose="020B0604020202020204" pitchFamily="34" charset="0"/>
              <a:cs typeface="Arial" panose="020B0604020202020204" pitchFamily="34" charset="0"/>
            </a:endParaRPr>
          </a:p>
          <a:p>
            <a:pPr marL="800100" lvl="1" indent="-342900">
              <a:spcAft>
                <a:spcPts val="600"/>
              </a:spcAft>
              <a:buFont typeface="Arial" panose="020B0604020202020204" pitchFamily="34" charset="0"/>
              <a:buChar char="•"/>
              <a:defRPr/>
            </a:pPr>
            <a:endParaRPr lang="en-US" sz="2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marL="228600" indent="-228600">
              <a:spcAft>
                <a:spcPts val="600"/>
              </a:spcAft>
              <a:buFont typeface="Arial" panose="020B0604020202020204" pitchFamily="34" charset="0"/>
              <a:buChar char="•"/>
              <a:defRPr/>
            </a:pPr>
            <a:endParaRPr lang="en-US" sz="2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marL="228600" indent="-228600">
              <a:spcAft>
                <a:spcPts val="600"/>
              </a:spcAft>
              <a:buFont typeface="Arial" panose="020B0604020202020204" pitchFamily="34" charset="0"/>
              <a:buChar char="•"/>
              <a:defRPr/>
            </a:pPr>
            <a:endParaRPr lang="en-US" sz="2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marL="228600" indent="-228600">
              <a:spcAft>
                <a:spcPts val="600"/>
              </a:spcAft>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9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28"/>
            <a:ext cx="12192000" cy="3604718"/>
            <a:chOff x="0" y="128"/>
            <a:chExt cx="12192000" cy="2356209"/>
          </a:xfrm>
        </p:grpSpPr>
        <p:sp>
          <p:nvSpPr>
            <p:cNvPr id="4" name="Rectangle 3"/>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461683" y="1794683"/>
            <a:ext cx="3268635" cy="3268635"/>
            <a:chOff x="4461683" y="354765"/>
            <a:chExt cx="3268635" cy="3268635"/>
          </a:xfrm>
        </p:grpSpPr>
        <p:sp>
          <p:nvSpPr>
            <p:cNvPr id="15" name="Oval 14"/>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sp>
        <p:nvSpPr>
          <p:cNvPr id="5" name="Slide Number Placeholder 4"/>
          <p:cNvSpPr>
            <a:spLocks noGrp="1"/>
          </p:cNvSpPr>
          <p:nvPr>
            <p:ph type="sldNum" sz="quarter" idx="12"/>
          </p:nvPr>
        </p:nvSpPr>
        <p:spPr/>
        <p:txBody>
          <a:bodyPr/>
          <a:lstStyle/>
          <a:p>
            <a:fld id="{B5200054-04A0-480D-B91A-4AB53B559C72}" type="slidenum">
              <a:rPr lang="en-US" smtClean="0"/>
              <a:t>19</a:t>
            </a:fld>
            <a:endParaRPr lang="en-US"/>
          </a:p>
        </p:txBody>
      </p:sp>
    </p:spTree>
    <p:extLst>
      <p:ext uri="{BB962C8B-B14F-4D97-AF65-F5344CB8AC3E}">
        <p14:creationId xmlns:p14="http://schemas.microsoft.com/office/powerpoint/2010/main" val="359483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
            <a:ext cx="12192000" cy="1529861"/>
            <a:chOff x="0" y="128"/>
            <a:chExt cx="12192000" cy="2356209"/>
          </a:xfrm>
        </p:grpSpPr>
        <p:sp>
          <p:nvSpPr>
            <p:cNvPr id="13" name="Rectangle 12"/>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solidFill>
                  <a:schemeClr val="bg1"/>
                </a:solidFill>
              </a:rPr>
              <a:t>Clearinghouse Overview</a:t>
            </a:r>
          </a:p>
        </p:txBody>
      </p:sp>
      <p:sp>
        <p:nvSpPr>
          <p:cNvPr id="16" name="Content Placeholder 15"/>
          <p:cNvSpPr>
            <a:spLocks noGrp="1"/>
          </p:cNvSpPr>
          <p:nvPr>
            <p:ph idx="1"/>
          </p:nvPr>
        </p:nvSpPr>
        <p:spPr/>
        <p:txBody>
          <a:bodyPr>
            <a:normAutofit/>
          </a:bodyPr>
          <a:lstStyle/>
          <a:p>
            <a:r>
              <a:rPr lang="en-US" dirty="0">
                <a:cs typeface="Arial" panose="020B0604020202020204" pitchFamily="34" charset="0"/>
              </a:rPr>
              <a:t>Established by law in 2012 to reduce duplicative screenings</a:t>
            </a:r>
          </a:p>
          <a:p>
            <a:r>
              <a:rPr lang="en-US" dirty="0">
                <a:cs typeface="Arial" panose="020B0604020202020204" pitchFamily="34" charset="0"/>
              </a:rPr>
              <a:t>Provides a single data source for background screening results of persons required to be screened by law for employment in positions that provide services to children, the elderly and disabled individuals</a:t>
            </a:r>
          </a:p>
          <a:p>
            <a:r>
              <a:rPr lang="en-US" dirty="0">
                <a:solidFill>
                  <a:prstClr val="black"/>
                </a:solidFill>
                <a:cs typeface="Arial" panose="020B0604020202020204" pitchFamily="34" charset="0"/>
              </a:rPr>
              <a:t>Allows the results of criminal history checks to be shared among specified agencies when a person has applied to volunteer, be employed, be licensed or enter a contract that requires a state and national fingerprint-based criminal history check</a:t>
            </a:r>
          </a:p>
          <a:p>
            <a:r>
              <a:rPr lang="en-US" dirty="0">
                <a:solidFill>
                  <a:prstClr val="black"/>
                </a:solidFill>
                <a:cs typeface="Arial" panose="020B0604020202020204" pitchFamily="34" charset="0"/>
              </a:rPr>
              <a:t>Seven total state agencies participate in the Clearinghouse</a:t>
            </a:r>
          </a:p>
        </p:txBody>
      </p:sp>
      <p:grpSp>
        <p:nvGrpSpPr>
          <p:cNvPr id="17" name="Group 16"/>
          <p:cNvGrpSpPr/>
          <p:nvPr/>
        </p:nvGrpSpPr>
        <p:grpSpPr>
          <a:xfrm>
            <a:off x="10832122" y="94156"/>
            <a:ext cx="1187695" cy="1187695"/>
            <a:chOff x="4461683" y="354765"/>
            <a:chExt cx="3268635" cy="3268635"/>
          </a:xfrm>
        </p:grpSpPr>
        <p:sp>
          <p:nvSpPr>
            <p:cNvPr id="18" name="Oval 17"/>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sp>
        <p:nvSpPr>
          <p:cNvPr id="3" name="Slide Number Placeholder 2"/>
          <p:cNvSpPr>
            <a:spLocks noGrp="1"/>
          </p:cNvSpPr>
          <p:nvPr>
            <p:ph type="sldNum" sz="quarter" idx="12"/>
          </p:nvPr>
        </p:nvSpPr>
        <p:spPr/>
        <p:txBody>
          <a:bodyPr/>
          <a:lstStyle/>
          <a:p>
            <a:fld id="{B5200054-04A0-480D-B91A-4AB53B559C72}" type="slidenum">
              <a:rPr lang="en-US" smtClean="0"/>
              <a:t>2</a:t>
            </a:fld>
            <a:endParaRPr lang="en-US"/>
          </a:p>
        </p:txBody>
      </p:sp>
    </p:spTree>
    <p:extLst>
      <p:ext uri="{BB962C8B-B14F-4D97-AF65-F5344CB8AC3E}">
        <p14:creationId xmlns:p14="http://schemas.microsoft.com/office/powerpoint/2010/main" val="305050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
            <a:ext cx="12192000" cy="1529861"/>
            <a:chOff x="0" y="128"/>
            <a:chExt cx="12192000" cy="2356209"/>
          </a:xfrm>
        </p:grpSpPr>
        <p:sp>
          <p:nvSpPr>
            <p:cNvPr id="13" name="Rectangle 12"/>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solidFill>
                  <a:schemeClr val="bg1"/>
                </a:solidFill>
              </a:rPr>
              <a:t>Seven Agencies – One System</a:t>
            </a:r>
          </a:p>
        </p:txBody>
      </p:sp>
      <p:grpSp>
        <p:nvGrpSpPr>
          <p:cNvPr id="17" name="Group 16"/>
          <p:cNvGrpSpPr/>
          <p:nvPr/>
        </p:nvGrpSpPr>
        <p:grpSpPr>
          <a:xfrm>
            <a:off x="10832122" y="94156"/>
            <a:ext cx="1187695" cy="1187695"/>
            <a:chOff x="4461683" y="354765"/>
            <a:chExt cx="3268635" cy="3268635"/>
          </a:xfrm>
        </p:grpSpPr>
        <p:sp>
          <p:nvSpPr>
            <p:cNvPr id="18" name="Oval 17"/>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grpSp>
        <p:nvGrpSpPr>
          <p:cNvPr id="3" name="Group 2"/>
          <p:cNvGrpSpPr/>
          <p:nvPr/>
        </p:nvGrpSpPr>
        <p:grpSpPr>
          <a:xfrm>
            <a:off x="2414504" y="1727605"/>
            <a:ext cx="7362991" cy="4960350"/>
            <a:chOff x="2414504" y="1727605"/>
            <a:chExt cx="7362991" cy="4960350"/>
          </a:xfrm>
        </p:grpSpPr>
        <p:graphicFrame>
          <p:nvGraphicFramePr>
            <p:cNvPr id="36" name="Diagram 35"/>
            <p:cNvGraphicFramePr/>
            <p:nvPr>
              <p:extLst>
                <p:ext uri="{D42A27DB-BD31-4B8C-83A1-F6EECF244321}">
                  <p14:modId xmlns:p14="http://schemas.microsoft.com/office/powerpoint/2010/main" val="394649619"/>
                </p:ext>
              </p:extLst>
            </p:nvPr>
          </p:nvGraphicFramePr>
          <p:xfrm>
            <a:off x="2414504" y="1727605"/>
            <a:ext cx="7362991" cy="496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7" name="Group 36"/>
            <p:cNvGrpSpPr/>
            <p:nvPr/>
          </p:nvGrpSpPr>
          <p:grpSpPr>
            <a:xfrm>
              <a:off x="3679326" y="1926165"/>
              <a:ext cx="4668976" cy="4618642"/>
              <a:chOff x="3679326" y="1926165"/>
              <a:chExt cx="4668976" cy="4618642"/>
            </a:xfrm>
          </p:grpSpPr>
          <p:grpSp>
            <p:nvGrpSpPr>
              <p:cNvPr id="25" name="Group 24"/>
              <p:cNvGrpSpPr/>
              <p:nvPr/>
            </p:nvGrpSpPr>
            <p:grpSpPr>
              <a:xfrm>
                <a:off x="5495109" y="3712237"/>
                <a:ext cx="1200793" cy="1200793"/>
                <a:chOff x="4461683" y="354765"/>
                <a:chExt cx="3268635" cy="3268635"/>
              </a:xfrm>
            </p:grpSpPr>
            <p:sp>
              <p:nvSpPr>
                <p:cNvPr id="26" name="Oval 25"/>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9326" y="4464408"/>
                <a:ext cx="1082804" cy="541402"/>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6506" r="6240"/>
              <a:stretch/>
            </p:blipFill>
            <p:spPr>
              <a:xfrm>
                <a:off x="5686698" y="1926165"/>
                <a:ext cx="812982" cy="931747"/>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67079" y="2674181"/>
                <a:ext cx="876300" cy="876300"/>
              </a:xfrm>
              <a:prstGeom prst="rect">
                <a:avLst/>
              </a:prstGeom>
            </p:spPr>
          </p:pic>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t="5510" r="6859" b="7045"/>
              <a:stretch/>
            </p:blipFill>
            <p:spPr>
              <a:xfrm>
                <a:off x="6412594" y="5707202"/>
                <a:ext cx="1065769" cy="650055"/>
              </a:xfrm>
              <a:prstGeom prst="rect">
                <a:avLst/>
              </a:prstGeom>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65449" y="4286507"/>
                <a:ext cx="782853" cy="868967"/>
              </a:xfrm>
              <a:prstGeom prst="rect">
                <a:avLst/>
              </a:prstGeom>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47509" y="2674476"/>
                <a:ext cx="876005" cy="876005"/>
              </a:xfrm>
              <a:prstGeom prst="rect">
                <a:avLst/>
              </a:prstGeom>
            </p:spPr>
          </p:pic>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62130" y="5572030"/>
                <a:ext cx="994236" cy="972777"/>
              </a:xfrm>
              <a:prstGeom prst="rect">
                <a:avLst/>
              </a:prstGeom>
            </p:spPr>
          </p:pic>
        </p:grpSp>
      </p:grpSp>
      <p:sp>
        <p:nvSpPr>
          <p:cNvPr id="38" name="Slide Number Placeholder 37"/>
          <p:cNvSpPr>
            <a:spLocks noGrp="1"/>
          </p:cNvSpPr>
          <p:nvPr>
            <p:ph type="sldNum" sz="quarter" idx="12"/>
          </p:nvPr>
        </p:nvSpPr>
        <p:spPr/>
        <p:txBody>
          <a:bodyPr/>
          <a:lstStyle/>
          <a:p>
            <a:fld id="{B5200054-04A0-480D-B91A-4AB53B559C72}" type="slidenum">
              <a:rPr lang="en-US" smtClean="0"/>
              <a:t>3</a:t>
            </a:fld>
            <a:endParaRPr lang="en-US"/>
          </a:p>
        </p:txBody>
      </p:sp>
    </p:spTree>
    <p:extLst>
      <p:ext uri="{BB962C8B-B14F-4D97-AF65-F5344CB8AC3E}">
        <p14:creationId xmlns:p14="http://schemas.microsoft.com/office/powerpoint/2010/main" val="38244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
            <a:ext cx="12192000" cy="1529861"/>
            <a:chOff x="0" y="128"/>
            <a:chExt cx="12192000" cy="2356209"/>
          </a:xfrm>
        </p:grpSpPr>
        <p:sp>
          <p:nvSpPr>
            <p:cNvPr id="13" name="Rectangle 12"/>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solidFill>
                  <a:schemeClr val="bg1"/>
                </a:solidFill>
              </a:rPr>
              <a:t>Clearinghouse Timeline</a:t>
            </a:r>
          </a:p>
        </p:txBody>
      </p:sp>
      <p:grpSp>
        <p:nvGrpSpPr>
          <p:cNvPr id="17" name="Group 16"/>
          <p:cNvGrpSpPr/>
          <p:nvPr/>
        </p:nvGrpSpPr>
        <p:grpSpPr>
          <a:xfrm>
            <a:off x="10832122" y="94156"/>
            <a:ext cx="1187695" cy="1187695"/>
            <a:chOff x="4461683" y="354765"/>
            <a:chExt cx="3268635" cy="3268635"/>
          </a:xfrm>
        </p:grpSpPr>
        <p:sp>
          <p:nvSpPr>
            <p:cNvPr id="18" name="Oval 17"/>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sp>
        <p:nvSpPr>
          <p:cNvPr id="15" name="Rectangle 14"/>
          <p:cNvSpPr/>
          <p:nvPr/>
        </p:nvSpPr>
        <p:spPr>
          <a:xfrm rot="5400000">
            <a:off x="-1741955" y="4160500"/>
            <a:ext cx="5328138" cy="60055"/>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03261" y="2455192"/>
            <a:ext cx="1011020" cy="392887"/>
            <a:chOff x="107145" y="1927324"/>
            <a:chExt cx="1011020" cy="392887"/>
          </a:xfrm>
        </p:grpSpPr>
        <p:sp>
          <p:nvSpPr>
            <p:cNvPr id="23" name="Oval 22"/>
            <p:cNvSpPr/>
            <p:nvPr/>
          </p:nvSpPr>
          <p:spPr>
            <a:xfrm>
              <a:off x="725278" y="1927324"/>
              <a:ext cx="392887" cy="3928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07145" y="1939101"/>
              <a:ext cx="650631" cy="369332"/>
            </a:xfrm>
            <a:prstGeom prst="rect">
              <a:avLst/>
            </a:prstGeom>
            <a:noFill/>
          </p:spPr>
          <p:txBody>
            <a:bodyPr wrap="square" rtlCol="0">
              <a:spAutoFit/>
            </a:bodyPr>
            <a:lstStyle/>
            <a:p>
              <a:r>
                <a:rPr lang="en-US" dirty="0"/>
                <a:t>2013</a:t>
              </a:r>
            </a:p>
          </p:txBody>
        </p:sp>
      </p:grpSp>
      <p:grpSp>
        <p:nvGrpSpPr>
          <p:cNvPr id="69" name="Group 68"/>
          <p:cNvGrpSpPr/>
          <p:nvPr/>
        </p:nvGrpSpPr>
        <p:grpSpPr>
          <a:xfrm>
            <a:off x="115853" y="3398628"/>
            <a:ext cx="1011020" cy="392887"/>
            <a:chOff x="107145" y="1927324"/>
            <a:chExt cx="1011020" cy="392887"/>
          </a:xfrm>
        </p:grpSpPr>
        <p:sp>
          <p:nvSpPr>
            <p:cNvPr id="70" name="Oval 69"/>
            <p:cNvSpPr/>
            <p:nvPr/>
          </p:nvSpPr>
          <p:spPr>
            <a:xfrm>
              <a:off x="725278" y="1927324"/>
              <a:ext cx="392887" cy="3928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07145" y="1939101"/>
              <a:ext cx="650631" cy="369332"/>
            </a:xfrm>
            <a:prstGeom prst="rect">
              <a:avLst/>
            </a:prstGeom>
            <a:noFill/>
          </p:spPr>
          <p:txBody>
            <a:bodyPr wrap="square" rtlCol="0">
              <a:spAutoFit/>
            </a:bodyPr>
            <a:lstStyle/>
            <a:p>
              <a:r>
                <a:rPr lang="en-US" dirty="0"/>
                <a:t>2014</a:t>
              </a:r>
            </a:p>
          </p:txBody>
        </p:sp>
      </p:grpSp>
      <p:grpSp>
        <p:nvGrpSpPr>
          <p:cNvPr id="72" name="Group 71"/>
          <p:cNvGrpSpPr/>
          <p:nvPr/>
        </p:nvGrpSpPr>
        <p:grpSpPr>
          <a:xfrm>
            <a:off x="102864" y="4076029"/>
            <a:ext cx="1011020" cy="392887"/>
            <a:chOff x="107145" y="1927324"/>
            <a:chExt cx="1011020" cy="392887"/>
          </a:xfrm>
        </p:grpSpPr>
        <p:sp>
          <p:nvSpPr>
            <p:cNvPr id="73" name="Oval 72"/>
            <p:cNvSpPr/>
            <p:nvPr/>
          </p:nvSpPr>
          <p:spPr>
            <a:xfrm>
              <a:off x="725278" y="1927324"/>
              <a:ext cx="392887" cy="3928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107145" y="1939101"/>
              <a:ext cx="650631" cy="369332"/>
            </a:xfrm>
            <a:prstGeom prst="rect">
              <a:avLst/>
            </a:prstGeom>
            <a:noFill/>
          </p:spPr>
          <p:txBody>
            <a:bodyPr wrap="square" rtlCol="0">
              <a:spAutoFit/>
            </a:bodyPr>
            <a:lstStyle/>
            <a:p>
              <a:r>
                <a:rPr lang="en-US" dirty="0"/>
                <a:t>2015</a:t>
              </a:r>
            </a:p>
          </p:txBody>
        </p:sp>
      </p:grpSp>
      <p:grpSp>
        <p:nvGrpSpPr>
          <p:cNvPr id="75" name="Group 74"/>
          <p:cNvGrpSpPr/>
          <p:nvPr/>
        </p:nvGrpSpPr>
        <p:grpSpPr>
          <a:xfrm>
            <a:off x="117373" y="4887333"/>
            <a:ext cx="1011020" cy="392887"/>
            <a:chOff x="107145" y="1927324"/>
            <a:chExt cx="1011020" cy="392887"/>
          </a:xfrm>
        </p:grpSpPr>
        <p:sp>
          <p:nvSpPr>
            <p:cNvPr id="76" name="Oval 75"/>
            <p:cNvSpPr/>
            <p:nvPr/>
          </p:nvSpPr>
          <p:spPr>
            <a:xfrm>
              <a:off x="725278" y="1927324"/>
              <a:ext cx="392887" cy="3928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107145" y="1939101"/>
              <a:ext cx="650631" cy="369332"/>
            </a:xfrm>
            <a:prstGeom prst="rect">
              <a:avLst/>
            </a:prstGeom>
            <a:noFill/>
          </p:spPr>
          <p:txBody>
            <a:bodyPr wrap="square" rtlCol="0">
              <a:spAutoFit/>
            </a:bodyPr>
            <a:lstStyle/>
            <a:p>
              <a:r>
                <a:rPr lang="en-US" dirty="0"/>
                <a:t>2016</a:t>
              </a:r>
            </a:p>
          </p:txBody>
        </p:sp>
      </p:grpSp>
      <p:sp>
        <p:nvSpPr>
          <p:cNvPr id="5" name="TextBox 4"/>
          <p:cNvSpPr txBox="1"/>
          <p:nvPr/>
        </p:nvSpPr>
        <p:spPr>
          <a:xfrm>
            <a:off x="1283056" y="1599907"/>
            <a:ext cx="7972238" cy="646331"/>
          </a:xfrm>
          <a:prstGeom prst="rect">
            <a:avLst/>
          </a:prstGeom>
          <a:noFill/>
        </p:spPr>
        <p:txBody>
          <a:bodyPr wrap="square" rtlCol="0">
            <a:spAutoFit/>
          </a:bodyPr>
          <a:lstStyle/>
          <a:p>
            <a:r>
              <a:rPr lang="en-US" dirty="0"/>
              <a:t>Clearinghouse established by Florida legislature to reduce duplicative screenings</a:t>
            </a:r>
          </a:p>
          <a:p>
            <a:r>
              <a:rPr lang="en-US" dirty="0"/>
              <a:t>Agency for Health Care Administration (AHCA) made parent agency</a:t>
            </a:r>
          </a:p>
        </p:txBody>
      </p:sp>
      <p:grpSp>
        <p:nvGrpSpPr>
          <p:cNvPr id="78" name="Group 77"/>
          <p:cNvGrpSpPr/>
          <p:nvPr/>
        </p:nvGrpSpPr>
        <p:grpSpPr>
          <a:xfrm>
            <a:off x="101344" y="1741243"/>
            <a:ext cx="1011020" cy="392887"/>
            <a:chOff x="107145" y="1927324"/>
            <a:chExt cx="1011020" cy="392887"/>
          </a:xfrm>
        </p:grpSpPr>
        <p:sp>
          <p:nvSpPr>
            <p:cNvPr id="79" name="Oval 78"/>
            <p:cNvSpPr/>
            <p:nvPr/>
          </p:nvSpPr>
          <p:spPr>
            <a:xfrm>
              <a:off x="725278" y="1927324"/>
              <a:ext cx="392887" cy="3928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107145" y="1939101"/>
              <a:ext cx="650631" cy="369332"/>
            </a:xfrm>
            <a:prstGeom prst="rect">
              <a:avLst/>
            </a:prstGeom>
            <a:noFill/>
          </p:spPr>
          <p:txBody>
            <a:bodyPr wrap="square" rtlCol="0">
              <a:spAutoFit/>
            </a:bodyPr>
            <a:lstStyle/>
            <a:p>
              <a:r>
                <a:rPr lang="en-US" dirty="0"/>
                <a:t>2012</a:t>
              </a:r>
            </a:p>
          </p:txBody>
        </p:sp>
      </p:grpSp>
      <p:sp>
        <p:nvSpPr>
          <p:cNvPr id="81" name="TextBox 80"/>
          <p:cNvSpPr txBox="1"/>
          <p:nvPr/>
        </p:nvSpPr>
        <p:spPr>
          <a:xfrm>
            <a:off x="1252471" y="2402401"/>
            <a:ext cx="10767346" cy="923330"/>
          </a:xfrm>
          <a:prstGeom prst="rect">
            <a:avLst/>
          </a:prstGeom>
          <a:noFill/>
        </p:spPr>
        <p:txBody>
          <a:bodyPr wrap="square" rtlCol="0">
            <a:spAutoFit/>
          </a:bodyPr>
          <a:lstStyle/>
          <a:p>
            <a:r>
              <a:rPr lang="en-US" dirty="0"/>
              <a:t>January – Agency for Health Care Administration (AHCA) launches the Clearinghouse with </a:t>
            </a:r>
          </a:p>
          <a:p>
            <a:r>
              <a:rPr lang="en-US" dirty="0"/>
              <a:t>Department of Health (DOH)</a:t>
            </a:r>
          </a:p>
          <a:p>
            <a:r>
              <a:rPr lang="en-US" dirty="0"/>
              <a:t>November – Managed Care joins the Clearinghouse</a:t>
            </a:r>
          </a:p>
        </p:txBody>
      </p:sp>
      <p:sp>
        <p:nvSpPr>
          <p:cNvPr id="82" name="TextBox 81"/>
          <p:cNvSpPr txBox="1"/>
          <p:nvPr/>
        </p:nvSpPr>
        <p:spPr>
          <a:xfrm>
            <a:off x="1284973" y="3406828"/>
            <a:ext cx="8588211" cy="369332"/>
          </a:xfrm>
          <a:prstGeom prst="rect">
            <a:avLst/>
          </a:prstGeom>
          <a:noFill/>
        </p:spPr>
        <p:txBody>
          <a:bodyPr wrap="square" rtlCol="0">
            <a:spAutoFit/>
          </a:bodyPr>
          <a:lstStyle/>
          <a:p>
            <a:r>
              <a:rPr lang="en-US" dirty="0"/>
              <a:t>Department of Education Vocational Rehabilitation (DOE-VR) joins the Clearinghouse</a:t>
            </a:r>
          </a:p>
        </p:txBody>
      </p:sp>
      <p:sp>
        <p:nvSpPr>
          <p:cNvPr id="83" name="TextBox 82"/>
          <p:cNvSpPr txBox="1"/>
          <p:nvPr/>
        </p:nvSpPr>
        <p:spPr>
          <a:xfrm>
            <a:off x="1284973" y="3964003"/>
            <a:ext cx="8588211" cy="923330"/>
          </a:xfrm>
          <a:prstGeom prst="rect">
            <a:avLst/>
          </a:prstGeom>
          <a:noFill/>
        </p:spPr>
        <p:txBody>
          <a:bodyPr wrap="square" rtlCol="0">
            <a:spAutoFit/>
          </a:bodyPr>
          <a:lstStyle/>
          <a:p>
            <a:r>
              <a:rPr lang="en-US" dirty="0"/>
              <a:t>May – Agency for Persons with Disabilities (APD) joins the Clearinghouse</a:t>
            </a:r>
          </a:p>
          <a:p>
            <a:r>
              <a:rPr lang="en-US" dirty="0"/>
              <a:t>July – Department of Children and Families (DCF) joins the Clearinghouse</a:t>
            </a:r>
          </a:p>
          <a:p>
            <a:r>
              <a:rPr lang="en-US" dirty="0"/>
              <a:t>September – Department of Elder Affairs (DOEA) joins the Clearinghouse</a:t>
            </a:r>
          </a:p>
        </p:txBody>
      </p:sp>
      <p:sp>
        <p:nvSpPr>
          <p:cNvPr id="84" name="TextBox 83"/>
          <p:cNvSpPr txBox="1"/>
          <p:nvPr/>
        </p:nvSpPr>
        <p:spPr>
          <a:xfrm>
            <a:off x="1283056" y="4965802"/>
            <a:ext cx="8588211" cy="369332"/>
          </a:xfrm>
          <a:prstGeom prst="rect">
            <a:avLst/>
          </a:prstGeom>
          <a:noFill/>
        </p:spPr>
        <p:txBody>
          <a:bodyPr wrap="square" rtlCol="0">
            <a:spAutoFit/>
          </a:bodyPr>
          <a:lstStyle/>
          <a:p>
            <a:r>
              <a:rPr lang="en-US" dirty="0"/>
              <a:t>Department of Juvenile Justice (DJJ) joins the Clearinghouse</a:t>
            </a:r>
          </a:p>
        </p:txBody>
      </p:sp>
      <p:sp>
        <p:nvSpPr>
          <p:cNvPr id="3" name="Slide Number Placeholder 2"/>
          <p:cNvSpPr>
            <a:spLocks noGrp="1"/>
          </p:cNvSpPr>
          <p:nvPr>
            <p:ph type="sldNum" sz="quarter" idx="12"/>
          </p:nvPr>
        </p:nvSpPr>
        <p:spPr/>
        <p:txBody>
          <a:bodyPr/>
          <a:lstStyle/>
          <a:p>
            <a:fld id="{B5200054-04A0-480D-B91A-4AB53B559C72}" type="slidenum">
              <a:rPr lang="en-US" smtClean="0"/>
              <a:t>4</a:t>
            </a:fld>
            <a:endParaRPr lang="en-US"/>
          </a:p>
        </p:txBody>
      </p:sp>
      <p:grpSp>
        <p:nvGrpSpPr>
          <p:cNvPr id="6" name="Group 5">
            <a:extLst>
              <a:ext uri="{FF2B5EF4-FFF2-40B4-BE49-F238E27FC236}">
                <a16:creationId xmlns:a16="http://schemas.microsoft.com/office/drawing/2014/main" id="{C6A5A220-5039-22F9-C3BF-8CEEEECC7094}"/>
              </a:ext>
            </a:extLst>
          </p:cNvPr>
          <p:cNvGrpSpPr/>
          <p:nvPr/>
        </p:nvGrpSpPr>
        <p:grpSpPr>
          <a:xfrm>
            <a:off x="101344" y="5552956"/>
            <a:ext cx="1011020" cy="392887"/>
            <a:chOff x="107145" y="1927324"/>
            <a:chExt cx="1011020" cy="392887"/>
          </a:xfrm>
        </p:grpSpPr>
        <p:sp>
          <p:nvSpPr>
            <p:cNvPr id="7" name="Oval 6">
              <a:extLst>
                <a:ext uri="{FF2B5EF4-FFF2-40B4-BE49-F238E27FC236}">
                  <a16:creationId xmlns:a16="http://schemas.microsoft.com/office/drawing/2014/main" id="{975F7E07-565F-B58D-4CEB-720DF1139549}"/>
                </a:ext>
              </a:extLst>
            </p:cNvPr>
            <p:cNvSpPr/>
            <p:nvPr/>
          </p:nvSpPr>
          <p:spPr>
            <a:xfrm>
              <a:off x="725278" y="1927324"/>
              <a:ext cx="392887" cy="3928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0485B6-97B6-738A-8337-612C8F415E1C}"/>
                </a:ext>
              </a:extLst>
            </p:cNvPr>
            <p:cNvSpPr txBox="1"/>
            <p:nvPr/>
          </p:nvSpPr>
          <p:spPr>
            <a:xfrm>
              <a:off x="107145" y="1939101"/>
              <a:ext cx="650631" cy="369332"/>
            </a:xfrm>
            <a:prstGeom prst="rect">
              <a:avLst/>
            </a:prstGeom>
            <a:noFill/>
          </p:spPr>
          <p:txBody>
            <a:bodyPr wrap="square" rtlCol="0">
              <a:spAutoFit/>
            </a:bodyPr>
            <a:lstStyle/>
            <a:p>
              <a:r>
                <a:rPr lang="en-US" dirty="0"/>
                <a:t>2025</a:t>
              </a:r>
            </a:p>
          </p:txBody>
        </p:sp>
      </p:grpSp>
      <p:grpSp>
        <p:nvGrpSpPr>
          <p:cNvPr id="9" name="Group 8">
            <a:extLst>
              <a:ext uri="{FF2B5EF4-FFF2-40B4-BE49-F238E27FC236}">
                <a16:creationId xmlns:a16="http://schemas.microsoft.com/office/drawing/2014/main" id="{FCC75EE1-54D8-64B2-D737-2F5156C61733}"/>
              </a:ext>
            </a:extLst>
          </p:cNvPr>
          <p:cNvGrpSpPr/>
          <p:nvPr/>
        </p:nvGrpSpPr>
        <p:grpSpPr>
          <a:xfrm>
            <a:off x="115853" y="6270595"/>
            <a:ext cx="1011020" cy="392887"/>
            <a:chOff x="107145" y="1927324"/>
            <a:chExt cx="1011020" cy="392887"/>
          </a:xfrm>
        </p:grpSpPr>
        <p:sp>
          <p:nvSpPr>
            <p:cNvPr id="10" name="Oval 9">
              <a:extLst>
                <a:ext uri="{FF2B5EF4-FFF2-40B4-BE49-F238E27FC236}">
                  <a16:creationId xmlns:a16="http://schemas.microsoft.com/office/drawing/2014/main" id="{10A6BF71-C876-6061-11A7-B28B31A2A9B3}"/>
                </a:ext>
              </a:extLst>
            </p:cNvPr>
            <p:cNvSpPr/>
            <p:nvPr/>
          </p:nvSpPr>
          <p:spPr>
            <a:xfrm>
              <a:off x="725278" y="1927324"/>
              <a:ext cx="392887" cy="3928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A5E27E0-54D6-4E68-77BA-1AC2F86D9A99}"/>
                </a:ext>
              </a:extLst>
            </p:cNvPr>
            <p:cNvSpPr txBox="1"/>
            <p:nvPr/>
          </p:nvSpPr>
          <p:spPr>
            <a:xfrm>
              <a:off x="107145" y="1939101"/>
              <a:ext cx="650631" cy="369332"/>
            </a:xfrm>
            <a:prstGeom prst="rect">
              <a:avLst/>
            </a:prstGeom>
            <a:noFill/>
          </p:spPr>
          <p:txBody>
            <a:bodyPr wrap="square" rtlCol="0">
              <a:spAutoFit/>
            </a:bodyPr>
            <a:lstStyle/>
            <a:p>
              <a:r>
                <a:rPr lang="en-US" dirty="0"/>
                <a:t>2026</a:t>
              </a:r>
            </a:p>
          </p:txBody>
        </p:sp>
      </p:grpSp>
      <p:sp>
        <p:nvSpPr>
          <p:cNvPr id="16" name="TextBox 15">
            <a:extLst>
              <a:ext uri="{FF2B5EF4-FFF2-40B4-BE49-F238E27FC236}">
                <a16:creationId xmlns:a16="http://schemas.microsoft.com/office/drawing/2014/main" id="{BB269E93-5A0B-92BE-8A3B-054230D27DDB}"/>
              </a:ext>
            </a:extLst>
          </p:cNvPr>
          <p:cNvSpPr txBox="1"/>
          <p:nvPr/>
        </p:nvSpPr>
        <p:spPr>
          <a:xfrm>
            <a:off x="1284973" y="5604399"/>
            <a:ext cx="8588211" cy="369332"/>
          </a:xfrm>
          <a:prstGeom prst="rect">
            <a:avLst/>
          </a:prstGeom>
          <a:noFill/>
        </p:spPr>
        <p:txBody>
          <a:bodyPr wrap="square" rtlCol="0">
            <a:spAutoFit/>
          </a:bodyPr>
          <a:lstStyle/>
          <a:p>
            <a:r>
              <a:rPr lang="en-US" dirty="0"/>
              <a:t>Florida Department of Education (FDOE) joins the Clearinghouse</a:t>
            </a:r>
          </a:p>
        </p:txBody>
      </p:sp>
      <p:sp>
        <p:nvSpPr>
          <p:cNvPr id="20" name="TextBox 19">
            <a:extLst>
              <a:ext uri="{FF2B5EF4-FFF2-40B4-BE49-F238E27FC236}">
                <a16:creationId xmlns:a16="http://schemas.microsoft.com/office/drawing/2014/main" id="{A771D92D-9649-549C-59E0-B8009EB496CD}"/>
              </a:ext>
            </a:extLst>
          </p:cNvPr>
          <p:cNvSpPr txBox="1"/>
          <p:nvPr/>
        </p:nvSpPr>
        <p:spPr>
          <a:xfrm>
            <a:off x="1297565" y="6242996"/>
            <a:ext cx="8588211" cy="369332"/>
          </a:xfrm>
          <a:prstGeom prst="rect">
            <a:avLst/>
          </a:prstGeom>
          <a:noFill/>
        </p:spPr>
        <p:txBody>
          <a:bodyPr wrap="square" rtlCol="0">
            <a:spAutoFit/>
          </a:bodyPr>
          <a:lstStyle/>
          <a:p>
            <a:r>
              <a:rPr lang="en-US" dirty="0"/>
              <a:t>Volunteer and Employee Criminal History System (VECHS) joins the Clearinghouse</a:t>
            </a:r>
          </a:p>
        </p:txBody>
      </p:sp>
    </p:spTree>
    <p:extLst>
      <p:ext uri="{BB962C8B-B14F-4D97-AF65-F5344CB8AC3E}">
        <p14:creationId xmlns:p14="http://schemas.microsoft.com/office/powerpoint/2010/main" val="340378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
            <a:ext cx="12192000" cy="1529861"/>
            <a:chOff x="0" y="128"/>
            <a:chExt cx="12192000" cy="2356209"/>
          </a:xfrm>
        </p:grpSpPr>
        <p:sp>
          <p:nvSpPr>
            <p:cNvPr id="13" name="Rectangle 12"/>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solidFill>
                  <a:schemeClr val="bg1"/>
                </a:solidFill>
              </a:rPr>
              <a:t>Senate Bill 676 (2023)</a:t>
            </a:r>
          </a:p>
        </p:txBody>
      </p:sp>
      <p:grpSp>
        <p:nvGrpSpPr>
          <p:cNvPr id="17" name="Group 16"/>
          <p:cNvGrpSpPr/>
          <p:nvPr/>
        </p:nvGrpSpPr>
        <p:grpSpPr>
          <a:xfrm>
            <a:off x="10832122" y="94156"/>
            <a:ext cx="1187695" cy="1187695"/>
            <a:chOff x="4461683" y="354765"/>
            <a:chExt cx="3268635" cy="3268635"/>
          </a:xfrm>
        </p:grpSpPr>
        <p:sp>
          <p:nvSpPr>
            <p:cNvPr id="18" name="Oval 17"/>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sp>
        <p:nvSpPr>
          <p:cNvPr id="3" name="Slide Number Placeholder 2"/>
          <p:cNvSpPr>
            <a:spLocks noGrp="1"/>
          </p:cNvSpPr>
          <p:nvPr>
            <p:ph type="sldNum" sz="quarter" idx="12"/>
          </p:nvPr>
        </p:nvSpPr>
        <p:spPr/>
        <p:txBody>
          <a:bodyPr/>
          <a:lstStyle/>
          <a:p>
            <a:fld id="{B5200054-04A0-480D-B91A-4AB53B559C72}" type="slidenum">
              <a:rPr lang="en-US" smtClean="0"/>
              <a:t>5</a:t>
            </a:fld>
            <a:endParaRPr lang="en-US"/>
          </a:p>
        </p:txBody>
      </p:sp>
      <p:sp>
        <p:nvSpPr>
          <p:cNvPr id="6" name="TextBox 5">
            <a:extLst>
              <a:ext uri="{FF2B5EF4-FFF2-40B4-BE49-F238E27FC236}">
                <a16:creationId xmlns:a16="http://schemas.microsoft.com/office/drawing/2014/main" id="{4468C413-49BB-29E9-3168-702459CCE6E5}"/>
              </a:ext>
            </a:extLst>
          </p:cNvPr>
          <p:cNvSpPr txBox="1"/>
          <p:nvPr/>
        </p:nvSpPr>
        <p:spPr>
          <a:xfrm>
            <a:off x="910369" y="1598311"/>
            <a:ext cx="10515600" cy="495520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Section 1012.315, Florida Statutes – A person is ineligible for educator certification or employment in any position that requires direct contact with students in a district school system, a charter school, or a private school that participates in a state scholarship program under chapter 1002 if the person:</a:t>
            </a:r>
          </a:p>
          <a:p>
            <a:pPr lvl="1">
              <a:spcAft>
                <a:spcPts val="600"/>
              </a:spcAft>
              <a:defRPr/>
            </a:pP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(1) Is on the disqualification list maintained by the department under s. 1001.10(4)(b);</a:t>
            </a:r>
          </a:p>
          <a:p>
            <a:pPr lvl="1">
              <a:spcAft>
                <a:spcPts val="600"/>
              </a:spcAft>
              <a:defRPr/>
            </a:pP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(2) Is registered as a sex offender as described in 42 U.S.C. s. 9858f(c)(1)(C);</a:t>
            </a:r>
          </a:p>
          <a:p>
            <a:pPr lvl="1">
              <a:spcAft>
                <a:spcPts val="600"/>
              </a:spcAft>
              <a:defRPr/>
            </a:pP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(3) </a:t>
            </a:r>
            <a:r>
              <a:rPr kumimoji="0" lang="en-US" sz="1600" b="0" i="0" u="sng" strike="noStrike" kern="1200" cap="none" spc="0" normalizeH="0" baseline="0" noProof="0" dirty="0">
                <a:ln>
                  <a:noFill/>
                </a:ln>
                <a:solidFill>
                  <a:prstClr val="black"/>
                </a:solidFill>
                <a:effectLst/>
                <a:uLnTx/>
                <a:uFillTx/>
                <a:ea typeface="+mn-ea"/>
                <a:cs typeface="Arial" panose="020B0604020202020204" pitchFamily="34" charset="0"/>
              </a:rPr>
              <a:t>Is ineligible based on a security background investigation under s. 435.04(2). Beginning January 1, 2025, or a later date as determined by the Agency for Health Care Administration, the Agency for Health Care Administration shall determine the eligibility of employees in any position that requires direct contact with students in a district school system, a charter school, or a private school that participates in a state scholarship program under chapter 1002</a:t>
            </a: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a:t>
            </a:r>
          </a:p>
          <a:p>
            <a:pPr lvl="1">
              <a:spcAft>
                <a:spcPts val="600"/>
              </a:spcAft>
              <a:defRPr/>
            </a:pP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(4) Would be ineligible for an exemption under s. 435.07(4)(c); or</a:t>
            </a:r>
          </a:p>
          <a:p>
            <a:pPr lvl="1">
              <a:spcAft>
                <a:spcPts val="600"/>
              </a:spcAft>
              <a:defRPr/>
            </a:pP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(5) </a:t>
            </a:r>
            <a:r>
              <a:rPr kumimoji="0" lang="en-US" sz="1600" b="0" i="0" u="sng" strike="noStrike" kern="1200" cap="none" spc="0" normalizeH="0" baseline="0" noProof="0" dirty="0">
                <a:ln>
                  <a:noFill/>
                </a:ln>
                <a:solidFill>
                  <a:prstClr val="black"/>
                </a:solidFill>
                <a:effectLst/>
                <a:uLnTx/>
                <a:uFillTx/>
                <a:ea typeface="+mn-ea"/>
                <a:cs typeface="Arial" panose="020B0604020202020204" pitchFamily="34" charset="0"/>
              </a:rPr>
              <a:t>Has been convicted or found guilty of, has had adjudication withheld for, or has pled guilty or nolo contendere to</a:t>
            </a: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a:t>
            </a:r>
          </a:p>
          <a:p>
            <a:pPr lvl="1">
              <a:spcAft>
                <a:spcPts val="600"/>
              </a:spcAft>
              <a:defRPr/>
            </a:pPr>
            <a:r>
              <a:rPr lang="en-US" sz="1600" dirty="0">
                <a:solidFill>
                  <a:prstClr val="black"/>
                </a:solidFill>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(a) Any criminal act committed in another state or under federal law which, if committed in this state, 	constitutes </a:t>
            </a:r>
            <a:r>
              <a:rPr kumimoji="0" lang="en-US" sz="1600" b="0" i="0" u="sng" strike="noStrike" kern="1200" cap="none" spc="0" normalizeH="0" baseline="0" noProof="0" dirty="0">
                <a:ln>
                  <a:noFill/>
                </a:ln>
                <a:solidFill>
                  <a:prstClr val="black"/>
                </a:solidFill>
                <a:effectLst/>
                <a:uLnTx/>
                <a:uFillTx/>
                <a:ea typeface="+mn-ea"/>
                <a:cs typeface="Arial" panose="020B0604020202020204" pitchFamily="34" charset="0"/>
              </a:rPr>
              <a:t>a disqualifying </a:t>
            </a: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offense under </a:t>
            </a:r>
            <a:r>
              <a:rPr kumimoji="0" lang="en-US" sz="1600" b="0" i="0" u="sng" strike="noStrike" kern="1200" cap="none" spc="0" normalizeH="0" baseline="0" noProof="0" dirty="0">
                <a:ln>
                  <a:noFill/>
                </a:ln>
                <a:solidFill>
                  <a:prstClr val="black"/>
                </a:solidFill>
                <a:effectLst/>
                <a:uLnTx/>
                <a:uFillTx/>
                <a:ea typeface="+mn-ea"/>
                <a:cs typeface="Arial" panose="020B0604020202020204" pitchFamily="34" charset="0"/>
              </a:rPr>
              <a:t>s. 435.04(2).</a:t>
            </a:r>
          </a:p>
          <a:p>
            <a:pPr lvl="1">
              <a:spcAft>
                <a:spcPts val="600"/>
              </a:spcAft>
              <a:defRPr/>
            </a:pPr>
            <a:r>
              <a:rPr lang="en-US" sz="1600" dirty="0">
                <a:solidFill>
                  <a:prstClr val="black"/>
                </a:solidFill>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ea typeface="+mn-ea"/>
                <a:cs typeface="Arial" panose="020B0604020202020204" pitchFamily="34" charset="0"/>
              </a:rPr>
              <a:t>(b) Any delinquent act committed in this state or any delinquent or criminal act committed in another 	state or under federal law which, if committed in this state, qualifies an individual for inclusion on the 	Registered Juvenile Sex Offender List under s. 943.0435(1)(h)1.d.</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088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
            <a:ext cx="12192000" cy="1529861"/>
            <a:chOff x="0" y="128"/>
            <a:chExt cx="12192000" cy="2356209"/>
          </a:xfrm>
        </p:grpSpPr>
        <p:sp>
          <p:nvSpPr>
            <p:cNvPr id="13" name="Rectangle 12"/>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solidFill>
                  <a:schemeClr val="bg1"/>
                </a:solidFill>
              </a:rPr>
              <a:t>Senate Bill 676 (2023)</a:t>
            </a:r>
          </a:p>
        </p:txBody>
      </p:sp>
      <p:grpSp>
        <p:nvGrpSpPr>
          <p:cNvPr id="17" name="Group 16"/>
          <p:cNvGrpSpPr/>
          <p:nvPr/>
        </p:nvGrpSpPr>
        <p:grpSpPr>
          <a:xfrm>
            <a:off x="10832122" y="94156"/>
            <a:ext cx="1187695" cy="1187695"/>
            <a:chOff x="4461683" y="354765"/>
            <a:chExt cx="3268635" cy="3268635"/>
          </a:xfrm>
        </p:grpSpPr>
        <p:sp>
          <p:nvSpPr>
            <p:cNvPr id="18" name="Oval 17"/>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sp>
        <p:nvSpPr>
          <p:cNvPr id="3" name="Slide Number Placeholder 2"/>
          <p:cNvSpPr>
            <a:spLocks noGrp="1"/>
          </p:cNvSpPr>
          <p:nvPr>
            <p:ph type="sldNum" sz="quarter" idx="12"/>
          </p:nvPr>
        </p:nvSpPr>
        <p:spPr/>
        <p:txBody>
          <a:bodyPr/>
          <a:lstStyle/>
          <a:p>
            <a:fld id="{B5200054-04A0-480D-B91A-4AB53B559C72}" type="slidenum">
              <a:rPr lang="en-US" smtClean="0"/>
              <a:t>6</a:t>
            </a:fld>
            <a:endParaRPr lang="en-US"/>
          </a:p>
        </p:txBody>
      </p:sp>
      <p:sp>
        <p:nvSpPr>
          <p:cNvPr id="6" name="TextBox 5">
            <a:extLst>
              <a:ext uri="{FF2B5EF4-FFF2-40B4-BE49-F238E27FC236}">
                <a16:creationId xmlns:a16="http://schemas.microsoft.com/office/drawing/2014/main" id="{4468C413-49BB-29E9-3168-702459CCE6E5}"/>
              </a:ext>
            </a:extLst>
          </p:cNvPr>
          <p:cNvSpPr txBox="1"/>
          <p:nvPr/>
        </p:nvSpPr>
        <p:spPr>
          <a:xfrm>
            <a:off x="910369" y="1529862"/>
            <a:ext cx="10515600" cy="463203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lang="en-US" b="1" i="0" dirty="0">
                <a:solidFill>
                  <a:srgbClr val="000000"/>
                </a:solidFill>
                <a:effectLst/>
                <a:highlight>
                  <a:srgbClr val="FFFFFF"/>
                </a:highlight>
              </a:rPr>
              <a:t>435.12 Care Provider Background Screening Clearinghouse.</a:t>
            </a:r>
            <a:r>
              <a:rPr lang="en-US" b="0" i="0" dirty="0">
                <a:solidFill>
                  <a:srgbClr val="000000"/>
                </a:solidFill>
                <a:effectLst/>
                <a:highlight>
                  <a:srgbClr val="FFFFFF"/>
                </a:highlight>
              </a:rPr>
              <a:t>—</a:t>
            </a:r>
          </a:p>
          <a:p>
            <a:pPr marR="0" lvl="0" algn="l" defTabSz="914400" rtl="0" eaLnBrk="1" fontAlgn="auto" latinLnBrk="0" hangingPunct="1">
              <a:lnSpc>
                <a:spcPct val="100000"/>
              </a:lnSpc>
              <a:spcBef>
                <a:spcPts val="0"/>
              </a:spcBef>
              <a:spcAft>
                <a:spcPts val="600"/>
              </a:spcAft>
              <a:buClrTx/>
              <a:buSzTx/>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3)(a) Employees of each district unit under s. 1001.30, special district units under s. 1011.24, the Florida School for the Deaf and the Blind under s. 1002.36, the Florida Virtual School under s. 1002.37, virtual instruction programs under s. 1002.45, charter schools under s. 1002.33, hope operators under s. 1002.333, private schools participating in an educational scholarship program established pursuant to chapter 1002, and alternative schools under s. 1008.341 must be rescreened in compliance with the following schedule:</a:t>
            </a:r>
          </a:p>
          <a:p>
            <a:pPr marR="0" lvl="0" algn="l" defTabSz="914400" rtl="0" eaLnBrk="1" fontAlgn="auto" latinLnBrk="0" hangingPunct="1">
              <a:lnSpc>
                <a:spcPct val="100000"/>
              </a:lnSpc>
              <a:spcBef>
                <a:spcPts val="0"/>
              </a:spcBef>
              <a:spcAft>
                <a:spcPts val="600"/>
              </a:spcAft>
              <a:buClrTx/>
              <a:buSzTx/>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1. Employees for whom the last screening was conducted on or before June 30, 2021, must be rescreened by 	June 30, 2025.</a:t>
            </a:r>
          </a:p>
          <a:p>
            <a:pPr marR="0" lvl="0" algn="l" defTabSz="914400" rtl="0" eaLnBrk="1" fontAlgn="auto" latinLnBrk="0" hangingPunct="1">
              <a:lnSpc>
                <a:spcPct val="100000"/>
              </a:lnSpc>
              <a:spcBef>
                <a:spcPts val="0"/>
              </a:spcBef>
              <a:spcAft>
                <a:spcPts val="600"/>
              </a:spcAft>
              <a:buClrTx/>
              <a:buSzTx/>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2. Employees for whom the last screening was conducted between July 1, 2021, and June 30, 2022, must be 	rescreened by June 30, 2026.</a:t>
            </a:r>
          </a:p>
          <a:p>
            <a:pPr marR="0" lvl="0" algn="l" defTabSz="914400" rtl="0" eaLnBrk="1" fontAlgn="auto" latinLnBrk="0" hangingPunct="1">
              <a:lnSpc>
                <a:spcPct val="100000"/>
              </a:lnSpc>
              <a:spcBef>
                <a:spcPts val="0"/>
              </a:spcBef>
              <a:spcAft>
                <a:spcPts val="600"/>
              </a:spcAft>
              <a:buClrTx/>
              <a:buSzTx/>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3. Employees for whom the last screening was conducted between July 1, 2022, and December 31, 2023, 	must be rescreened by June 30, 2027.</a:t>
            </a:r>
          </a:p>
          <a:p>
            <a:pPr marR="0" lvl="0" algn="l" defTabSz="914400" rtl="0" eaLnBrk="1" fontAlgn="auto" latinLnBrk="0" hangingPunct="1">
              <a:lnSpc>
                <a:spcPct val="100000"/>
              </a:lnSpc>
              <a:spcBef>
                <a:spcPts val="0"/>
              </a:spcBef>
              <a:spcAft>
                <a:spcPts val="600"/>
              </a:spcAft>
              <a:buClrTx/>
              <a:buSzTx/>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(b) A person is not required to be rescreened before January 1, 2023, solely for the purpose of retention under this section if the person was screened before participation by the specified agencies named in paragraph (a) in the clearinghouse.</a:t>
            </a:r>
          </a:p>
        </p:txBody>
      </p:sp>
    </p:spTree>
    <p:extLst>
      <p:ext uri="{BB962C8B-B14F-4D97-AF65-F5344CB8AC3E}">
        <p14:creationId xmlns:p14="http://schemas.microsoft.com/office/powerpoint/2010/main" val="92809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200054-04A0-480D-B91A-4AB53B559C72}" type="slidenum">
              <a:rPr lang="en-US" smtClean="0"/>
              <a:t>7</a:t>
            </a:fld>
            <a:endParaRPr lang="en-US"/>
          </a:p>
        </p:txBody>
      </p:sp>
      <p:grpSp>
        <p:nvGrpSpPr>
          <p:cNvPr id="5" name="Group 4"/>
          <p:cNvGrpSpPr/>
          <p:nvPr/>
        </p:nvGrpSpPr>
        <p:grpSpPr>
          <a:xfrm>
            <a:off x="0" y="1"/>
            <a:ext cx="12192000" cy="1529861"/>
            <a:chOff x="0" y="128"/>
            <a:chExt cx="12192000" cy="2356209"/>
          </a:xfrm>
        </p:grpSpPr>
        <p:sp>
          <p:nvSpPr>
            <p:cNvPr id="6" name="Rectangle 5"/>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p:cNvSpPr>
            <a:spLocks noGrp="1"/>
          </p:cNvSpPr>
          <p:nvPr>
            <p:ph type="title"/>
          </p:nvPr>
        </p:nvSpPr>
        <p:spPr>
          <a:xfrm>
            <a:off x="838200" y="365125"/>
            <a:ext cx="10515600" cy="1325563"/>
          </a:xfrm>
        </p:spPr>
        <p:txBody>
          <a:bodyPr>
            <a:normAutofit/>
          </a:bodyPr>
          <a:lstStyle/>
          <a:p>
            <a:r>
              <a:rPr lang="en-US" sz="4000" dirty="0">
                <a:solidFill>
                  <a:schemeClr val="bg1"/>
                </a:solidFill>
              </a:rPr>
              <a:t>Clearinghouse Process for Education Screenings</a:t>
            </a:r>
          </a:p>
        </p:txBody>
      </p:sp>
      <p:grpSp>
        <p:nvGrpSpPr>
          <p:cNvPr id="9" name="Group 8"/>
          <p:cNvGrpSpPr/>
          <p:nvPr/>
        </p:nvGrpSpPr>
        <p:grpSpPr>
          <a:xfrm>
            <a:off x="10832122" y="94156"/>
            <a:ext cx="1187695" cy="1187695"/>
            <a:chOff x="4461683" y="354765"/>
            <a:chExt cx="3268635" cy="3268635"/>
          </a:xfrm>
        </p:grpSpPr>
        <p:sp>
          <p:nvSpPr>
            <p:cNvPr id="10" name="Oval 9"/>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sp>
        <p:nvSpPr>
          <p:cNvPr id="12" name="TextBox 11">
            <a:extLst>
              <a:ext uri="{FF2B5EF4-FFF2-40B4-BE49-F238E27FC236}">
                <a16:creationId xmlns:a16="http://schemas.microsoft.com/office/drawing/2014/main" id="{2D73875A-3A12-30F6-4676-CA4509DBC1F9}"/>
              </a:ext>
            </a:extLst>
          </p:cNvPr>
          <p:cNvSpPr txBox="1"/>
          <p:nvPr/>
        </p:nvSpPr>
        <p:spPr>
          <a:xfrm>
            <a:off x="838199" y="1688771"/>
            <a:ext cx="10327547" cy="521681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School district initiates the screening of the faculty or staff person they intend to hire in the Clearinghouse Results Website (CRW).</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Faculty/staff is fingerprinted for employment by the school district or school.</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solidFill>
                  <a:prstClr val="black"/>
                </a:solidFill>
                <a:ea typeface="Calibri" panose="020F0502020204030204" pitchFamily="34" charset="0"/>
                <a:cs typeface="Arial" panose="020B0604020202020204" pitchFamily="34" charset="0"/>
              </a:rPr>
              <a:t>Criminal history is sent to AHCA.</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AHCA reviews the criminal history and makes an eligibility determination under</a:t>
            </a:r>
            <a:r>
              <a:rPr lang="en-US" sz="2400" dirty="0">
                <a:solidFill>
                  <a:prstClr val="black"/>
                </a:solidFill>
                <a:ea typeface="Calibri" panose="020F0502020204030204" pitchFamily="34" charset="0"/>
                <a:cs typeface="Arial" panose="020B0604020202020204" pitchFamily="34" charset="0"/>
              </a:rPr>
              <a:t> standards in section 435.04(2), F.S.</a:t>
            </a:r>
          </a:p>
          <a:p>
            <a:pPr marL="800100" lvl="1" indent="-342900">
              <a:spcAft>
                <a:spcPts val="600"/>
              </a:spcAft>
              <a:buFont typeface="Arial" panose="020B0604020202020204" pitchFamily="34" charset="0"/>
              <a:buChar char="•"/>
              <a:defRPr/>
            </a:pPr>
            <a:r>
              <a:rPr lang="en-US" sz="2400" dirty="0">
                <a:solidFill>
                  <a:prstClr val="black"/>
                </a:solidFill>
                <a:ea typeface="Calibri" panose="020F0502020204030204" pitchFamily="34" charset="0"/>
                <a:cs typeface="Arial" panose="020B0604020202020204" pitchFamily="34" charset="0"/>
              </a:rPr>
              <a:t>This includes persons subject to the provisions of this section who have not been arrested for and are awaiting final disposition of, have been found guilty of, regardless of adjudication, or entered a plea of nolo contendere or guilty to, or have been adjudicated delinquent and the record has not been sealed or expunged for, any offense prohibited under this section of state law or similar law of another jurisdiction.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50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200054-04A0-480D-B91A-4AB53B559C72}" type="slidenum">
              <a:rPr lang="en-US" smtClean="0"/>
              <a:t>8</a:t>
            </a:fld>
            <a:endParaRPr lang="en-US"/>
          </a:p>
        </p:txBody>
      </p:sp>
      <p:grpSp>
        <p:nvGrpSpPr>
          <p:cNvPr id="5" name="Group 4"/>
          <p:cNvGrpSpPr/>
          <p:nvPr/>
        </p:nvGrpSpPr>
        <p:grpSpPr>
          <a:xfrm>
            <a:off x="0" y="1"/>
            <a:ext cx="12192000" cy="1529861"/>
            <a:chOff x="0" y="128"/>
            <a:chExt cx="12192000" cy="2356209"/>
          </a:xfrm>
        </p:grpSpPr>
        <p:sp>
          <p:nvSpPr>
            <p:cNvPr id="6" name="Rectangle 5"/>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p:cNvSpPr>
            <a:spLocks noGrp="1"/>
          </p:cNvSpPr>
          <p:nvPr>
            <p:ph type="title"/>
          </p:nvPr>
        </p:nvSpPr>
        <p:spPr>
          <a:xfrm>
            <a:off x="838199" y="127231"/>
            <a:ext cx="10515600" cy="1325563"/>
          </a:xfrm>
        </p:spPr>
        <p:txBody>
          <a:bodyPr>
            <a:normAutofit/>
          </a:bodyPr>
          <a:lstStyle/>
          <a:p>
            <a:r>
              <a:rPr lang="en-US" dirty="0">
                <a:solidFill>
                  <a:schemeClr val="bg1"/>
                </a:solidFill>
              </a:rPr>
              <a:t>Clearinghouse Process for Education Screenings</a:t>
            </a:r>
          </a:p>
        </p:txBody>
      </p:sp>
      <p:grpSp>
        <p:nvGrpSpPr>
          <p:cNvPr id="9" name="Group 8"/>
          <p:cNvGrpSpPr/>
          <p:nvPr/>
        </p:nvGrpSpPr>
        <p:grpSpPr>
          <a:xfrm>
            <a:off x="10832122" y="94156"/>
            <a:ext cx="1187695" cy="1187695"/>
            <a:chOff x="4461683" y="354765"/>
            <a:chExt cx="3268635" cy="3268635"/>
          </a:xfrm>
        </p:grpSpPr>
        <p:sp>
          <p:nvSpPr>
            <p:cNvPr id="10" name="Oval 9"/>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sp>
        <p:nvSpPr>
          <p:cNvPr id="12" name="TextBox 11">
            <a:extLst>
              <a:ext uri="{FF2B5EF4-FFF2-40B4-BE49-F238E27FC236}">
                <a16:creationId xmlns:a16="http://schemas.microsoft.com/office/drawing/2014/main" id="{2D73875A-3A12-30F6-4676-CA4509DBC1F9}"/>
              </a:ext>
            </a:extLst>
          </p:cNvPr>
          <p:cNvSpPr txBox="1"/>
          <p:nvPr/>
        </p:nvSpPr>
        <p:spPr>
          <a:xfrm>
            <a:off x="838199" y="1688771"/>
            <a:ext cx="10327547" cy="404726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solidFill>
                  <a:prstClr val="black"/>
                </a:solidFill>
                <a:ea typeface="Calibri" panose="020F0502020204030204" pitchFamily="34" charset="0"/>
                <a:cs typeface="Arial" panose="020B0604020202020204" pitchFamily="34" charset="0"/>
              </a:rPr>
              <a:t>Once an eligibility determination has been made, a notification is sent to the school district to check the Clearinghouse Results Website.</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solidFill>
                  <a:prstClr val="black"/>
                </a:solidFill>
                <a:ea typeface="Calibri" panose="020F0502020204030204" pitchFamily="34" charset="0"/>
                <a:cs typeface="Arial" panose="020B0604020202020204" pitchFamily="34" charset="0"/>
              </a:rPr>
              <a:t>The school district checks the Clearinghouse Results Website  to view the eligibility determination of the faculty/staff.</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solidFill>
                  <a:prstClr val="black"/>
                </a:solidFill>
                <a:ea typeface="Calibri" panose="020F0502020204030204" pitchFamily="34" charset="0"/>
                <a:cs typeface="Arial" panose="020B0604020202020204" pitchFamily="34" charset="0"/>
              </a:rPr>
              <a:t>If the faculty/staff is </a:t>
            </a:r>
            <a:r>
              <a:rPr lang="en-US" sz="2400" b="1" dirty="0">
                <a:solidFill>
                  <a:prstClr val="black"/>
                </a:solidFill>
                <a:ea typeface="Calibri" panose="020F0502020204030204" pitchFamily="34" charset="0"/>
                <a:cs typeface="Arial" panose="020B0604020202020204" pitchFamily="34" charset="0"/>
              </a:rPr>
              <a:t>eligible</a:t>
            </a:r>
            <a:r>
              <a:rPr lang="en-US" sz="2400" dirty="0">
                <a:solidFill>
                  <a:prstClr val="black"/>
                </a:solidFill>
                <a:ea typeface="Calibri" panose="020F0502020204030204" pitchFamily="34" charset="0"/>
                <a:cs typeface="Arial" panose="020B0604020202020204" pitchFamily="34" charset="0"/>
              </a:rPr>
              <a:t>, then the school district also reviews a copy of the criminal history within CRW for additional hiring standards.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solidFill>
                  <a:prstClr val="black"/>
                </a:solidFill>
                <a:ea typeface="Calibri" panose="020F0502020204030204" pitchFamily="34" charset="0"/>
                <a:cs typeface="Arial" panose="020B0604020202020204" pitchFamily="34" charset="0"/>
              </a:rPr>
              <a:t>If the faculty/staff is </a:t>
            </a:r>
            <a:r>
              <a:rPr lang="en-US" sz="2400" b="1" dirty="0">
                <a:solidFill>
                  <a:prstClr val="black"/>
                </a:solidFill>
                <a:ea typeface="Calibri" panose="020F0502020204030204" pitchFamily="34" charset="0"/>
                <a:cs typeface="Arial" panose="020B0604020202020204" pitchFamily="34" charset="0"/>
              </a:rPr>
              <a:t>not eligible</a:t>
            </a:r>
            <a:r>
              <a:rPr lang="en-US" sz="2400" dirty="0">
                <a:solidFill>
                  <a:prstClr val="black"/>
                </a:solidFill>
                <a:ea typeface="Calibri" panose="020F0502020204030204" pitchFamily="34" charset="0"/>
                <a:cs typeface="Arial" panose="020B0604020202020204" pitchFamily="34" charset="0"/>
              </a:rPr>
              <a:t>, then the school district may NOT hire them, unless an exemption from disqualification has been approved.</a:t>
            </a:r>
          </a:p>
          <a:p>
            <a:pPr marR="0" lvl="0" algn="l" defTabSz="914400" rtl="0" eaLnBrk="1" fontAlgn="auto" latinLnBrk="0" hangingPunct="1">
              <a:lnSpc>
                <a:spcPct val="100000"/>
              </a:lnSpc>
              <a:spcBef>
                <a:spcPts val="0"/>
              </a:spcBef>
              <a:spcAft>
                <a:spcPts val="600"/>
              </a:spcAft>
              <a:buClrTx/>
              <a:buSzTx/>
              <a:tabLst/>
              <a:defRPr/>
            </a:pPr>
            <a:endParaRPr lang="en-U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146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
            <a:ext cx="12192000" cy="1529861"/>
            <a:chOff x="0" y="128"/>
            <a:chExt cx="12192000" cy="2356209"/>
          </a:xfrm>
        </p:grpSpPr>
        <p:sp>
          <p:nvSpPr>
            <p:cNvPr id="13" name="Rectangle 12"/>
            <p:cNvSpPr/>
            <p:nvPr/>
          </p:nvSpPr>
          <p:spPr>
            <a:xfrm>
              <a:off x="0" y="128"/>
              <a:ext cx="12192000" cy="2258568"/>
            </a:xfrm>
            <a:prstGeom prst="rect">
              <a:avLst/>
            </a:prstGeom>
            <a:solidFill>
              <a:srgbClr val="094F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118946"/>
              <a:ext cx="12192000" cy="2373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solidFill>
                  <a:schemeClr val="bg1"/>
                </a:solidFill>
              </a:rPr>
              <a:t>Livescan Information</a:t>
            </a:r>
          </a:p>
        </p:txBody>
      </p:sp>
      <p:grpSp>
        <p:nvGrpSpPr>
          <p:cNvPr id="17" name="Group 16"/>
          <p:cNvGrpSpPr/>
          <p:nvPr/>
        </p:nvGrpSpPr>
        <p:grpSpPr>
          <a:xfrm>
            <a:off x="10832122" y="94156"/>
            <a:ext cx="1187695" cy="1187695"/>
            <a:chOff x="4461683" y="354765"/>
            <a:chExt cx="3268635" cy="3268635"/>
          </a:xfrm>
        </p:grpSpPr>
        <p:sp>
          <p:nvSpPr>
            <p:cNvPr id="18" name="Oval 17"/>
            <p:cNvSpPr/>
            <p:nvPr/>
          </p:nvSpPr>
          <p:spPr>
            <a:xfrm>
              <a:off x="4461683" y="354765"/>
              <a:ext cx="3268635" cy="32686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608" y="488690"/>
              <a:ext cx="3000784" cy="3000784"/>
            </a:xfrm>
            <a:prstGeom prst="rect">
              <a:avLst/>
            </a:prstGeom>
          </p:spPr>
        </p:pic>
      </p:grpSp>
      <p:sp>
        <p:nvSpPr>
          <p:cNvPr id="3" name="Slide Number Placeholder 2"/>
          <p:cNvSpPr>
            <a:spLocks noGrp="1"/>
          </p:cNvSpPr>
          <p:nvPr>
            <p:ph type="sldNum" sz="quarter" idx="12"/>
          </p:nvPr>
        </p:nvSpPr>
        <p:spPr/>
        <p:txBody>
          <a:bodyPr/>
          <a:lstStyle/>
          <a:p>
            <a:fld id="{B5200054-04A0-480D-B91A-4AB53B559C72}" type="slidenum">
              <a:rPr lang="en-US" smtClean="0"/>
              <a:t>9</a:t>
            </a:fld>
            <a:endParaRPr lang="en-US"/>
          </a:p>
        </p:txBody>
      </p:sp>
      <p:sp>
        <p:nvSpPr>
          <p:cNvPr id="6" name="TextBox 5">
            <a:extLst>
              <a:ext uri="{FF2B5EF4-FFF2-40B4-BE49-F238E27FC236}">
                <a16:creationId xmlns:a16="http://schemas.microsoft.com/office/drawing/2014/main" id="{4468C413-49BB-29E9-3168-702459CCE6E5}"/>
              </a:ext>
            </a:extLst>
          </p:cNvPr>
          <p:cNvSpPr txBox="1"/>
          <p:nvPr/>
        </p:nvSpPr>
        <p:spPr>
          <a:xfrm>
            <a:off x="838200" y="1623738"/>
            <a:ext cx="9993922" cy="5878532"/>
          </a:xfrm>
          <a:prstGeom prst="rect">
            <a:avLst/>
          </a:prstGeom>
          <a:noFill/>
        </p:spPr>
        <p:txBody>
          <a:bodyPr wrap="square" rtlCol="0">
            <a:spAutoFit/>
          </a:bodyPr>
          <a:lstStyle/>
          <a:p>
            <a:pPr>
              <a:spcAft>
                <a:spcPts val="600"/>
              </a:spcAft>
              <a:defRPr/>
            </a:pPr>
            <a:r>
              <a:rPr lang="en-US" sz="2400" dirty="0">
                <a:solidFill>
                  <a:prstClr val="black"/>
                </a:solidFill>
                <a:ea typeface="Arial" panose="020B0604020202020204" pitchFamily="34" charset="0"/>
                <a:cs typeface="Arial" panose="020B0604020202020204" pitchFamily="34" charset="0"/>
              </a:rPr>
              <a:t>For a Clearinghouse screening to be shared the person must have three things:</a:t>
            </a:r>
          </a:p>
          <a:p>
            <a:pPr marL="914400" lvl="1" indent="-457200">
              <a:spcAft>
                <a:spcPts val="600"/>
              </a:spcAft>
              <a:buFont typeface="+mj-lt"/>
              <a:buAutoNum type="arabicParenR"/>
              <a:defRPr/>
            </a:pPr>
            <a:r>
              <a:rPr lang="en-US" sz="2400" dirty="0">
                <a:solidFill>
                  <a:prstClr val="black"/>
                </a:solidFill>
                <a:ea typeface="Arial" panose="020B0604020202020204" pitchFamily="34" charset="0"/>
                <a:cs typeface="Arial" panose="020B0604020202020204" pitchFamily="34" charset="0"/>
              </a:rPr>
              <a:t>Retained prints, </a:t>
            </a:r>
          </a:p>
          <a:p>
            <a:pPr marL="914400" lvl="1" indent="-457200">
              <a:spcAft>
                <a:spcPts val="600"/>
              </a:spcAft>
              <a:buFont typeface="+mj-lt"/>
              <a:buAutoNum type="arabicParenR"/>
              <a:defRPr/>
            </a:pPr>
            <a:r>
              <a:rPr lang="en-US" sz="2400" dirty="0">
                <a:solidFill>
                  <a:prstClr val="black"/>
                </a:solidFill>
                <a:ea typeface="Arial" panose="020B0604020202020204" pitchFamily="34" charset="0"/>
                <a:cs typeface="Arial" panose="020B0604020202020204" pitchFamily="34" charset="0"/>
              </a:rPr>
              <a:t>Signed privacy policy, and</a:t>
            </a:r>
          </a:p>
          <a:p>
            <a:pPr marL="914400" lvl="1" indent="-457200">
              <a:spcAft>
                <a:spcPts val="600"/>
              </a:spcAft>
              <a:buFont typeface="+mj-lt"/>
              <a:buAutoNum type="arabicParenR"/>
              <a:defRPr/>
            </a:pPr>
            <a:r>
              <a:rPr lang="en-US" sz="2400" dirty="0">
                <a:solidFill>
                  <a:prstClr val="black"/>
                </a:solidFill>
                <a:ea typeface="Arial" panose="020B0604020202020204" pitchFamily="34" charset="0"/>
                <a:cs typeface="Arial" panose="020B0604020202020204" pitchFamily="34" charset="0"/>
              </a:rPr>
              <a:t>A photograph taken at the time of screening</a:t>
            </a:r>
          </a:p>
          <a:p>
            <a:pPr>
              <a:spcAft>
                <a:spcPts val="600"/>
              </a:spcAft>
              <a:defRPr/>
            </a:pPr>
            <a:endParaRPr lang="en-US" sz="2400" dirty="0">
              <a:solidFill>
                <a:prstClr val="black"/>
              </a:solidFill>
              <a:ea typeface="Arial" panose="020B0604020202020204" pitchFamily="34" charset="0"/>
              <a:cs typeface="Arial" panose="020B0604020202020204" pitchFamily="34" charset="0"/>
            </a:endParaRPr>
          </a:p>
          <a:p>
            <a:pPr>
              <a:spcAft>
                <a:spcPts val="600"/>
              </a:spcAft>
              <a:defRPr/>
            </a:pPr>
            <a:r>
              <a:rPr lang="en-US" sz="2400" dirty="0">
                <a:solidFill>
                  <a:prstClr val="black"/>
                </a:solidFill>
                <a:ea typeface="Arial" panose="020B0604020202020204" pitchFamily="34" charset="0"/>
                <a:cs typeface="Arial" panose="020B0604020202020204" pitchFamily="34" charset="0"/>
              </a:rPr>
              <a:t>The Clearinghouse has over 1500 Livescan locations across the state of Florida that are Clearinghouse compliant and locations in all 50 states as well.</a:t>
            </a:r>
          </a:p>
          <a:p>
            <a:pPr>
              <a:spcAft>
                <a:spcPts val="600"/>
              </a:spcAft>
              <a:defRPr/>
            </a:pPr>
            <a:endParaRPr lang="en-US" sz="2400" dirty="0">
              <a:solidFill>
                <a:prstClr val="black"/>
              </a:solidFill>
              <a:ea typeface="Arial" panose="020B0604020202020204" pitchFamily="34" charset="0"/>
              <a:cs typeface="Arial" panose="020B0604020202020204" pitchFamily="34" charset="0"/>
            </a:endParaRPr>
          </a:p>
          <a:p>
            <a:pPr>
              <a:spcAft>
                <a:spcPts val="600"/>
              </a:spcAft>
              <a:defRPr/>
            </a:pPr>
            <a:r>
              <a:rPr lang="en-US" sz="2400" dirty="0">
                <a:solidFill>
                  <a:prstClr val="black"/>
                </a:solidFill>
                <a:ea typeface="Arial" panose="020B0604020202020204" pitchFamily="34" charset="0"/>
                <a:cs typeface="Arial" panose="020B0604020202020204" pitchFamily="34" charset="0"/>
              </a:rPr>
              <a:t>Livescan machines can be bought or updated to be Clearinghouse compliant.</a:t>
            </a:r>
          </a:p>
          <a:p>
            <a:pPr>
              <a:spcAft>
                <a:spcPts val="600"/>
              </a:spcAft>
              <a:defRPr/>
            </a:pPr>
            <a:endParaRPr lang="en-US" sz="2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marL="914400" lvl="1" indent="-457200">
              <a:spcAft>
                <a:spcPts val="600"/>
              </a:spcAft>
              <a:buFont typeface="+mj-lt"/>
              <a:buAutoNum type="arabicParenR"/>
              <a:defRPr/>
            </a:pPr>
            <a:endParaRPr lang="en-US" sz="2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marL="228600" indent="-228600">
              <a:spcAft>
                <a:spcPts val="600"/>
              </a:spcAft>
              <a:buFont typeface="Arial" panose="020B0604020202020204" pitchFamily="34" charset="0"/>
              <a:buChar char="•"/>
              <a:defRPr/>
            </a:pPr>
            <a:endParaRPr lang="en-US" sz="2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marL="228600" indent="-228600">
              <a:spcAft>
                <a:spcPts val="600"/>
              </a:spcAft>
              <a:buFont typeface="Arial" panose="020B0604020202020204" pitchFamily="34" charset="0"/>
              <a:buChar char="•"/>
              <a:defRPr/>
            </a:pPr>
            <a:endParaRPr lang="en-US" sz="2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marL="228600" indent="-228600">
              <a:spcAft>
                <a:spcPts val="600"/>
              </a:spcAft>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33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DOE_PPT_template_Standard">
  <a:themeElements>
    <a:clrScheme name="Custom 1">
      <a:dk1>
        <a:sysClr val="windowText" lastClr="000000"/>
      </a:dk1>
      <a:lt1>
        <a:sysClr val="window" lastClr="FFFFFF"/>
      </a:lt1>
      <a:dk2>
        <a:srgbClr val="44546A"/>
      </a:dk2>
      <a:lt2>
        <a:srgbClr val="E7E6E6"/>
      </a:lt2>
      <a:accent1>
        <a:srgbClr val="262A63"/>
      </a:accent1>
      <a:accent2>
        <a:srgbClr val="3873AE"/>
      </a:accent2>
      <a:accent3>
        <a:srgbClr val="CD9D2C"/>
      </a:accent3>
      <a:accent4>
        <a:srgbClr val="91B6DB"/>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36F736EDECE648B1E38CFAFBB3625B" ma:contentTypeVersion="10" ma:contentTypeDescription="Create a new document." ma:contentTypeScope="" ma:versionID="32c11a764e414a0ce397668108281d19">
  <xsd:schema xmlns:xsd="http://www.w3.org/2001/XMLSchema" xmlns:xs="http://www.w3.org/2001/XMLSchema" xmlns:p="http://schemas.microsoft.com/office/2006/metadata/properties" xmlns:ns3="bb5c7a1e-bfc9-4066-845f-e19a782ff984" targetNamespace="http://schemas.microsoft.com/office/2006/metadata/properties" ma:root="true" ma:fieldsID="c5f7a4b44414d635d305cc43bccbcd02" ns3:_="">
    <xsd:import namespace="bb5c7a1e-bfc9-4066-845f-e19a782ff98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5c7a1e-bfc9-4066-845f-e19a782ff98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b5c7a1e-bfc9-4066-845f-e19a782ff984" xsi:nil="true"/>
  </documentManagement>
</p:properties>
</file>

<file path=customXml/itemProps1.xml><?xml version="1.0" encoding="utf-8"?>
<ds:datastoreItem xmlns:ds="http://schemas.openxmlformats.org/officeDocument/2006/customXml" ds:itemID="{8E8DDC1F-226D-4AD2-AF05-FFA2DD670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5c7a1e-bfc9-4066-845f-e19a782ff9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CCF583-4FD5-4A36-B0B5-74D3B942B310}">
  <ds:schemaRefs>
    <ds:schemaRef ds:uri="http://schemas.microsoft.com/sharepoint/v3/contenttype/forms"/>
  </ds:schemaRefs>
</ds:datastoreItem>
</file>

<file path=customXml/itemProps3.xml><?xml version="1.0" encoding="utf-8"?>
<ds:datastoreItem xmlns:ds="http://schemas.openxmlformats.org/officeDocument/2006/customXml" ds:itemID="{1B7A76F0-5712-43D2-841C-FC8FDC1D7B2A}">
  <ds:schemaRef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dcmitype/"/>
    <ds:schemaRef ds:uri="bb5c7a1e-bfc9-4066-845f-e19a782ff984"/>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99666</TotalTime>
  <Words>1980</Words>
  <Application>Microsoft Office PowerPoint</Application>
  <PresentationFormat>Widescreen</PresentationFormat>
  <Paragraphs>172</Paragraphs>
  <Slides>19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Times New Roman</vt:lpstr>
      <vt:lpstr>Calibri</vt:lpstr>
      <vt:lpstr>Trebuchet MS</vt:lpstr>
      <vt:lpstr>Wingdings</vt:lpstr>
      <vt:lpstr>Calibri Light</vt:lpstr>
      <vt:lpstr>Office Theme</vt:lpstr>
      <vt:lpstr>1_FDOE_PPT_template_Standard</vt:lpstr>
      <vt:lpstr>Florida Care Provider Background Screening Clearinghouse</vt:lpstr>
      <vt:lpstr>Clearinghouse Overview</vt:lpstr>
      <vt:lpstr>Seven Agencies – One System</vt:lpstr>
      <vt:lpstr>Clearinghouse Timeline</vt:lpstr>
      <vt:lpstr>Senate Bill 676 (2023)</vt:lpstr>
      <vt:lpstr>Senate Bill 676 (2023)</vt:lpstr>
      <vt:lpstr>Clearinghouse Process for Education Screenings</vt:lpstr>
      <vt:lpstr>Clearinghouse Process for Education Screenings</vt:lpstr>
      <vt:lpstr>Livescan Information</vt:lpstr>
      <vt:lpstr>Real-World Example</vt:lpstr>
      <vt:lpstr>Real-World Example</vt:lpstr>
      <vt:lpstr>Real-World Example</vt:lpstr>
      <vt:lpstr>Benefits of the Clearinghouse</vt:lpstr>
      <vt:lpstr>Benefits of the Clearinghouse</vt:lpstr>
      <vt:lpstr>Benefits of the Clearinghouse</vt:lpstr>
      <vt:lpstr>Benefits of the Clearinghouse</vt:lpstr>
      <vt:lpstr>Cost of Clearinghouse Screenings</vt:lpstr>
      <vt:lpstr>Contact Information</vt:lpstr>
      <vt:lpstr>PowerPoint Presentation</vt:lpstr>
    </vt:vector>
  </TitlesOfParts>
  <Company>AHCA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Clearinghouse Overview</dc:title>
  <dc:creator>Hewett, Dustin</dc:creator>
  <cp:lastModifiedBy>Kevin Watson</cp:lastModifiedBy>
  <cp:revision>164</cp:revision>
  <cp:lastPrinted>2024-11-05T20:06:07Z</cp:lastPrinted>
  <dcterms:created xsi:type="dcterms:W3CDTF">2019-12-10T20:29:13Z</dcterms:created>
  <dcterms:modified xsi:type="dcterms:W3CDTF">2025-01-28T18:55:27Z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0fd4092-44db-4343-b116-dd35848d9b6a_Enabled">
    <vt:lpwstr>true</vt:lpwstr>
  </property>
  <property fmtid="{D5CDD505-2E9C-101B-9397-08002B2CF9AE}" pid="3" name="MSIP_Label_60fd4092-44db-4343-b116-dd35848d9b6a_SetDate">
    <vt:lpwstr>2023-01-11T15:23:56Z</vt:lpwstr>
  </property>
  <property fmtid="{D5CDD505-2E9C-101B-9397-08002B2CF9AE}" pid="4" name="MSIP_Label_60fd4092-44db-4343-b116-dd35848d9b6a_Method">
    <vt:lpwstr>Standard</vt:lpwstr>
  </property>
  <property fmtid="{D5CDD505-2E9C-101B-9397-08002B2CF9AE}" pid="5" name="MSIP_Label_60fd4092-44db-4343-b116-dd35848d9b6a_Name">
    <vt:lpwstr>Public</vt:lpwstr>
  </property>
  <property fmtid="{D5CDD505-2E9C-101B-9397-08002B2CF9AE}" pid="6" name="MSIP_Label_60fd4092-44db-4343-b116-dd35848d9b6a_SiteId">
    <vt:lpwstr>583c5f19-3b64-4ced-b59e-e8649bdc4aa6</vt:lpwstr>
  </property>
  <property fmtid="{D5CDD505-2E9C-101B-9397-08002B2CF9AE}" pid="7" name="MSIP_Label_60fd4092-44db-4343-b116-dd35848d9b6a_ActionId">
    <vt:lpwstr>26ba0b0b-7776-4f59-8592-b8108feb9d16</vt:lpwstr>
  </property>
  <property fmtid="{D5CDD505-2E9C-101B-9397-08002B2CF9AE}" pid="8" name="MSIP_Label_60fd4092-44db-4343-b116-dd35848d9b6a_ContentBits">
    <vt:lpwstr>0</vt:lpwstr>
  </property>
  <property fmtid="{D5CDD505-2E9C-101B-9397-08002B2CF9AE}" pid="9" name="ContentTypeId">
    <vt:lpwstr>0x0101002436F736EDECE648B1E38CFAFBB3625B</vt:lpwstr>
  </property>
</Properties>
</file>