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1" r:id="rId2"/>
    <p:sldId id="279" r:id="rId3"/>
    <p:sldId id="261" r:id="rId4"/>
    <p:sldId id="278" r:id="rId5"/>
    <p:sldId id="280" r:id="rId6"/>
    <p:sldId id="274" r:id="rId7"/>
    <p:sldId id="262" r:id="rId8"/>
    <p:sldId id="277" r:id="rId9"/>
    <p:sldId id="276" r:id="rId10"/>
    <p:sldId id="264" r:id="rId11"/>
    <p:sldId id="266" r:id="rId12"/>
    <p:sldId id="270" r:id="rId13"/>
    <p:sldId id="269" r:id="rId14"/>
    <p:sldId id="267" r:id="rId15"/>
    <p:sldId id="268"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27" autoAdjust="0"/>
    <p:restoredTop sz="94660"/>
  </p:normalViewPr>
  <p:slideViewPr>
    <p:cSldViewPr>
      <p:cViewPr varScale="1">
        <p:scale>
          <a:sx n="84" d="100"/>
          <a:sy n="84" d="100"/>
        </p:scale>
        <p:origin x="-14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A9CA5-19BA-4103-825E-D8E13A2E7BB4}" type="datetimeFigureOut">
              <a:rPr lang="en-US" smtClean="0"/>
              <a:t>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77562-B2F2-4874-900B-79F5FE968848}" type="slidenum">
              <a:rPr lang="en-US" smtClean="0"/>
              <a:t>‹#›</a:t>
            </a:fld>
            <a:endParaRPr lang="en-US"/>
          </a:p>
        </p:txBody>
      </p:sp>
    </p:spTree>
    <p:extLst>
      <p:ext uri="{BB962C8B-B14F-4D97-AF65-F5344CB8AC3E}">
        <p14:creationId xmlns:p14="http://schemas.microsoft.com/office/powerpoint/2010/main" val="55918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377562-B2F2-4874-900B-79F5FE968848}" type="slidenum">
              <a:rPr lang="en-US" smtClean="0"/>
              <a:t>3</a:t>
            </a:fld>
            <a:endParaRPr lang="en-US"/>
          </a:p>
        </p:txBody>
      </p:sp>
    </p:spTree>
    <p:extLst>
      <p:ext uri="{BB962C8B-B14F-4D97-AF65-F5344CB8AC3E}">
        <p14:creationId xmlns:p14="http://schemas.microsoft.com/office/powerpoint/2010/main" val="3636860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377562-B2F2-4874-900B-79F5FE968848}" type="slidenum">
              <a:rPr lang="en-US" smtClean="0"/>
              <a:t>4</a:t>
            </a:fld>
            <a:endParaRPr lang="en-US"/>
          </a:p>
        </p:txBody>
      </p:sp>
    </p:spTree>
    <p:extLst>
      <p:ext uri="{BB962C8B-B14F-4D97-AF65-F5344CB8AC3E}">
        <p14:creationId xmlns:p14="http://schemas.microsoft.com/office/powerpoint/2010/main" val="3636860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377562-B2F2-4874-900B-79F5FE968848}" type="slidenum">
              <a:rPr lang="en-US" smtClean="0"/>
              <a:t>5</a:t>
            </a:fld>
            <a:endParaRPr lang="en-US"/>
          </a:p>
        </p:txBody>
      </p:sp>
    </p:spTree>
    <p:extLst>
      <p:ext uri="{BB962C8B-B14F-4D97-AF65-F5344CB8AC3E}">
        <p14:creationId xmlns:p14="http://schemas.microsoft.com/office/powerpoint/2010/main" val="3636860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377562-B2F2-4874-900B-79F5FE968848}" type="slidenum">
              <a:rPr lang="en-US" smtClean="0"/>
              <a:t>6</a:t>
            </a:fld>
            <a:endParaRPr lang="en-US"/>
          </a:p>
        </p:txBody>
      </p:sp>
    </p:spTree>
    <p:extLst>
      <p:ext uri="{BB962C8B-B14F-4D97-AF65-F5344CB8AC3E}">
        <p14:creationId xmlns:p14="http://schemas.microsoft.com/office/powerpoint/2010/main" val="454181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377562-B2F2-4874-900B-79F5FE968848}" type="slidenum">
              <a:rPr lang="en-US" smtClean="0"/>
              <a:t>7</a:t>
            </a:fld>
            <a:endParaRPr lang="en-US"/>
          </a:p>
        </p:txBody>
      </p:sp>
    </p:spTree>
    <p:extLst>
      <p:ext uri="{BB962C8B-B14F-4D97-AF65-F5344CB8AC3E}">
        <p14:creationId xmlns:p14="http://schemas.microsoft.com/office/powerpoint/2010/main" val="315356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HREQ comp website</a:t>
            </a:r>
            <a:endParaRPr lang="en-US" dirty="0"/>
          </a:p>
        </p:txBody>
      </p:sp>
      <p:sp>
        <p:nvSpPr>
          <p:cNvPr id="4" name="Slide Number Placeholder 3"/>
          <p:cNvSpPr>
            <a:spLocks noGrp="1"/>
          </p:cNvSpPr>
          <p:nvPr>
            <p:ph type="sldNum" sz="quarter" idx="10"/>
          </p:nvPr>
        </p:nvSpPr>
        <p:spPr/>
        <p:txBody>
          <a:bodyPr/>
          <a:lstStyle/>
          <a:p>
            <a:fld id="{DF377562-B2F2-4874-900B-79F5FE968848}" type="slidenum">
              <a:rPr lang="en-US" smtClean="0"/>
              <a:t>8</a:t>
            </a:fld>
            <a:endParaRPr lang="en-US"/>
          </a:p>
        </p:txBody>
      </p:sp>
    </p:spTree>
    <p:extLst>
      <p:ext uri="{BB962C8B-B14F-4D97-AF65-F5344CB8AC3E}">
        <p14:creationId xmlns:p14="http://schemas.microsoft.com/office/powerpoint/2010/main" val="3153568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Kathy’s table for times</a:t>
            </a:r>
            <a:endParaRPr lang="en-US" dirty="0"/>
          </a:p>
        </p:txBody>
      </p:sp>
      <p:sp>
        <p:nvSpPr>
          <p:cNvPr id="4" name="Slide Number Placeholder 3"/>
          <p:cNvSpPr>
            <a:spLocks noGrp="1"/>
          </p:cNvSpPr>
          <p:nvPr>
            <p:ph type="sldNum" sz="quarter" idx="10"/>
          </p:nvPr>
        </p:nvSpPr>
        <p:spPr/>
        <p:txBody>
          <a:bodyPr/>
          <a:lstStyle/>
          <a:p>
            <a:fld id="{DF377562-B2F2-4874-900B-79F5FE968848}" type="slidenum">
              <a:rPr lang="en-US" smtClean="0"/>
              <a:t>12</a:t>
            </a:fld>
            <a:endParaRPr lang="en-US"/>
          </a:p>
        </p:txBody>
      </p:sp>
    </p:spTree>
    <p:extLst>
      <p:ext uri="{BB962C8B-B14F-4D97-AF65-F5344CB8AC3E}">
        <p14:creationId xmlns:p14="http://schemas.microsoft.com/office/powerpoint/2010/main" val="29658329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5" name="Rectangle 4"/>
          <p:cNvSpPr/>
          <p:nvPr/>
        </p:nvSpPr>
        <p:spPr>
          <a:xfrm>
            <a:off x="0" y="2667000"/>
            <a:ext cx="9144000" cy="274002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6" name="Rectangle 5"/>
          <p:cNvSpPr/>
          <p:nvPr/>
        </p:nvSpPr>
        <p:spPr>
          <a:xfrm>
            <a:off x="0" y="5478463"/>
            <a:ext cx="9144000" cy="23653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7" name="TextBox 6"/>
          <p:cNvSpPr txBox="1"/>
          <p:nvPr/>
        </p:nvSpPr>
        <p:spPr>
          <a:xfrm>
            <a:off x="3148013" y="4260850"/>
            <a:ext cx="1219200" cy="585788"/>
          </a:xfrm>
          <a:prstGeom prst="rect">
            <a:avLst/>
          </a:prstGeom>
          <a:noFill/>
        </p:spPr>
        <p:txBody>
          <a:bodyPr>
            <a:spAutoFit/>
          </a:bodyPr>
          <a:lstStyle/>
          <a:p>
            <a:pPr algn="r" defTabSz="457200" fontAlgn="base">
              <a:spcBef>
                <a:spcPct val="0"/>
              </a:spcBef>
              <a:spcAft>
                <a:spcPct val="0"/>
              </a:spcAft>
              <a:defRPr/>
            </a:pPr>
            <a:r>
              <a:rPr lang="en-US" sz="3200" spc="150" dirty="0">
                <a:solidFill>
                  <a:srgbClr val="F4680B"/>
                </a:solidFill>
                <a:latin typeface="Arial" charset="0"/>
                <a:ea typeface="ＭＳ Ｐゴシック" pitchFamily="34" charset="-128"/>
                <a:sym typeface="Wingdings"/>
              </a:rPr>
              <a:t></a:t>
            </a:r>
            <a:endParaRPr lang="en-US" sz="3200" spc="150" dirty="0">
              <a:solidFill>
                <a:srgbClr val="F4680B"/>
              </a:solidFill>
              <a:latin typeface="Arial" charset="0"/>
              <a:ea typeface="ＭＳ Ｐゴシック" pitchFamily="34" charset="-128"/>
            </a:endParaRPr>
          </a:p>
        </p:txBody>
      </p:sp>
      <p:sp>
        <p:nvSpPr>
          <p:cNvPr id="8" name="TextBox 7"/>
          <p:cNvSpPr txBox="1"/>
          <p:nvPr/>
        </p:nvSpPr>
        <p:spPr>
          <a:xfrm>
            <a:off x="4819650" y="4260850"/>
            <a:ext cx="1219200" cy="585788"/>
          </a:xfrm>
          <a:prstGeom prst="rect">
            <a:avLst/>
          </a:prstGeom>
          <a:noFill/>
        </p:spPr>
        <p:txBody>
          <a:bodyPr>
            <a:spAutoFit/>
          </a:bodyPr>
          <a:lstStyle/>
          <a:p>
            <a:pPr defTabSz="457200" fontAlgn="base">
              <a:spcBef>
                <a:spcPct val="0"/>
              </a:spcBef>
              <a:spcAft>
                <a:spcPct val="0"/>
              </a:spcAft>
              <a:defRPr/>
            </a:pPr>
            <a:r>
              <a:rPr lang="en-US" sz="3200" spc="150" dirty="0">
                <a:solidFill>
                  <a:srgbClr val="F4680B"/>
                </a:solidFill>
                <a:latin typeface="Arial" charset="0"/>
                <a:ea typeface="ＭＳ Ｐゴシック" pitchFamily="34" charset="-128"/>
                <a:sym typeface="Wingdings"/>
              </a:rPr>
              <a:t></a:t>
            </a:r>
            <a:endParaRPr lang="en-US" sz="3200" spc="150" dirty="0">
              <a:solidFill>
                <a:srgbClr val="F4680B"/>
              </a:solidFill>
              <a:latin typeface="Arial" charset="0"/>
              <a:ea typeface="ＭＳ Ｐゴシック" pitchFamily="34" charset="-128"/>
            </a:endParaRPr>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FD355C89-AFB7-4575-84E9-514BA2810F5C}" type="datetime1">
              <a:rPr lang="en-US" altLang="en-US">
                <a:solidFill>
                  <a:srgbClr val="D7DAE1"/>
                </a:solidFill>
              </a:rPr>
              <a:pPr>
                <a:defRPr/>
              </a:pPr>
              <a:t>1/27/2015</a:t>
            </a:fld>
            <a:endParaRPr lang="en-US" altLang="en-US">
              <a:solidFill>
                <a:srgbClr val="D7DAE1"/>
              </a:solidFill>
            </a:endParaRPr>
          </a:p>
        </p:txBody>
      </p:sp>
      <p:sp>
        <p:nvSpPr>
          <p:cNvPr id="10" name="Footer Placeholder 4"/>
          <p:cNvSpPr>
            <a:spLocks noGrp="1"/>
          </p:cNvSpPr>
          <p:nvPr>
            <p:ph type="ftr" sz="quarter" idx="11"/>
          </p:nvPr>
        </p:nvSpPr>
        <p:spPr>
          <a:xfrm>
            <a:off x="5791200" y="6356350"/>
            <a:ext cx="2895600" cy="365125"/>
          </a:xfrm>
        </p:spPr>
        <p:txBody>
          <a:bodyPr/>
          <a:lstStyle>
            <a:lvl1pPr algn="r">
              <a:defRPr/>
            </a:lvl1pPr>
          </a:lstStyle>
          <a:p>
            <a:pPr>
              <a:defRPr/>
            </a:pPr>
            <a:endParaRPr lang="en-US">
              <a:solidFill>
                <a:srgbClr val="D7DAE1"/>
              </a:solidFill>
            </a:endParaRPr>
          </a:p>
        </p:txBody>
      </p:sp>
      <p:sp>
        <p:nvSpPr>
          <p:cNvPr id="11" name="Slide Number Placeholder 5"/>
          <p:cNvSpPr>
            <a:spLocks noGrp="1"/>
          </p:cNvSpPr>
          <p:nvPr>
            <p:ph type="sldNum" sz="quarter" idx="12"/>
          </p:nvPr>
        </p:nvSpPr>
        <p:spPr>
          <a:xfrm>
            <a:off x="3962400" y="4392613"/>
            <a:ext cx="1219200" cy="365125"/>
          </a:xfrm>
        </p:spPr>
        <p:txBody>
          <a:bodyPr/>
          <a:lstStyle>
            <a:lvl1pPr algn="ctr">
              <a:defRPr sz="2400">
                <a:latin typeface="+mj-lt"/>
              </a:defRPr>
            </a:lvl1pPr>
          </a:lstStyle>
          <a:p>
            <a:pPr>
              <a:defRPr/>
            </a:pPr>
            <a:fld id="{2F38C45A-9B5C-457D-973F-E7C71299007F}" type="slidenum">
              <a:rPr lang="en-US" altLang="en-US">
                <a:solidFill>
                  <a:srgbClr val="D7DAE1"/>
                </a:solidFill>
              </a:rPr>
              <a:pPr>
                <a:defRPr/>
              </a:pPr>
              <a:t>‹#›</a:t>
            </a:fld>
            <a:endParaRPr lang="en-US" altLang="en-US">
              <a:solidFill>
                <a:srgbClr val="D7DAE1"/>
              </a:solidFill>
            </a:endParaRPr>
          </a:p>
        </p:txBody>
      </p:sp>
    </p:spTree>
    <p:extLst>
      <p:ext uri="{BB962C8B-B14F-4D97-AF65-F5344CB8AC3E}">
        <p14:creationId xmlns:p14="http://schemas.microsoft.com/office/powerpoint/2010/main" val="30154832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52B91A-AD8F-4D50-BC98-4B6347992958}" type="datetime1">
              <a:rPr lang="en-US" altLang="en-US">
                <a:solidFill>
                  <a:srgbClr val="55554A"/>
                </a:solidFill>
              </a:rPr>
              <a:pPr>
                <a:defRPr/>
              </a:pPr>
              <a:t>1/27/2015</a:t>
            </a:fld>
            <a:endParaRPr lang="en-US" altLang="en-US">
              <a:solidFill>
                <a:srgbClr val="55554A"/>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DF9B999-A3D5-4933-B3B3-0602C5D21B62}" type="slidenum">
              <a:rPr lang="en-US" altLang="en-US">
                <a:solidFill>
                  <a:srgbClr val="55554A"/>
                </a:solidFill>
              </a:rPr>
              <a:pPr>
                <a:defRPr/>
              </a:pPr>
              <a:t>‹#›</a:t>
            </a:fld>
            <a:endParaRPr lang="en-US" altLang="en-US">
              <a:solidFill>
                <a:srgbClr val="55554A"/>
              </a:solidFill>
            </a:endParaRPr>
          </a:p>
        </p:txBody>
      </p:sp>
    </p:spTree>
    <p:extLst>
      <p:ext uri="{BB962C8B-B14F-4D97-AF65-F5344CB8AC3E}">
        <p14:creationId xmlns:p14="http://schemas.microsoft.com/office/powerpoint/2010/main" val="390507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rot="5400000">
            <a:off x="4591050" y="2409825"/>
            <a:ext cx="68580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5" name="Rectangle 4"/>
          <p:cNvSpPr/>
          <p:nvPr/>
        </p:nvSpPr>
        <p:spPr>
          <a:xfrm rot="5400000">
            <a:off x="4668044" y="2570956"/>
            <a:ext cx="68580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6" name="Rectangle 5"/>
          <p:cNvSpPr/>
          <p:nvPr/>
        </p:nvSpPr>
        <p:spPr>
          <a:xfrm rot="5400000">
            <a:off x="3681413" y="3354387"/>
            <a:ext cx="68580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F00D5D4-D6B9-4978-8329-18C8C3B4D1D6}" type="datetime1">
              <a:rPr lang="en-US" altLang="en-US">
                <a:solidFill>
                  <a:srgbClr val="55554A"/>
                </a:solidFill>
              </a:rPr>
              <a:pPr>
                <a:defRPr/>
              </a:pPr>
              <a:t>1/27/2015</a:t>
            </a:fld>
            <a:endParaRPr lang="en-US" altLang="en-US">
              <a:solidFill>
                <a:srgbClr val="55554A"/>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55554A"/>
              </a:solidFill>
            </a:endParaRPr>
          </a:p>
        </p:txBody>
      </p:sp>
      <p:sp>
        <p:nvSpPr>
          <p:cNvPr id="9" name="Slide Number Placeholder 5"/>
          <p:cNvSpPr>
            <a:spLocks noGrp="1"/>
          </p:cNvSpPr>
          <p:nvPr>
            <p:ph type="sldNum" sz="quarter" idx="12"/>
          </p:nvPr>
        </p:nvSpPr>
        <p:spPr>
          <a:xfrm>
            <a:off x="6096000" y="6356350"/>
            <a:ext cx="762000" cy="365125"/>
          </a:xfrm>
        </p:spPr>
        <p:txBody>
          <a:bodyPr/>
          <a:lstStyle>
            <a:lvl1pPr>
              <a:defRPr/>
            </a:lvl1pPr>
          </a:lstStyle>
          <a:p>
            <a:pPr>
              <a:defRPr/>
            </a:pPr>
            <a:fld id="{E42F8A8C-E91A-4AD8-B85C-F1C17ADCE7EF}" type="slidenum">
              <a:rPr lang="en-US" altLang="en-US">
                <a:solidFill>
                  <a:srgbClr val="55554A"/>
                </a:solidFill>
              </a:rPr>
              <a:pPr>
                <a:defRPr/>
              </a:pPr>
              <a:t>‹#›</a:t>
            </a:fld>
            <a:endParaRPr lang="en-US" altLang="en-US">
              <a:solidFill>
                <a:srgbClr val="55554A"/>
              </a:solidFill>
            </a:endParaRPr>
          </a:p>
        </p:txBody>
      </p:sp>
    </p:spTree>
    <p:extLst>
      <p:ext uri="{BB962C8B-B14F-4D97-AF65-F5344CB8AC3E}">
        <p14:creationId xmlns:p14="http://schemas.microsoft.com/office/powerpoint/2010/main" val="135066040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120A0A6-D2D6-44AE-85BB-2BEB5521D457}" type="datetime1">
              <a:rPr lang="en-US" altLang="en-US">
                <a:solidFill>
                  <a:srgbClr val="55554A"/>
                </a:solidFill>
              </a:rPr>
              <a:pPr>
                <a:defRPr/>
              </a:pPr>
              <a:t>1/27/2015</a:t>
            </a:fld>
            <a:endParaRPr lang="en-US" altLang="en-US">
              <a:solidFill>
                <a:srgbClr val="55554A"/>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C1C37B89-4950-4043-BE80-5F809822D31F}" type="slidenum">
              <a:rPr lang="en-US" altLang="en-US">
                <a:solidFill>
                  <a:srgbClr val="55554A"/>
                </a:solidFill>
              </a:rPr>
              <a:pPr>
                <a:defRPr/>
              </a:pPr>
              <a:t>‹#›</a:t>
            </a:fld>
            <a:endParaRPr lang="en-US" altLang="en-US">
              <a:solidFill>
                <a:srgbClr val="55554A"/>
              </a:solidFill>
            </a:endParaRPr>
          </a:p>
        </p:txBody>
      </p:sp>
    </p:spTree>
    <p:extLst>
      <p:ext uri="{BB962C8B-B14F-4D97-AF65-F5344CB8AC3E}">
        <p14:creationId xmlns:p14="http://schemas.microsoft.com/office/powerpoint/2010/main" val="337188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5" name="Rectangle 4"/>
          <p:cNvSpPr/>
          <p:nvPr/>
        </p:nvSpPr>
        <p:spPr>
          <a:xfrm>
            <a:off x="0" y="2667000"/>
            <a:ext cx="9144000" cy="27400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6" name="Rectangle 5"/>
          <p:cNvSpPr/>
          <p:nvPr/>
        </p:nvSpPr>
        <p:spPr>
          <a:xfrm>
            <a:off x="0" y="5478463"/>
            <a:ext cx="9144000" cy="23653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7" name="TextBox 6"/>
          <p:cNvSpPr txBox="1"/>
          <p:nvPr/>
        </p:nvSpPr>
        <p:spPr>
          <a:xfrm>
            <a:off x="4819650" y="4260850"/>
            <a:ext cx="1219200" cy="585788"/>
          </a:xfrm>
          <a:prstGeom prst="rect">
            <a:avLst/>
          </a:prstGeom>
          <a:noFill/>
        </p:spPr>
        <p:txBody>
          <a:bodyPr>
            <a:spAutoFit/>
          </a:bodyPr>
          <a:lstStyle/>
          <a:p>
            <a:pPr defTabSz="457200" fontAlgn="base">
              <a:spcBef>
                <a:spcPct val="0"/>
              </a:spcBef>
              <a:spcAft>
                <a:spcPct val="0"/>
              </a:spcAft>
              <a:defRPr/>
            </a:pPr>
            <a:r>
              <a:rPr lang="en-US" sz="3200" spc="150" dirty="0">
                <a:solidFill>
                  <a:srgbClr val="FFFFFF"/>
                </a:solidFill>
                <a:latin typeface="Arial" charset="0"/>
                <a:ea typeface="ＭＳ Ｐゴシック" pitchFamily="34" charset="-128"/>
                <a:sym typeface="Wingdings"/>
              </a:rPr>
              <a:t></a:t>
            </a:r>
            <a:endParaRPr lang="en-US" sz="3200" spc="150" dirty="0">
              <a:solidFill>
                <a:srgbClr val="FFFFFF"/>
              </a:solidFill>
              <a:latin typeface="Arial" charset="0"/>
              <a:ea typeface="ＭＳ Ｐゴシック" pitchFamily="34" charset="-128"/>
            </a:endParaRPr>
          </a:p>
        </p:txBody>
      </p:sp>
      <p:sp>
        <p:nvSpPr>
          <p:cNvPr id="8" name="TextBox 7"/>
          <p:cNvSpPr txBox="1"/>
          <p:nvPr/>
        </p:nvSpPr>
        <p:spPr>
          <a:xfrm>
            <a:off x="3148013" y="4260850"/>
            <a:ext cx="1219200" cy="585788"/>
          </a:xfrm>
          <a:prstGeom prst="rect">
            <a:avLst/>
          </a:prstGeom>
          <a:noFill/>
        </p:spPr>
        <p:txBody>
          <a:bodyPr>
            <a:spAutoFit/>
          </a:bodyPr>
          <a:lstStyle/>
          <a:p>
            <a:pPr algn="r" defTabSz="457200" fontAlgn="base">
              <a:spcBef>
                <a:spcPct val="0"/>
              </a:spcBef>
              <a:spcAft>
                <a:spcPct val="0"/>
              </a:spcAft>
              <a:defRPr/>
            </a:pPr>
            <a:r>
              <a:rPr lang="en-US" sz="3200" spc="150" dirty="0">
                <a:solidFill>
                  <a:srgbClr val="FFFFFF"/>
                </a:solidFill>
                <a:latin typeface="Arial" charset="0"/>
                <a:ea typeface="ＭＳ Ｐゴシック" pitchFamily="34" charset="-128"/>
                <a:sym typeface="Wingdings"/>
              </a:rPr>
              <a:t></a:t>
            </a:r>
            <a:endParaRPr lang="en-US" sz="3200" spc="150" dirty="0">
              <a:solidFill>
                <a:srgbClr val="FFFFFF"/>
              </a:solidFill>
              <a:latin typeface="Arial" charset="0"/>
              <a:ea typeface="ＭＳ Ｐゴシック" pitchFamily="34" charset="-128"/>
            </a:endParaRPr>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6AE7BAE5-E498-4E95-8017-C103D59E8B41}" type="datetime1">
              <a:rPr lang="en-US" altLang="en-US">
                <a:solidFill>
                  <a:srgbClr val="55554A"/>
                </a:solidFill>
              </a:rPr>
              <a:pPr>
                <a:defRPr/>
              </a:pPr>
              <a:t>1/27/2015</a:t>
            </a:fld>
            <a:endParaRPr lang="en-US" altLang="en-US">
              <a:solidFill>
                <a:srgbClr val="55554A"/>
              </a:solidFill>
            </a:endParaRPr>
          </a:p>
        </p:txBody>
      </p:sp>
      <p:sp>
        <p:nvSpPr>
          <p:cNvPr id="10" name="Footer Placeholder 4"/>
          <p:cNvSpPr>
            <a:spLocks noGrp="1"/>
          </p:cNvSpPr>
          <p:nvPr>
            <p:ph type="ftr" sz="quarter" idx="11"/>
          </p:nvPr>
        </p:nvSpPr>
        <p:spPr>
          <a:xfrm>
            <a:off x="5791200" y="6356350"/>
            <a:ext cx="2895600" cy="365125"/>
          </a:xfrm>
        </p:spPr>
        <p:txBody>
          <a:bodyPr/>
          <a:lstStyle>
            <a:lvl1pPr>
              <a:defRPr/>
            </a:lvl1pPr>
          </a:lstStyle>
          <a:p>
            <a:pPr>
              <a:defRPr/>
            </a:pPr>
            <a:endParaRPr lang="en-US">
              <a:solidFill>
                <a:srgbClr val="55554A"/>
              </a:solidFill>
            </a:endParaRPr>
          </a:p>
        </p:txBody>
      </p:sp>
      <p:sp>
        <p:nvSpPr>
          <p:cNvPr id="11" name="Slide Number Placeholder 5"/>
          <p:cNvSpPr>
            <a:spLocks noGrp="1"/>
          </p:cNvSpPr>
          <p:nvPr>
            <p:ph type="sldNum" sz="quarter" idx="12"/>
          </p:nvPr>
        </p:nvSpPr>
        <p:spPr>
          <a:xfrm>
            <a:off x="3959225" y="4389438"/>
            <a:ext cx="1216025" cy="365125"/>
          </a:xfrm>
        </p:spPr>
        <p:txBody>
          <a:bodyPr/>
          <a:lstStyle>
            <a:lvl1pPr algn="ctr">
              <a:defRPr sz="2400">
                <a:solidFill>
                  <a:srgbClr val="FFFFFF"/>
                </a:solidFill>
              </a:defRPr>
            </a:lvl1pPr>
          </a:lstStyle>
          <a:p>
            <a:pPr>
              <a:defRPr/>
            </a:pPr>
            <a:fld id="{6A589DD9-E77C-4B41-8FBB-C2F13AE0BF39}" type="slidenum">
              <a:rPr lang="en-US" altLang="en-US"/>
              <a:pPr>
                <a:defRPr/>
              </a:pPr>
              <a:t>‹#›</a:t>
            </a:fld>
            <a:endParaRPr lang="en-US" altLang="en-US"/>
          </a:p>
        </p:txBody>
      </p:sp>
    </p:spTree>
    <p:extLst>
      <p:ext uri="{BB962C8B-B14F-4D97-AF65-F5344CB8AC3E}">
        <p14:creationId xmlns:p14="http://schemas.microsoft.com/office/powerpoint/2010/main" val="235199309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B14E70C-3CF0-425F-8B0E-4A161A050B0E}" type="datetime1">
              <a:rPr lang="en-US" altLang="en-US">
                <a:solidFill>
                  <a:srgbClr val="55554A"/>
                </a:solidFill>
              </a:rPr>
              <a:pPr>
                <a:defRPr/>
              </a:pPr>
              <a:t>1/27/2015</a:t>
            </a:fld>
            <a:endParaRPr lang="en-US" altLang="en-US">
              <a:solidFill>
                <a:srgbClr val="55554A"/>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3FA793CB-5528-44BA-B73B-08DEF0C9B98D}" type="slidenum">
              <a:rPr lang="en-US" altLang="en-US">
                <a:solidFill>
                  <a:srgbClr val="55554A"/>
                </a:solidFill>
              </a:rPr>
              <a:pPr>
                <a:defRPr/>
              </a:pPr>
              <a:t>‹#›</a:t>
            </a:fld>
            <a:endParaRPr lang="en-US" altLang="en-US">
              <a:solidFill>
                <a:srgbClr val="55554A"/>
              </a:solidFill>
            </a:endParaRPr>
          </a:p>
        </p:txBody>
      </p:sp>
    </p:spTree>
    <p:extLst>
      <p:ext uri="{BB962C8B-B14F-4D97-AF65-F5344CB8AC3E}">
        <p14:creationId xmlns:p14="http://schemas.microsoft.com/office/powerpoint/2010/main" val="293440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505524F-FECB-438D-BAEF-9BB9C30FC871}" type="datetime1">
              <a:rPr lang="en-US" altLang="en-US">
                <a:solidFill>
                  <a:srgbClr val="55554A"/>
                </a:solidFill>
              </a:rPr>
              <a:pPr>
                <a:defRPr/>
              </a:pPr>
              <a:t>1/27/2015</a:t>
            </a:fld>
            <a:endParaRPr lang="en-US" altLang="en-US">
              <a:solidFill>
                <a:srgbClr val="55554A"/>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366C59AB-3650-42A8-8B83-33216E994EA7}" type="slidenum">
              <a:rPr lang="en-US" altLang="en-US">
                <a:solidFill>
                  <a:srgbClr val="55554A"/>
                </a:solidFill>
              </a:rPr>
              <a:pPr>
                <a:defRPr/>
              </a:pPr>
              <a:t>‹#›</a:t>
            </a:fld>
            <a:endParaRPr lang="en-US" altLang="en-US">
              <a:solidFill>
                <a:srgbClr val="55554A"/>
              </a:solidFill>
            </a:endParaRPr>
          </a:p>
        </p:txBody>
      </p:sp>
    </p:spTree>
    <p:extLst>
      <p:ext uri="{BB962C8B-B14F-4D97-AF65-F5344CB8AC3E}">
        <p14:creationId xmlns:p14="http://schemas.microsoft.com/office/powerpoint/2010/main" val="413190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A568AF-992F-47CD-9D92-6B061671E296}" type="datetime1">
              <a:rPr lang="en-US" altLang="en-US">
                <a:solidFill>
                  <a:srgbClr val="55554A"/>
                </a:solidFill>
              </a:rPr>
              <a:pPr>
                <a:defRPr/>
              </a:pPr>
              <a:t>1/27/2015</a:t>
            </a:fld>
            <a:endParaRPr lang="en-US" altLang="en-US">
              <a:solidFill>
                <a:srgbClr val="55554A"/>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40A21F1B-4F6B-441D-A170-E0A3F124E433}" type="slidenum">
              <a:rPr lang="en-US" altLang="en-US">
                <a:solidFill>
                  <a:srgbClr val="55554A"/>
                </a:solidFill>
              </a:rPr>
              <a:pPr>
                <a:defRPr/>
              </a:pPr>
              <a:t>‹#›</a:t>
            </a:fld>
            <a:endParaRPr lang="en-US" altLang="en-US">
              <a:solidFill>
                <a:srgbClr val="55554A"/>
              </a:solidFill>
            </a:endParaRPr>
          </a:p>
        </p:txBody>
      </p:sp>
    </p:spTree>
    <p:extLst>
      <p:ext uri="{BB962C8B-B14F-4D97-AF65-F5344CB8AC3E}">
        <p14:creationId xmlns:p14="http://schemas.microsoft.com/office/powerpoint/2010/main" val="4285222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6358C5C-F1F1-4505-BD30-EE71FB81F33D}" type="datetime1">
              <a:rPr lang="en-US" altLang="en-US">
                <a:solidFill>
                  <a:srgbClr val="55554A"/>
                </a:solidFill>
              </a:rPr>
              <a:pPr>
                <a:defRPr/>
              </a:pPr>
              <a:t>1/27/2015</a:t>
            </a:fld>
            <a:endParaRPr lang="en-US" altLang="en-US">
              <a:solidFill>
                <a:srgbClr val="55554A"/>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6DD19A80-1D23-4FED-A80B-BD426EBB72C2}" type="slidenum">
              <a:rPr lang="en-US" altLang="en-US">
                <a:solidFill>
                  <a:srgbClr val="55554A"/>
                </a:solidFill>
              </a:rPr>
              <a:pPr>
                <a:defRPr/>
              </a:pPr>
              <a:t>‹#›</a:t>
            </a:fld>
            <a:endParaRPr lang="en-US" altLang="en-US">
              <a:solidFill>
                <a:srgbClr val="55554A"/>
              </a:solidFill>
            </a:endParaRPr>
          </a:p>
        </p:txBody>
      </p:sp>
    </p:spTree>
    <p:extLst>
      <p:ext uri="{BB962C8B-B14F-4D97-AF65-F5344CB8AC3E}">
        <p14:creationId xmlns:p14="http://schemas.microsoft.com/office/powerpoint/2010/main" val="236191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6172200" y="161925"/>
            <a:ext cx="2971800" cy="1152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6" name="Rectangle 5"/>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7" name="Rectangle 6"/>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457200" y="273050"/>
            <a:ext cx="5638800" cy="946150"/>
          </a:xfrm>
        </p:spPr>
        <p:txBody>
          <a:bodyP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18401502-AAD3-49A9-999C-FE0D0CAF383F}" type="datetime1">
              <a:rPr lang="en-US" altLang="en-US">
                <a:solidFill>
                  <a:srgbClr val="55554A"/>
                </a:solidFill>
              </a:rPr>
              <a:pPr>
                <a:defRPr/>
              </a:pPr>
              <a:t>1/27/2015</a:t>
            </a:fld>
            <a:endParaRPr lang="en-US" altLang="en-US">
              <a:solidFill>
                <a:srgbClr val="55554A"/>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A282BB9B-7BF9-4893-AD68-E38B0CD2D109}" type="slidenum">
              <a:rPr lang="en-US" altLang="en-US">
                <a:solidFill>
                  <a:srgbClr val="55554A"/>
                </a:solidFill>
              </a:rPr>
              <a:pPr>
                <a:defRPr/>
              </a:pPr>
              <a:t>‹#›</a:t>
            </a:fld>
            <a:endParaRPr lang="en-US" altLang="en-US">
              <a:solidFill>
                <a:srgbClr val="55554A"/>
              </a:solidFill>
            </a:endParaRPr>
          </a:p>
        </p:txBody>
      </p:sp>
    </p:spTree>
    <p:extLst>
      <p:ext uri="{BB962C8B-B14F-4D97-AF65-F5344CB8AC3E}">
        <p14:creationId xmlns:p14="http://schemas.microsoft.com/office/powerpoint/2010/main" val="322723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6172200" y="161925"/>
            <a:ext cx="2971800" cy="1152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dirty="0">
              <a:solidFill>
                <a:srgbClr val="FFFFFF"/>
              </a:solidFill>
            </a:endParaRPr>
          </a:p>
        </p:txBody>
      </p:sp>
      <p:sp>
        <p:nvSpPr>
          <p:cNvPr id="6" name="Rectangle 5"/>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7" name="Rectangle 6"/>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2" name="Title 1"/>
          <p:cNvSpPr>
            <a:spLocks noGrp="1"/>
          </p:cNvSpPr>
          <p:nvPr>
            <p:ph type="title"/>
          </p:nvPr>
        </p:nvSpPr>
        <p:spPr>
          <a:xfrm>
            <a:off x="381000" y="228600"/>
            <a:ext cx="5638800" cy="1005840"/>
          </a:xfrm>
        </p:spPr>
        <p:txBody>
          <a:bodyP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F28F4B38-0184-4CDB-8B77-0CF6593586E9}" type="datetime1">
              <a:rPr lang="en-US" altLang="en-US">
                <a:solidFill>
                  <a:srgbClr val="55554A"/>
                </a:solidFill>
              </a:rPr>
              <a:pPr>
                <a:defRPr/>
              </a:pPr>
              <a:t>1/27/2015</a:t>
            </a:fld>
            <a:endParaRPr lang="en-US" altLang="en-US">
              <a:solidFill>
                <a:srgbClr val="55554A"/>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52734920-445A-4353-9B71-D14E03734181}" type="slidenum">
              <a:rPr lang="en-US" altLang="en-US">
                <a:solidFill>
                  <a:srgbClr val="55554A"/>
                </a:solidFill>
              </a:rPr>
              <a:pPr>
                <a:defRPr/>
              </a:pPr>
              <a:t>‹#›</a:t>
            </a:fld>
            <a:endParaRPr lang="en-US" altLang="en-US">
              <a:solidFill>
                <a:srgbClr val="55554A"/>
              </a:solidFill>
            </a:endParaRPr>
          </a:p>
        </p:txBody>
      </p:sp>
    </p:spTree>
    <p:extLst>
      <p:ext uri="{BB962C8B-B14F-4D97-AF65-F5344CB8AC3E}">
        <p14:creationId xmlns:p14="http://schemas.microsoft.com/office/powerpoint/2010/main" val="399916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100013"/>
            <a:ext cx="9144000" cy="14541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8" name="Rectangle 7"/>
          <p:cNvSpPr/>
          <p:nvPr/>
        </p:nvSpPr>
        <p:spPr>
          <a:xfrm>
            <a:off x="0" y="168275"/>
            <a:ext cx="9144000" cy="115411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2" name="Title Placeholder 1"/>
          <p:cNvSpPr>
            <a:spLocks noGrp="1"/>
          </p:cNvSpPr>
          <p:nvPr>
            <p:ph type="title"/>
          </p:nvPr>
        </p:nvSpPr>
        <p:spPr>
          <a:xfrm>
            <a:off x="457200" y="182563"/>
            <a:ext cx="8229600" cy="1111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defTabSz="457200" fontAlgn="base">
              <a:spcBef>
                <a:spcPct val="0"/>
              </a:spcBef>
              <a:spcAft>
                <a:spcPct val="0"/>
              </a:spcAft>
              <a:defRPr/>
            </a:pPr>
            <a:fld id="{DCFAC9DC-4BB3-4CE8-9E06-53E1CFDBC6A6}" type="datetime1">
              <a:rPr lang="en-US" altLang="en-US">
                <a:solidFill>
                  <a:srgbClr val="55554A"/>
                </a:solidFill>
                <a:latin typeface="Arial" charset="0"/>
                <a:ea typeface="ＭＳ Ｐゴシック" pitchFamily="34" charset="-128"/>
              </a:rPr>
              <a:pPr defTabSz="457200" fontAlgn="base">
                <a:spcBef>
                  <a:spcPct val="0"/>
                </a:spcBef>
                <a:spcAft>
                  <a:spcPct val="0"/>
                </a:spcAft>
                <a:defRPr/>
              </a:pPr>
              <a:t>1/27/2015</a:t>
            </a:fld>
            <a:endParaRPr lang="en-US" altLang="en-US">
              <a:solidFill>
                <a:srgbClr val="55554A"/>
              </a:solidFill>
              <a:latin typeface="Arial"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defTabSz="457200" fontAlgn="base">
              <a:spcBef>
                <a:spcPct val="0"/>
              </a:spcBef>
              <a:spcAft>
                <a:spcPct val="0"/>
              </a:spcAft>
              <a:defRPr/>
            </a:pPr>
            <a:endParaRPr lang="en-US">
              <a:solidFill>
                <a:srgbClr val="55554A"/>
              </a:solidFill>
              <a:latin typeface="Arial"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defTabSz="457200" fontAlgn="base">
              <a:spcBef>
                <a:spcPct val="0"/>
              </a:spcBef>
              <a:spcAft>
                <a:spcPct val="0"/>
              </a:spcAft>
              <a:defRPr/>
            </a:pPr>
            <a:fld id="{6D366AE9-B5ED-46DD-88A0-06DC7738453E}" type="slidenum">
              <a:rPr lang="en-US" altLang="en-US">
                <a:solidFill>
                  <a:srgbClr val="55554A"/>
                </a:solidFill>
                <a:latin typeface="Arial" charset="0"/>
                <a:ea typeface="ＭＳ Ｐゴシック" pitchFamily="34" charset="-128"/>
              </a:rPr>
              <a:pPr defTabSz="457200" fontAlgn="base">
                <a:spcBef>
                  <a:spcPct val="0"/>
                </a:spcBef>
                <a:spcAft>
                  <a:spcPct val="0"/>
                </a:spcAft>
                <a:defRPr/>
              </a:pPr>
              <a:t>‹#›</a:t>
            </a:fld>
            <a:endParaRPr lang="en-US" altLang="en-US">
              <a:solidFill>
                <a:srgbClr val="55554A"/>
              </a:solidFill>
              <a:latin typeface="Arial" charset="0"/>
              <a:ea typeface="ＭＳ Ｐゴシック" pitchFamily="34" charset="-128"/>
            </a:endParaRPr>
          </a:p>
        </p:txBody>
      </p:sp>
      <p:sp>
        <p:nvSpPr>
          <p:cNvPr id="9" name="Rectangle 8"/>
          <p:cNvSpPr/>
          <p:nvPr/>
        </p:nvSpPr>
        <p:spPr>
          <a:xfrm>
            <a:off x="0" y="1368425"/>
            <a:ext cx="91440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2890289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5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vl2pPr algn="ctr" rtl="0" eaLnBrk="0" fontAlgn="base" hangingPunct="0">
        <a:spcBef>
          <a:spcPct val="0"/>
        </a:spcBef>
        <a:spcAft>
          <a:spcPct val="0"/>
        </a:spcAft>
        <a:defRPr sz="5400">
          <a:solidFill>
            <a:srgbClr val="FFFFFF"/>
          </a:solidFill>
          <a:latin typeface="Bodoni MT Condensed" pitchFamily="18" charset="0"/>
        </a:defRPr>
      </a:lvl2pPr>
      <a:lvl3pPr algn="ctr" rtl="0" eaLnBrk="0" fontAlgn="base" hangingPunct="0">
        <a:spcBef>
          <a:spcPct val="0"/>
        </a:spcBef>
        <a:spcAft>
          <a:spcPct val="0"/>
        </a:spcAft>
        <a:defRPr sz="5400">
          <a:solidFill>
            <a:srgbClr val="FFFFFF"/>
          </a:solidFill>
          <a:latin typeface="Bodoni MT Condensed" pitchFamily="18" charset="0"/>
        </a:defRPr>
      </a:lvl3pPr>
      <a:lvl4pPr algn="ctr" rtl="0" eaLnBrk="0" fontAlgn="base" hangingPunct="0">
        <a:spcBef>
          <a:spcPct val="0"/>
        </a:spcBef>
        <a:spcAft>
          <a:spcPct val="0"/>
        </a:spcAft>
        <a:defRPr sz="5400">
          <a:solidFill>
            <a:srgbClr val="FFFFFF"/>
          </a:solidFill>
          <a:latin typeface="Bodoni MT Condensed" pitchFamily="18" charset="0"/>
        </a:defRPr>
      </a:lvl4pPr>
      <a:lvl5pPr algn="ctr" rtl="0" eaLnBrk="0" fontAlgn="base" hangingPunct="0">
        <a:spcBef>
          <a:spcPct val="0"/>
        </a:spcBef>
        <a:spcAft>
          <a:spcPct val="0"/>
        </a:spcAft>
        <a:defRPr sz="5400">
          <a:solidFill>
            <a:srgbClr val="FFFFFF"/>
          </a:solidFill>
          <a:latin typeface="Bodoni MT Condensed" pitchFamily="18" charset="0"/>
        </a:defRPr>
      </a:lvl5pPr>
      <a:lvl6pPr marL="457200" algn="ctr" rtl="0" fontAlgn="base">
        <a:spcBef>
          <a:spcPct val="0"/>
        </a:spcBef>
        <a:spcAft>
          <a:spcPct val="0"/>
        </a:spcAft>
        <a:defRPr sz="5400">
          <a:solidFill>
            <a:srgbClr val="FFFFFF"/>
          </a:solidFill>
          <a:latin typeface="Bodoni MT Condensed" pitchFamily="18" charset="0"/>
        </a:defRPr>
      </a:lvl6pPr>
      <a:lvl7pPr marL="914400" algn="ctr" rtl="0" fontAlgn="base">
        <a:spcBef>
          <a:spcPct val="0"/>
        </a:spcBef>
        <a:spcAft>
          <a:spcPct val="0"/>
        </a:spcAft>
        <a:defRPr sz="5400">
          <a:solidFill>
            <a:srgbClr val="FFFFFF"/>
          </a:solidFill>
          <a:latin typeface="Bodoni MT Condensed" pitchFamily="18" charset="0"/>
        </a:defRPr>
      </a:lvl7pPr>
      <a:lvl8pPr marL="1371600" algn="ctr" rtl="0" fontAlgn="base">
        <a:spcBef>
          <a:spcPct val="0"/>
        </a:spcBef>
        <a:spcAft>
          <a:spcPct val="0"/>
        </a:spcAft>
        <a:defRPr sz="5400">
          <a:solidFill>
            <a:srgbClr val="FFFFFF"/>
          </a:solidFill>
          <a:latin typeface="Bodoni MT Condensed" pitchFamily="18" charset="0"/>
        </a:defRPr>
      </a:lvl8pPr>
      <a:lvl9pPr marL="1828800" algn="ctr" rtl="0" fontAlgn="base">
        <a:spcBef>
          <a:spcPct val="0"/>
        </a:spcBef>
        <a:spcAft>
          <a:spcPct val="0"/>
        </a:spcAft>
        <a:defRPr sz="5400">
          <a:solidFill>
            <a:srgbClr val="FFFFFF"/>
          </a:solidFill>
          <a:latin typeface="Bodoni MT Condensed" pitchFamily="18"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charset="0"/>
        <a:buChar char="•"/>
        <a:defRPr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3.emf"/><Relationship Id="rId4" Type="http://schemas.openxmlformats.org/officeDocument/2006/relationships/package" Target="../embeddings/Microsoft_Word_Document11.docx"/></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8" Type="http://schemas.openxmlformats.org/officeDocument/2006/relationships/hyperlink" Target="mailto:kscalise@pasco.k12.fl.us" TargetMode="External"/><Relationship Id="rId3" Type="http://schemas.openxmlformats.org/officeDocument/2006/relationships/package" Target="../embeddings/Microsoft_Word_Document15.docx"/><Relationship Id="rId7" Type="http://schemas.openxmlformats.org/officeDocument/2006/relationships/hyperlink" Target="mailto:tneesham@pasco.k12.fl.us" TargetMode="Externa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hyperlink" Target="mailto:ekuhn@pasco.k12.fl.us" TargetMode="External"/><Relationship Id="rId5" Type="http://schemas.openxmlformats.org/officeDocument/2006/relationships/hyperlink" Target="mailto:kshibley@pasco.k12.fl.us" TargetMode="Externa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Word_Document2.doc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Word_Document3.doc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package" Target="../embeddings/Microsoft_Word_Document4.doc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3.emf"/><Relationship Id="rId4" Type="http://schemas.openxmlformats.org/officeDocument/2006/relationships/package" Target="../embeddings/Microsoft_Word_Document5.doc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3.emf"/><Relationship Id="rId4" Type="http://schemas.openxmlformats.org/officeDocument/2006/relationships/package" Target="../embeddings/Microsoft_Word_Document6.doc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3.emf"/><Relationship Id="rId4" Type="http://schemas.openxmlformats.org/officeDocument/2006/relationships/package" Target="../embeddings/Microsoft_Word_Document7.docx"/></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02442"/>
            <a:ext cx="8686800" cy="929640"/>
          </a:xfrm>
        </p:spPr>
        <p:txBody>
          <a:bodyPr/>
          <a:lstStyle/>
          <a:p>
            <a:r>
              <a:rPr lang="en-US" sz="6000" dirty="0" smtClean="0"/>
              <a:t/>
            </a:r>
            <a:br>
              <a:rPr lang="en-US" sz="6000" dirty="0" smtClean="0"/>
            </a:br>
            <a:r>
              <a:rPr lang="en-US" sz="6000" dirty="0"/>
              <a:t/>
            </a:r>
            <a:br>
              <a:rPr lang="en-US" sz="6000" dirty="0"/>
            </a:br>
            <a:r>
              <a:rPr lang="en-US" sz="6000" dirty="0" smtClean="0"/>
              <a:t>Negotiating Performance Pay – Year 2</a:t>
            </a:r>
            <a:endParaRPr lang="en-US" sz="6000" dirty="0"/>
          </a:p>
        </p:txBody>
      </p:sp>
      <p:sp>
        <p:nvSpPr>
          <p:cNvPr id="3" name="Text Placeholder 2"/>
          <p:cNvSpPr>
            <a:spLocks noGrp="1"/>
          </p:cNvSpPr>
          <p:nvPr>
            <p:ph type="body" idx="1"/>
          </p:nvPr>
        </p:nvSpPr>
        <p:spPr>
          <a:xfrm>
            <a:off x="685800" y="3810000"/>
            <a:ext cx="8001000" cy="1066800"/>
          </a:xfrm>
        </p:spPr>
        <p:txBody>
          <a:bodyPr/>
          <a:lstStyle/>
          <a:p>
            <a:pPr eaLnBrk="1" fontAlgn="auto" hangingPunct="1">
              <a:spcAft>
                <a:spcPts val="0"/>
              </a:spcAft>
              <a:defRPr/>
            </a:pPr>
            <a:endParaRPr lang="en-US" altLang="en-US" dirty="0" smtClean="0">
              <a:solidFill>
                <a:schemeClr val="accent4">
                  <a:lumMod val="50000"/>
                </a:schemeClr>
              </a:solidFill>
              <a:effectLst>
                <a:outerShdw blurRad="38100" dist="38100" dir="2700000" algn="tl">
                  <a:srgbClr val="0064E2"/>
                </a:outerShdw>
              </a:effectLst>
              <a:ea typeface="ＭＳ Ｐゴシック" pitchFamily="34" charset="-128"/>
            </a:endParaRPr>
          </a:p>
          <a:p>
            <a:pPr eaLnBrk="1" fontAlgn="auto" hangingPunct="1">
              <a:spcAft>
                <a:spcPts val="0"/>
              </a:spcAft>
              <a:defRPr/>
            </a:pPr>
            <a:endParaRPr lang="en-US" altLang="en-US" dirty="0">
              <a:solidFill>
                <a:schemeClr val="accent4">
                  <a:lumMod val="50000"/>
                </a:schemeClr>
              </a:solidFill>
              <a:effectLst>
                <a:outerShdw blurRad="38100" dist="38100" dir="2700000" algn="tl">
                  <a:srgbClr val="0064E2"/>
                </a:outerShdw>
              </a:effectLst>
              <a:ea typeface="ＭＳ Ｐゴシック" pitchFamily="34" charset="-128"/>
            </a:endParaRPr>
          </a:p>
          <a:p>
            <a:pPr eaLnBrk="1" fontAlgn="auto" hangingPunct="1">
              <a:spcAft>
                <a:spcPts val="0"/>
              </a:spcAft>
              <a:defRPr/>
            </a:pPr>
            <a:endParaRPr lang="en-US" altLang="en-US" dirty="0" smtClean="0">
              <a:solidFill>
                <a:schemeClr val="accent4">
                  <a:lumMod val="50000"/>
                </a:schemeClr>
              </a:solidFill>
              <a:effectLst>
                <a:outerShdw blurRad="38100" dist="38100" dir="2700000" algn="tl">
                  <a:srgbClr val="0064E2"/>
                </a:outerShdw>
              </a:effectLst>
              <a:ea typeface="ＭＳ Ｐゴシック" pitchFamily="34" charset="-128"/>
            </a:endParaRPr>
          </a:p>
          <a:p>
            <a:pPr eaLnBrk="1" fontAlgn="auto" hangingPunct="1">
              <a:spcAft>
                <a:spcPts val="0"/>
              </a:spcAft>
              <a:defRPr/>
            </a:pPr>
            <a:endParaRPr lang="en-US" altLang="en-US" dirty="0" smtClean="0">
              <a:solidFill>
                <a:schemeClr val="bg1"/>
              </a:solidFill>
              <a:effectLst>
                <a:outerShdw blurRad="38100" dist="38100" dir="2700000" algn="tl">
                  <a:srgbClr val="0064E2"/>
                </a:outerShdw>
              </a:effectLst>
              <a:ea typeface="ＭＳ Ｐゴシック" pitchFamily="34" charset="-128"/>
            </a:endParaRPr>
          </a:p>
          <a:p>
            <a:pPr eaLnBrk="1" fontAlgn="auto" hangingPunct="1">
              <a:spcAft>
                <a:spcPts val="0"/>
              </a:spcAft>
              <a:defRPr/>
            </a:pPr>
            <a:r>
              <a:rPr lang="en-US" altLang="en-US" dirty="0" smtClean="0">
                <a:solidFill>
                  <a:schemeClr val="bg1"/>
                </a:solidFill>
                <a:effectLst>
                  <a:outerShdw blurRad="38100" dist="38100" dir="2700000" algn="tl">
                    <a:srgbClr val="0064E2"/>
                  </a:outerShdw>
                </a:effectLst>
                <a:ea typeface="ＭＳ Ｐゴシック" pitchFamily="34" charset="-128"/>
              </a:rPr>
              <a:t>The </a:t>
            </a:r>
            <a:r>
              <a:rPr lang="en-US" altLang="en-US" dirty="0" smtClean="0">
                <a:solidFill>
                  <a:schemeClr val="bg1"/>
                </a:solidFill>
                <a:effectLst>
                  <a:outerShdw blurRad="38100" dist="38100" dir="2700000" algn="tl">
                    <a:srgbClr val="0064E2"/>
                  </a:outerShdw>
                </a:effectLst>
                <a:ea typeface="ＭＳ Ｐゴシック" pitchFamily="34" charset="-128"/>
              </a:rPr>
              <a:t>District School Board of Pasco County</a:t>
            </a:r>
          </a:p>
          <a:p>
            <a:pPr eaLnBrk="1" fontAlgn="auto" hangingPunct="1">
              <a:spcAft>
                <a:spcPts val="0"/>
              </a:spcAft>
              <a:defRPr/>
            </a:pPr>
            <a:r>
              <a:rPr lang="en-US" altLang="en-US" dirty="0" smtClean="0">
                <a:solidFill>
                  <a:schemeClr val="bg1"/>
                </a:solidFill>
                <a:effectLst>
                  <a:outerShdw blurRad="38100" dist="38100" dir="2700000" algn="tl">
                    <a:srgbClr val="0064E2"/>
                  </a:outerShdw>
                </a:effectLst>
                <a:ea typeface="ＭＳ Ｐゴシック" pitchFamily="34" charset="-128"/>
              </a:rPr>
              <a:t>Kevin </a:t>
            </a:r>
            <a:r>
              <a:rPr lang="en-US" altLang="en-US" dirty="0">
                <a:solidFill>
                  <a:schemeClr val="bg1"/>
                </a:solidFill>
                <a:effectLst>
                  <a:outerShdw blurRad="38100" dist="38100" dir="2700000" algn="tl">
                    <a:srgbClr val="0064E2"/>
                  </a:outerShdw>
                </a:effectLst>
                <a:ea typeface="ＭＳ Ｐゴシック" pitchFamily="34" charset="-128"/>
              </a:rPr>
              <a:t>Shibley, Esq., Assistant Superintendent for Administration</a:t>
            </a:r>
          </a:p>
          <a:p>
            <a:pPr eaLnBrk="1" fontAlgn="auto" hangingPunct="1">
              <a:spcAft>
                <a:spcPts val="0"/>
              </a:spcAft>
              <a:defRPr/>
            </a:pPr>
            <a:r>
              <a:rPr lang="en-US" altLang="en-US" dirty="0" smtClean="0">
                <a:solidFill>
                  <a:schemeClr val="bg1"/>
                </a:solidFill>
                <a:effectLst>
                  <a:outerShdw blurRad="38100" dist="38100" dir="2700000" algn="tl">
                    <a:srgbClr val="0064E2"/>
                  </a:outerShdw>
                </a:effectLst>
                <a:ea typeface="ＭＳ Ｐゴシック" pitchFamily="34" charset="-128"/>
              </a:rPr>
              <a:t>Betsy </a:t>
            </a:r>
            <a:r>
              <a:rPr lang="en-US" altLang="en-US" dirty="0">
                <a:solidFill>
                  <a:schemeClr val="bg1"/>
                </a:solidFill>
                <a:effectLst>
                  <a:outerShdw blurRad="38100" dist="38100" dir="2700000" algn="tl">
                    <a:srgbClr val="0064E2"/>
                  </a:outerShdw>
                </a:effectLst>
                <a:ea typeface="ＭＳ Ｐゴシック" pitchFamily="34" charset="-128"/>
              </a:rPr>
              <a:t>Kuhn, Esq</a:t>
            </a:r>
            <a:r>
              <a:rPr lang="en-US" altLang="en-US" dirty="0" smtClean="0">
                <a:solidFill>
                  <a:schemeClr val="bg1"/>
                </a:solidFill>
                <a:effectLst>
                  <a:outerShdw blurRad="38100" dist="38100" dir="2700000" algn="tl">
                    <a:srgbClr val="0064E2"/>
                  </a:outerShdw>
                </a:effectLst>
                <a:ea typeface="ＭＳ Ｐゴシック" pitchFamily="34" charset="-128"/>
              </a:rPr>
              <a:t>., Director, </a:t>
            </a:r>
            <a:r>
              <a:rPr lang="en-US" altLang="en-US" dirty="0">
                <a:solidFill>
                  <a:schemeClr val="bg1"/>
                </a:solidFill>
                <a:effectLst>
                  <a:outerShdw blurRad="38100" dist="38100" dir="2700000" algn="tl">
                    <a:srgbClr val="0064E2"/>
                  </a:outerShdw>
                </a:effectLst>
                <a:ea typeface="ＭＳ Ｐゴシック" pitchFamily="34" charset="-128"/>
              </a:rPr>
              <a:t>Office for Employee Relations</a:t>
            </a:r>
          </a:p>
          <a:p>
            <a:pPr eaLnBrk="1" fontAlgn="auto" hangingPunct="1">
              <a:spcAft>
                <a:spcPts val="0"/>
              </a:spcAft>
              <a:defRPr/>
            </a:pPr>
            <a:r>
              <a:rPr lang="en-US" altLang="en-US" dirty="0">
                <a:solidFill>
                  <a:schemeClr val="bg1"/>
                </a:solidFill>
                <a:effectLst>
                  <a:outerShdw blurRad="38100" dist="38100" dir="2700000" algn="tl">
                    <a:srgbClr val="0064E2"/>
                  </a:outerShdw>
                </a:effectLst>
                <a:ea typeface="ＭＳ Ｐゴシック" pitchFamily="34" charset="-128"/>
              </a:rPr>
              <a:t>Tom Neesham, Esq., </a:t>
            </a:r>
            <a:r>
              <a:rPr lang="en-US" altLang="en-US" dirty="0" smtClean="0">
                <a:solidFill>
                  <a:schemeClr val="bg1"/>
                </a:solidFill>
                <a:effectLst>
                  <a:outerShdw blurRad="38100" dist="38100" dir="2700000" algn="tl">
                    <a:srgbClr val="0064E2"/>
                  </a:outerShdw>
                </a:effectLst>
                <a:ea typeface="ＭＳ Ｐゴシック" pitchFamily="34" charset="-128"/>
              </a:rPr>
              <a:t>Supervisor, Office for </a:t>
            </a:r>
            <a:r>
              <a:rPr lang="en-US" altLang="en-US" dirty="0">
                <a:solidFill>
                  <a:schemeClr val="bg1"/>
                </a:solidFill>
                <a:effectLst>
                  <a:outerShdw blurRad="38100" dist="38100" dir="2700000" algn="tl">
                    <a:srgbClr val="0064E2"/>
                  </a:outerShdw>
                </a:effectLst>
                <a:ea typeface="ＭＳ Ｐゴシック" pitchFamily="34" charset="-128"/>
              </a:rPr>
              <a:t>Employee Relations</a:t>
            </a:r>
          </a:p>
          <a:p>
            <a:pPr eaLnBrk="1" fontAlgn="auto" hangingPunct="1">
              <a:spcAft>
                <a:spcPts val="0"/>
              </a:spcAft>
              <a:defRPr/>
            </a:pPr>
            <a:r>
              <a:rPr lang="en-US" altLang="en-US" dirty="0">
                <a:solidFill>
                  <a:schemeClr val="bg1"/>
                </a:solidFill>
                <a:effectLst>
                  <a:outerShdw blurRad="38100" dist="38100" dir="2700000" algn="tl">
                    <a:srgbClr val="0064E2"/>
                  </a:outerShdw>
                </a:effectLst>
                <a:ea typeface="ＭＳ Ｐゴシック" pitchFamily="34" charset="-128"/>
              </a:rPr>
              <a:t>Kathy Scalise, Supervisor, Office for Employee Relations</a:t>
            </a:r>
          </a:p>
          <a:p>
            <a:endParaRPr lang="en-US"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98" y="-152400"/>
            <a:ext cx="1958975" cy="196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635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Early Retirement</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6190" name="Document" r:id="rId3" imgW="1991710" imgH="2193794" progId="Word.Document.12">
                  <p:embed/>
                </p:oleObj>
              </mc:Choice>
              <mc:Fallback>
                <p:oleObj name="Document" r:id="rId3" imgW="1991710" imgH="2193794"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lnSpcReduction="10000"/>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buFont typeface="Arial" panose="020B0604020202020204" pitchFamily="34" charset="0"/>
              <a:buChar char="•"/>
            </a:pPr>
            <a:r>
              <a:rPr lang="en-US" dirty="0"/>
              <a:t>Effective June 30, 2018, no employee or retiree will be permitted to begin receiving benefits under the Early Retirement Program. </a:t>
            </a:r>
          </a:p>
          <a:p>
            <a:pPr>
              <a:buFont typeface="Arial" panose="020B0604020202020204" pitchFamily="34" charset="0"/>
              <a:buChar char="•"/>
            </a:pPr>
            <a:r>
              <a:rPr lang="en-US" dirty="0"/>
              <a:t>Any employee or retiree already receiving a benefit will continue to receive any benefit to which he/she is entitled. </a:t>
            </a:r>
          </a:p>
          <a:p>
            <a:pPr>
              <a:buFont typeface="Arial" panose="020B0604020202020204" pitchFamily="34" charset="0"/>
              <a:buChar char="•"/>
            </a:pPr>
            <a:r>
              <a:rPr lang="en-US" dirty="0">
                <a:cs typeface="Arial" panose="020B0604020202020204" pitchFamily="34" charset="0"/>
              </a:rPr>
              <a:t>Currently, the District has 246 retirees receiving benefits from the District’s Early Retirement Program.  </a:t>
            </a:r>
          </a:p>
          <a:p>
            <a:pPr>
              <a:buFont typeface="Arial" panose="020B0604020202020204" pitchFamily="34" charset="0"/>
              <a:buChar char="•"/>
            </a:pPr>
            <a:r>
              <a:rPr lang="en-US" dirty="0" smtClean="0">
                <a:cs typeface="Arial" panose="020B0604020202020204" pitchFamily="34" charset="0"/>
              </a:rPr>
              <a:t>Only </a:t>
            </a:r>
            <a:r>
              <a:rPr lang="en-US" dirty="0">
                <a:cs typeface="Arial" panose="020B0604020202020204" pitchFamily="34" charset="0"/>
              </a:rPr>
              <a:t>participants in the FRS Pension Plan are eligible to participate in the District’s Early Retirement </a:t>
            </a:r>
            <a:r>
              <a:rPr lang="en-US" dirty="0" smtClean="0">
                <a:cs typeface="Arial" panose="020B0604020202020204" pitchFamily="34" charset="0"/>
              </a:rPr>
              <a:t>Program.</a:t>
            </a:r>
          </a:p>
          <a:p>
            <a:pPr marL="0" indent="0"/>
            <a:r>
              <a:rPr lang="en-US" dirty="0">
                <a:cs typeface="Arial" panose="020B0604020202020204" pitchFamily="34" charset="0"/>
              </a:rPr>
              <a:t> </a:t>
            </a:r>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2195914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Smoking</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8236" name="Document" r:id="rId3" imgW="1991710" imgH="2193794" progId="Word.Document.12">
                  <p:embed/>
                </p:oleObj>
              </mc:Choice>
              <mc:Fallback>
                <p:oleObj name="Document" r:id="rId3" imgW="1991710" imgH="2193794"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buFont typeface="Arial" panose="020B0604020202020204" pitchFamily="34" charset="0"/>
              <a:buChar char="•"/>
            </a:pPr>
            <a:r>
              <a:rPr lang="en-US" dirty="0" smtClean="0"/>
              <a:t>Effective </a:t>
            </a:r>
            <a:r>
              <a:rPr lang="en-US" dirty="0"/>
              <a:t>July 1, 2016, all school grounds, campuses, property, and all Board vehicles, including golf carts and school buses, whether owned or leased by the Board, shall be tobacco free and free of the use of tobacco at all times. This includes the use of tobacco in motor vehicles with the exception of those moving vehicles entering or exiting the work site(s</a:t>
            </a:r>
            <a:r>
              <a:rPr lang="en-US" dirty="0" smtClean="0"/>
              <a:t>) – matches Board policy.</a:t>
            </a:r>
          </a:p>
          <a:p>
            <a:pPr algn="just">
              <a:buFont typeface="Arial" panose="020B0604020202020204" pitchFamily="34" charset="0"/>
              <a:buChar char="•"/>
            </a:pPr>
            <a:r>
              <a:rPr lang="en-US" dirty="0" smtClean="0"/>
              <a:t>Rebuilt or remodeled worksites will be smoke free.</a:t>
            </a:r>
          </a:p>
          <a:p>
            <a:pPr algn="just">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839253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       Teacher Planning Time</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12332" name="Document" r:id="rId4" imgW="1991710" imgH="2193794" progId="Word.Document.12">
                  <p:embed/>
                </p:oleObj>
              </mc:Choice>
              <mc:Fallback>
                <p:oleObj name="Document" r:id="rId4" imgW="1991710" imgH="2193794"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fontScale="92500" lnSpcReduction="10000"/>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buFont typeface="Arial" panose="020B0604020202020204" pitchFamily="34" charset="0"/>
              <a:buChar char="•"/>
            </a:pPr>
            <a:r>
              <a:rPr lang="en-US" altLang="en-US" dirty="0" smtClean="0"/>
              <a:t>Teachers will receive 150 minutes of “protected” time for individual planning per week – an increase from the current contractual requirement of 100 minutes.</a:t>
            </a:r>
          </a:p>
          <a:p>
            <a:pPr>
              <a:buFont typeface="Arial" panose="020B0604020202020204" pitchFamily="34" charset="0"/>
              <a:buChar char="•"/>
            </a:pPr>
            <a:r>
              <a:rPr lang="en-US" dirty="0"/>
              <a:t>Elementary, middle, and high school teachers will receive at least one hundred and fifty</a:t>
            </a:r>
            <a:r>
              <a:rPr lang="en-US" b="1" dirty="0"/>
              <a:t> </a:t>
            </a:r>
            <a:r>
              <a:rPr lang="en-US" dirty="0" smtClean="0"/>
              <a:t>(150</a:t>
            </a:r>
            <a:r>
              <a:rPr lang="en-US" dirty="0"/>
              <a:t>) minutes of planning time each week students are in attendance and the regular class schedule is in effect to plan for their specific classroom </a:t>
            </a:r>
            <a:r>
              <a:rPr lang="en-US" dirty="0" smtClean="0"/>
              <a:t>activities. At </a:t>
            </a:r>
            <a:r>
              <a:rPr lang="en-US" dirty="0"/>
              <a:t>the elementary school level, the one hundred fifty</a:t>
            </a:r>
            <a:r>
              <a:rPr lang="en-US" b="1" dirty="0"/>
              <a:t> </a:t>
            </a:r>
            <a:r>
              <a:rPr lang="en-US" dirty="0" smtClean="0"/>
              <a:t>(150</a:t>
            </a:r>
            <a:r>
              <a:rPr lang="en-US" dirty="0"/>
              <a:t>) minutes of planning time for teachers to plan for their specific classroom activities shall be implemented before or after the student day in </a:t>
            </a:r>
            <a:r>
              <a:rPr lang="en-US" dirty="0" smtClean="0"/>
              <a:t>two </a:t>
            </a:r>
            <a:r>
              <a:rPr lang="en-US" dirty="0"/>
              <a:t>(2) fifty minute periods and as assigned by the principal. </a:t>
            </a:r>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2318312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       After-Hours Project Work</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11307" name="Document" r:id="rId3" imgW="1991710" imgH="2193794" progId="Word.Document.12">
                  <p:embed/>
                </p:oleObj>
              </mc:Choice>
              <mc:Fallback>
                <p:oleObj name="Document" r:id="rId3" imgW="1991710" imgH="2193794"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buFont typeface="Arial" panose="020B0604020202020204" pitchFamily="34" charset="0"/>
              <a:buChar char="•"/>
            </a:pPr>
            <a:r>
              <a:rPr lang="en-US" dirty="0"/>
              <a:t>Before a school or department engages a teacher for </a:t>
            </a:r>
            <a:r>
              <a:rPr lang="en-US" dirty="0" smtClean="0"/>
              <a:t>project work or training </a:t>
            </a:r>
            <a:r>
              <a:rPr lang="en-US" dirty="0"/>
              <a:t>beyond the regular contracted day, </a:t>
            </a:r>
            <a:r>
              <a:rPr lang="en-US" dirty="0" smtClean="0"/>
              <a:t>they are asked to</a:t>
            </a:r>
            <a:r>
              <a:rPr lang="en-US" dirty="0" smtClean="0"/>
              <a:t> </a:t>
            </a:r>
            <a:r>
              <a:rPr lang="en-US" dirty="0"/>
              <a:t>consult </a:t>
            </a:r>
            <a:r>
              <a:rPr lang="en-US" dirty="0" smtClean="0"/>
              <a:t>Addendum A-1 and </a:t>
            </a:r>
            <a:r>
              <a:rPr lang="en-US" dirty="0"/>
              <a:t>let the teacher know </a:t>
            </a:r>
            <a:r>
              <a:rPr lang="en-US" dirty="0" smtClean="0"/>
              <a:t>the rate of </a:t>
            </a:r>
            <a:r>
              <a:rPr lang="en-US" dirty="0"/>
              <a:t>pay for the work.  </a:t>
            </a:r>
            <a:endParaRPr lang="en-US" dirty="0" smtClean="0"/>
          </a:p>
          <a:p>
            <a:pPr>
              <a:buFont typeface="Arial" panose="020B0604020202020204" pitchFamily="34" charset="0"/>
              <a:buChar char="•"/>
            </a:pPr>
            <a:r>
              <a:rPr lang="en-US" dirty="0" smtClean="0"/>
              <a:t>The </a:t>
            </a:r>
            <a:r>
              <a:rPr lang="en-US" dirty="0"/>
              <a:t>amounts listed will go into effect upon ratification </a:t>
            </a:r>
            <a:r>
              <a:rPr lang="en-US" dirty="0" smtClean="0"/>
              <a:t>(Jan</a:t>
            </a:r>
            <a:r>
              <a:rPr lang="en-US" dirty="0"/>
              <a:t>. 20) with the exception of the </a:t>
            </a:r>
            <a:r>
              <a:rPr lang="en-US" dirty="0" smtClean="0"/>
              <a:t>training stipend, which will increase to $15.00 per hour on July 1, 2015.</a:t>
            </a:r>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1644824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       Instructional Employee Paychecks</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9258" name="Document" r:id="rId3" imgW="1991710" imgH="2193794" progId="Word.Document.12">
                  <p:embed/>
                </p:oleObj>
              </mc:Choice>
              <mc:Fallback>
                <p:oleObj name="Document" r:id="rId3" imgW="1991710" imgH="2193794"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buFont typeface="Arial" panose="020B0604020202020204" pitchFamily="34" charset="0"/>
              <a:buChar char="•"/>
            </a:pPr>
            <a:r>
              <a:rPr lang="en-US" dirty="0" smtClean="0"/>
              <a:t>Compensation task force to be created to </a:t>
            </a:r>
            <a:r>
              <a:rPr lang="en-US" dirty="0"/>
              <a:t>survey instructional staff, to discuss considerations regarding and to select one of the following options: </a:t>
            </a:r>
            <a:endParaRPr lang="en-US" dirty="0" smtClean="0"/>
          </a:p>
          <a:p>
            <a:pPr lvl="1" algn="just">
              <a:buFont typeface="Arial" panose="020B0604020202020204" pitchFamily="34" charset="0"/>
              <a:buChar char="•"/>
            </a:pPr>
            <a:r>
              <a:rPr lang="en-US" dirty="0" smtClean="0"/>
              <a:t>twenty </a:t>
            </a:r>
            <a:r>
              <a:rPr lang="en-US" dirty="0"/>
              <a:t>(20) paychecks to be paid during the ten month teacher work year with five (5) checks paid on the last teacher work day and one (1) check two weeks later </a:t>
            </a:r>
            <a:r>
              <a:rPr lang="en-US" u="sng" dirty="0"/>
              <a:t>or </a:t>
            </a:r>
            <a:endParaRPr lang="en-US" u="sng" dirty="0" smtClean="0"/>
          </a:p>
          <a:p>
            <a:pPr lvl="1" algn="just">
              <a:buFont typeface="Arial" panose="020B0604020202020204" pitchFamily="34" charset="0"/>
              <a:buChar char="•"/>
            </a:pPr>
            <a:r>
              <a:rPr lang="en-US" dirty="0" smtClean="0"/>
              <a:t>twenty-six </a:t>
            </a:r>
            <a:r>
              <a:rPr lang="en-US" dirty="0"/>
              <a:t>(26) equal paychecks to be paid every two weeks year round, including the summer months. </a:t>
            </a: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704617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       Compensation Task Force</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10283" name="Document" r:id="rId3" imgW="1991710" imgH="2193794" progId="Word.Document.12">
                  <p:embed/>
                </p:oleObj>
              </mc:Choice>
              <mc:Fallback>
                <p:oleObj name="Document" r:id="rId3" imgW="1991710" imgH="2193794"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buFont typeface="Arial" panose="020B0604020202020204" pitchFamily="34" charset="0"/>
              <a:buChar char="•"/>
            </a:pPr>
            <a:r>
              <a:rPr lang="en-US" dirty="0" smtClean="0"/>
              <a:t>Compensation task force will also review and discuss other issues related to instructional employee compensation, including:</a:t>
            </a:r>
          </a:p>
          <a:p>
            <a:pPr lvl="1" algn="just">
              <a:buFont typeface="Arial" panose="020B0604020202020204" pitchFamily="34" charset="0"/>
              <a:buChar char="•"/>
            </a:pPr>
            <a:r>
              <a:rPr lang="en-US" dirty="0" smtClean="0"/>
              <a:t>Compensation for Student Services positions, including School Psychologists, SLPs, Nurses, e.g.</a:t>
            </a:r>
          </a:p>
          <a:p>
            <a:pPr lvl="1" algn="just">
              <a:buFont typeface="Arial" panose="020B0604020202020204" pitchFamily="34" charset="0"/>
              <a:buChar char="•"/>
            </a:pPr>
            <a:r>
              <a:rPr lang="en-US" dirty="0" smtClean="0"/>
              <a:t>Compensation for teachers who cover classes during planning time (secondary) or take additional students into their classes when classes are split (elementary)</a:t>
            </a:r>
            <a:endParaRPr lang="en-US" dirty="0"/>
          </a:p>
          <a:p>
            <a:pPr>
              <a:buFont typeface="Arial" panose="020B0604020202020204" pitchFamily="34" charset="0"/>
              <a:buChar char="•"/>
            </a:pPr>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4238565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       Any Questions?</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15404" name="Document" r:id="rId3" imgW="1991710" imgH="2193794" progId="Word.Document.12">
                  <p:embed/>
                </p:oleObj>
              </mc:Choice>
              <mc:Fallback>
                <p:oleObj name="Document" r:id="rId3" imgW="1991710" imgH="2193794"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buFont typeface="Arial" panose="020B0604020202020204" pitchFamily="34" charset="0"/>
              <a:buChar char="•"/>
            </a:pPr>
            <a:r>
              <a:rPr lang="en-US" altLang="en-US" dirty="0" smtClean="0"/>
              <a:t>Kevin Shibley – </a:t>
            </a:r>
            <a:r>
              <a:rPr lang="en-US" altLang="en-US" dirty="0" smtClean="0">
                <a:hlinkClick r:id="rId5"/>
              </a:rPr>
              <a:t>kshibley@pasco.k12.fl.us</a:t>
            </a:r>
            <a:endParaRPr lang="en-US" altLang="en-US" dirty="0" smtClean="0"/>
          </a:p>
          <a:p>
            <a:pPr>
              <a:buFont typeface="Arial" panose="020B0604020202020204" pitchFamily="34" charset="0"/>
              <a:buChar char="•"/>
            </a:pPr>
            <a:r>
              <a:rPr lang="en-US" altLang="en-US" dirty="0" smtClean="0"/>
              <a:t>Betsy Kuhn – </a:t>
            </a:r>
            <a:r>
              <a:rPr lang="en-US" altLang="en-US" dirty="0" smtClean="0">
                <a:hlinkClick r:id="rId6"/>
              </a:rPr>
              <a:t>ekuhn@pasco.k12.fl.us</a:t>
            </a:r>
            <a:endParaRPr lang="en-US" altLang="en-US" dirty="0" smtClean="0"/>
          </a:p>
          <a:p>
            <a:pPr>
              <a:buFont typeface="Arial" panose="020B0604020202020204" pitchFamily="34" charset="0"/>
              <a:buChar char="•"/>
            </a:pPr>
            <a:r>
              <a:rPr lang="en-US" altLang="en-US" dirty="0" smtClean="0"/>
              <a:t>Tom Neesham – </a:t>
            </a:r>
            <a:r>
              <a:rPr lang="en-US" altLang="en-US" dirty="0" smtClean="0">
                <a:hlinkClick r:id="rId7"/>
              </a:rPr>
              <a:t>tneesham@pasco.k12.fl.us</a:t>
            </a:r>
            <a:endParaRPr lang="en-US" altLang="en-US" dirty="0" smtClean="0"/>
          </a:p>
          <a:p>
            <a:pPr>
              <a:buFont typeface="Arial" panose="020B0604020202020204" pitchFamily="34" charset="0"/>
              <a:buChar char="•"/>
            </a:pPr>
            <a:r>
              <a:rPr lang="en-US" altLang="en-US" dirty="0" smtClean="0"/>
              <a:t>Kathy Scalise – </a:t>
            </a:r>
            <a:r>
              <a:rPr lang="en-US" altLang="en-US" dirty="0" smtClean="0">
                <a:hlinkClick r:id="rId8"/>
              </a:rPr>
              <a:t>kscalise@pasco.k12.fl.us</a:t>
            </a:r>
            <a:endParaRPr lang="en-US" altLang="en-US" dirty="0" smtClean="0"/>
          </a:p>
          <a:p>
            <a:pPr marL="0" indent="0"/>
            <a:endParaRPr lang="en-US" altLang="en-US" dirty="0" smtClean="0"/>
          </a:p>
          <a:p>
            <a:pPr marL="0" indent="0"/>
            <a:endParaRPr lang="en-US" altLang="en-US" dirty="0" smtClean="0"/>
          </a:p>
        </p:txBody>
      </p:sp>
    </p:spTree>
    <p:extLst>
      <p:ext uri="{BB962C8B-B14F-4D97-AF65-F5344CB8AC3E}">
        <p14:creationId xmlns:p14="http://schemas.microsoft.com/office/powerpoint/2010/main" val="309486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ffectLst>
                  <a:outerShdw blurRad="38100" dist="38100" dir="2700000" algn="tl">
                    <a:srgbClr val="0064E2"/>
                  </a:outerShdw>
                </a:effectLst>
                <a:ea typeface="ＭＳ Ｐゴシック" pitchFamily="34" charset="-128"/>
              </a:rPr>
              <a:t>Pasco in 2012-2013</a:t>
            </a:r>
            <a:endParaRPr lang="en-US" dirty="0"/>
          </a:p>
        </p:txBody>
      </p:sp>
      <p:sp>
        <p:nvSpPr>
          <p:cNvPr id="3" name="Content Placeholder 2"/>
          <p:cNvSpPr>
            <a:spLocks noGrp="1"/>
          </p:cNvSpPr>
          <p:nvPr>
            <p:ph idx="1"/>
          </p:nvPr>
        </p:nvSpPr>
        <p:spPr/>
        <p:txBody>
          <a:bodyPr>
            <a:normAutofit fontScale="77500" lnSpcReduction="20000"/>
          </a:bodyPr>
          <a:lstStyle/>
          <a:p>
            <a:pPr marL="0" indent="0">
              <a:buClrTx/>
              <a:buNone/>
            </a:pPr>
            <a:r>
              <a:rPr lang="en-US" b="1" dirty="0" smtClean="0">
                <a:solidFill>
                  <a:schemeClr val="tx1"/>
                </a:solidFill>
                <a:latin typeface="Arial" panose="020B0604020202020204" pitchFamily="34" charset="0"/>
                <a:cs typeface="Arial" panose="020B0604020202020204" pitchFamily="34" charset="0"/>
              </a:rPr>
              <a:t>Instructional Salaries</a:t>
            </a:r>
          </a:p>
          <a:p>
            <a:pPr marL="0" indent="0">
              <a:buClrTx/>
              <a:buNone/>
            </a:pPr>
            <a:r>
              <a:rPr lang="en-US" dirty="0" smtClean="0">
                <a:solidFill>
                  <a:schemeClr val="tx1"/>
                </a:solidFill>
                <a:latin typeface="Arial" panose="020B0604020202020204" pitchFamily="34" charset="0"/>
                <a:cs typeface="Arial" panose="020B0604020202020204" pitchFamily="34" charset="0"/>
              </a:rPr>
              <a:t>All instructional employees were paid off of a traditional “step” based salary schedule where years of experience drove the teacher’s salary.</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marL="0" indent="0">
              <a:buNone/>
            </a:pPr>
            <a:r>
              <a:rPr lang="en-US" b="1" dirty="0" smtClean="0">
                <a:solidFill>
                  <a:schemeClr val="tx1"/>
                </a:solidFill>
                <a:latin typeface="Arial" panose="020B0604020202020204" pitchFamily="34" charset="0"/>
                <a:cs typeface="Arial" panose="020B0604020202020204" pitchFamily="34" charset="0"/>
              </a:rPr>
              <a:t>Administrators</a:t>
            </a:r>
          </a:p>
          <a:p>
            <a:pPr marL="0" indent="0">
              <a:buNone/>
            </a:pPr>
            <a:r>
              <a:rPr lang="en-US" dirty="0" smtClean="0">
                <a:solidFill>
                  <a:schemeClr val="tx1"/>
                </a:solidFill>
                <a:latin typeface="Arial" panose="020B0604020202020204" pitchFamily="34" charset="0"/>
                <a:cs typeface="Arial" panose="020B0604020202020204" pitchFamily="34" charset="0"/>
              </a:rPr>
              <a:t>All district and school based administrators were paid off of one of thirteen salary ranges, based on the level of his/her position.</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marL="0" indent="0">
              <a:buNone/>
            </a:pPr>
            <a:r>
              <a:rPr lang="en-US" b="1" dirty="0" smtClean="0">
                <a:solidFill>
                  <a:schemeClr val="tx1"/>
                </a:solidFill>
                <a:latin typeface="Arial" panose="020B0604020202020204" pitchFamily="34" charset="0"/>
                <a:cs typeface="Arial" panose="020B0604020202020204" pitchFamily="34" charset="0"/>
              </a:rPr>
              <a:t>School Related Personnel and Confidential Employee Salaries</a:t>
            </a:r>
          </a:p>
          <a:p>
            <a:pPr marL="0" indent="0">
              <a:buNone/>
            </a:pPr>
            <a:r>
              <a:rPr lang="en-US" dirty="0" smtClean="0">
                <a:solidFill>
                  <a:schemeClr val="tx1"/>
                </a:solidFill>
                <a:latin typeface="Arial" panose="020B0604020202020204" pitchFamily="34" charset="0"/>
                <a:cs typeface="Arial" panose="020B0604020202020204" pitchFamily="34" charset="0"/>
              </a:rPr>
              <a:t>All SRP and Confidential Employees were paid off of one of a multitude of “step” based salary schedules where years of experience drove their salary.</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marL="0" indent="0">
              <a:buNone/>
            </a:pPr>
            <a:r>
              <a:rPr lang="en-US" b="1" dirty="0" smtClean="0">
                <a:solidFill>
                  <a:schemeClr val="tx1"/>
                </a:solidFill>
                <a:latin typeface="Arial" panose="020B0604020202020204" pitchFamily="34" charset="0"/>
                <a:cs typeface="Arial" panose="020B0604020202020204" pitchFamily="34" charset="0"/>
              </a:rPr>
              <a:t>Other Key Compensation Notes</a:t>
            </a:r>
          </a:p>
          <a:p>
            <a:pPr marL="0" indent="0">
              <a:buNone/>
            </a:pPr>
            <a:r>
              <a:rPr lang="en-US" dirty="0" smtClean="0">
                <a:solidFill>
                  <a:schemeClr val="tx1"/>
                </a:solidFill>
                <a:latin typeface="Arial" panose="020B0604020202020204" pitchFamily="34" charset="0"/>
                <a:cs typeface="Arial" panose="020B0604020202020204" pitchFamily="34" charset="0"/>
              </a:rPr>
              <a:t>2012-2013 marked the 5</a:t>
            </a:r>
            <a:r>
              <a:rPr lang="en-US" baseline="30000" dirty="0" smtClean="0">
                <a:solidFill>
                  <a:schemeClr val="tx1"/>
                </a:solidFill>
                <a:latin typeface="Arial" panose="020B0604020202020204" pitchFamily="34" charset="0"/>
                <a:cs typeface="Arial" panose="020B0604020202020204" pitchFamily="34" charset="0"/>
              </a:rPr>
              <a:t>th</a:t>
            </a:r>
            <a:r>
              <a:rPr lang="en-US" dirty="0" smtClean="0">
                <a:solidFill>
                  <a:schemeClr val="tx1"/>
                </a:solidFill>
                <a:latin typeface="Arial" panose="020B0604020202020204" pitchFamily="34" charset="0"/>
                <a:cs typeface="Arial" panose="020B0604020202020204" pitchFamily="34" charset="0"/>
              </a:rPr>
              <a:t> year where employees did not receive a salary increase based on District budgetary considerations.</a:t>
            </a:r>
          </a:p>
        </p:txBody>
      </p:sp>
      <p:graphicFrame>
        <p:nvGraphicFramePr>
          <p:cNvPr id="4" name="Object 3"/>
          <p:cNvGraphicFramePr>
            <a:graphicFrameLocks noChangeAspect="1"/>
          </p:cNvGraphicFramePr>
          <p:nvPr>
            <p:extLst>
              <p:ext uri="{D42A27DB-BD31-4B8C-83A1-F6EECF244321}">
                <p14:modId xmlns:p14="http://schemas.microsoft.com/office/powerpoint/2010/main" val="1413131989"/>
              </p:ext>
            </p:extLst>
          </p:nvPr>
        </p:nvGraphicFramePr>
        <p:xfrm>
          <a:off x="304800" y="0"/>
          <a:ext cx="1408113" cy="1552575"/>
        </p:xfrm>
        <a:graphic>
          <a:graphicData uri="http://schemas.openxmlformats.org/presentationml/2006/ole">
            <mc:AlternateContent xmlns:mc="http://schemas.openxmlformats.org/markup-compatibility/2006">
              <mc:Choice xmlns:v="urn:schemas-microsoft-com:vml" Requires="v">
                <p:oleObj spid="_x0000_s19486" name="Document" r:id="rId3" imgW="1991710" imgH="2193794" progId="Word.Document.12">
                  <p:embed/>
                </p:oleObj>
              </mc:Choice>
              <mc:Fallback>
                <p:oleObj name="Document" r:id="rId3" imgW="1991710" imgH="2193794" progId="Word.Document.1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65046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Pasco’s Shift in 2013-2014</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3129" name="Document" r:id="rId4" imgW="1991710" imgH="2193794" progId="Word.Document.12">
                  <p:embed/>
                </p:oleObj>
              </mc:Choice>
              <mc:Fallback>
                <p:oleObj name="Document" r:id="rId4" imgW="1991710" imgH="2193794"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1828800"/>
            <a:ext cx="8229600" cy="4411663"/>
          </a:xfrm>
          <a:prstGeom prst="rect">
            <a:avLst/>
          </a:prstGeom>
        </p:spPr>
        <p:txBody>
          <a:bodyPr>
            <a:normAutofit fontScale="92500" lnSpcReduction="20000"/>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buFont typeface="Arial" panose="020B0604020202020204" pitchFamily="34" charset="0"/>
              <a:buChar char="•"/>
            </a:pPr>
            <a:r>
              <a:rPr lang="en-US" dirty="0"/>
              <a:t>$9.6 Million Directly to Instructional </a:t>
            </a:r>
            <a:r>
              <a:rPr lang="en-US" dirty="0" smtClean="0"/>
              <a:t>Salaries</a:t>
            </a:r>
          </a:p>
          <a:p>
            <a:pPr>
              <a:buFont typeface="Arial" panose="020B0604020202020204" pitchFamily="34" charset="0"/>
              <a:buChar char="•"/>
            </a:pPr>
            <a:r>
              <a:rPr lang="en-US" dirty="0" smtClean="0"/>
              <a:t>The “Share” Concept</a:t>
            </a:r>
            <a:endParaRPr lang="en-US" dirty="0"/>
          </a:p>
          <a:p>
            <a:pPr lvl="1"/>
            <a:r>
              <a:rPr lang="en-US" dirty="0"/>
              <a:t>Starting Teacher’s Salary to $37,000 (215 Teachers)</a:t>
            </a:r>
          </a:p>
          <a:p>
            <a:pPr lvl="1"/>
            <a:r>
              <a:rPr lang="en-US" dirty="0" smtClean="0"/>
              <a:t>-  1 </a:t>
            </a:r>
            <a:r>
              <a:rPr lang="en-US" dirty="0"/>
              <a:t>Year Pasco Continuous Service - $890 (397 Teachers)</a:t>
            </a:r>
          </a:p>
          <a:p>
            <a:pPr lvl="1"/>
            <a:r>
              <a:rPr lang="en-US" dirty="0" smtClean="0"/>
              <a:t>-  2 </a:t>
            </a:r>
            <a:r>
              <a:rPr lang="en-US" dirty="0"/>
              <a:t>Years Pasco Continuous Service - $</a:t>
            </a:r>
            <a:r>
              <a:rPr lang="en-US" dirty="0" smtClean="0"/>
              <a:t>1,200 </a:t>
            </a:r>
            <a:r>
              <a:rPr lang="en-US" dirty="0"/>
              <a:t>(187 Teachers)</a:t>
            </a:r>
          </a:p>
          <a:p>
            <a:pPr lvl="1"/>
            <a:r>
              <a:rPr lang="en-US" dirty="0" smtClean="0"/>
              <a:t>-  3 </a:t>
            </a:r>
            <a:r>
              <a:rPr lang="en-US" dirty="0"/>
              <a:t>Years Pasco Continuous Service - $</a:t>
            </a:r>
            <a:r>
              <a:rPr lang="en-US" dirty="0" smtClean="0"/>
              <a:t>1,510 </a:t>
            </a:r>
            <a:r>
              <a:rPr lang="en-US" dirty="0"/>
              <a:t>(367 Teachers)</a:t>
            </a:r>
          </a:p>
          <a:p>
            <a:pPr lvl="1"/>
            <a:r>
              <a:rPr lang="en-US" dirty="0" smtClean="0"/>
              <a:t>-  4 </a:t>
            </a:r>
            <a:r>
              <a:rPr lang="en-US" dirty="0"/>
              <a:t>Years Pasco Continuous Service - $</a:t>
            </a:r>
            <a:r>
              <a:rPr lang="en-US" dirty="0" smtClean="0"/>
              <a:t>1,820 </a:t>
            </a:r>
            <a:r>
              <a:rPr lang="en-US" dirty="0"/>
              <a:t>(172 Teachers)</a:t>
            </a:r>
          </a:p>
          <a:p>
            <a:pPr lvl="1"/>
            <a:r>
              <a:rPr lang="en-US" dirty="0" smtClean="0"/>
              <a:t>-  5</a:t>
            </a:r>
            <a:r>
              <a:rPr lang="en-US" dirty="0"/>
              <a:t>+ Years of Pasco Continuous Service - $</a:t>
            </a:r>
            <a:r>
              <a:rPr lang="en-US" dirty="0" smtClean="0"/>
              <a:t>2,130 </a:t>
            </a:r>
            <a:r>
              <a:rPr lang="en-US" dirty="0"/>
              <a:t>(3238 Teachers)</a:t>
            </a:r>
          </a:p>
          <a:p>
            <a:pPr lvl="1"/>
            <a:r>
              <a:rPr lang="en-US" dirty="0" smtClean="0"/>
              <a:t>-  27</a:t>
            </a:r>
            <a:r>
              <a:rPr lang="en-US" dirty="0"/>
              <a:t>+ Years of Credited Teaching - $</a:t>
            </a:r>
            <a:r>
              <a:rPr lang="en-US" dirty="0" smtClean="0"/>
              <a:t>2,440 </a:t>
            </a:r>
            <a:r>
              <a:rPr lang="en-US" dirty="0"/>
              <a:t>(445 Teachers</a:t>
            </a:r>
            <a:r>
              <a:rPr lang="en-US" dirty="0" smtClean="0"/>
              <a:t>)</a:t>
            </a:r>
          </a:p>
          <a:p>
            <a:pPr lvl="1"/>
            <a:endParaRPr lang="en-US" dirty="0"/>
          </a:p>
          <a:p>
            <a:pPr>
              <a:buFont typeface="Arial" panose="020B0604020202020204" pitchFamily="34" charset="0"/>
              <a:buChar char="•"/>
            </a:pPr>
            <a:r>
              <a:rPr lang="en-US" dirty="0"/>
              <a:t>After the application of salary increases, the “step” salary schedule </a:t>
            </a:r>
            <a:r>
              <a:rPr lang="en-US" dirty="0" smtClean="0"/>
              <a:t>was dissolved </a:t>
            </a:r>
            <a:r>
              <a:rPr lang="en-US" dirty="0"/>
              <a:t>and teachers </a:t>
            </a:r>
            <a:r>
              <a:rPr lang="en-US" dirty="0" smtClean="0"/>
              <a:t>had </a:t>
            </a:r>
            <a:r>
              <a:rPr lang="en-US" dirty="0"/>
              <a:t>an individual salary on a range</a:t>
            </a:r>
            <a:r>
              <a:rPr lang="en-US" dirty="0" smtClean="0"/>
              <a:t>.</a:t>
            </a:r>
          </a:p>
          <a:p>
            <a:pPr>
              <a:buFont typeface="Arial" panose="020B0604020202020204" pitchFamily="34" charset="0"/>
              <a:buChar char="•"/>
            </a:pPr>
            <a:r>
              <a:rPr lang="en-US" dirty="0" smtClean="0"/>
              <a:t>Union suggested re-creating a salary schedule.</a:t>
            </a:r>
            <a:endParaRPr lang="en-US" dirty="0"/>
          </a:p>
          <a:p>
            <a:pPr marL="914400" lvl="2" indent="0"/>
            <a:endParaRPr lang="en-US" dirty="0"/>
          </a:p>
          <a:p>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89161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2014-2015 Raises</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17438" name="Document" r:id="rId4" imgW="1991710" imgH="2193794" progId="Word.Document.12">
                  <p:embed/>
                </p:oleObj>
              </mc:Choice>
              <mc:Fallback>
                <p:oleObj name="Document" r:id="rId4" imgW="1991710" imgH="2193794"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fontScale="92500" lnSpcReduction="20000"/>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indent="0" algn="just"/>
            <a:r>
              <a:rPr lang="en-US" dirty="0" smtClean="0"/>
              <a:t>An </a:t>
            </a:r>
            <a:r>
              <a:rPr lang="en-US" dirty="0"/>
              <a:t>overall salary increase worth $6,409,463.40 for </a:t>
            </a:r>
            <a:r>
              <a:rPr lang="en-US" dirty="0" smtClean="0"/>
              <a:t>instructional employees</a:t>
            </a:r>
            <a:r>
              <a:rPr lang="en-US" dirty="0"/>
              <a:t>, what amounts to an average 3 percent raise to instructional salaries</a:t>
            </a:r>
            <a:r>
              <a:rPr lang="en-US" dirty="0" smtClean="0"/>
              <a:t>.</a:t>
            </a:r>
          </a:p>
          <a:p>
            <a:pPr marL="0" indent="0" algn="just"/>
            <a:endParaRPr lang="en-US" dirty="0"/>
          </a:p>
          <a:p>
            <a:pPr marL="0" indent="0" algn="just"/>
            <a:r>
              <a:rPr lang="en-US" dirty="0" smtClean="0"/>
              <a:t>School </a:t>
            </a:r>
            <a:r>
              <a:rPr lang="en-US" dirty="0"/>
              <a:t>R</a:t>
            </a:r>
            <a:r>
              <a:rPr lang="en-US" dirty="0" smtClean="0"/>
              <a:t>elated </a:t>
            </a:r>
            <a:r>
              <a:rPr lang="en-US" dirty="0"/>
              <a:t>P</a:t>
            </a:r>
            <a:r>
              <a:rPr lang="en-US" dirty="0" smtClean="0"/>
              <a:t>ersonnel </a:t>
            </a:r>
            <a:r>
              <a:rPr lang="en-US" dirty="0"/>
              <a:t>also will receive an overall salary increase of </a:t>
            </a:r>
            <a:r>
              <a:rPr lang="en-US" dirty="0" smtClean="0"/>
              <a:t>an average 3 percent raise, </a:t>
            </a:r>
            <a:r>
              <a:rPr lang="en-US" dirty="0"/>
              <a:t>totaling approximately $1,713,582.50. </a:t>
            </a:r>
            <a:endParaRPr lang="en-US" dirty="0" smtClean="0"/>
          </a:p>
          <a:p>
            <a:pPr marL="0" indent="0" algn="just"/>
            <a:endParaRPr lang="en-US" dirty="0"/>
          </a:p>
          <a:p>
            <a:pPr marL="0" lvl="0" indent="0" algn="just"/>
            <a:r>
              <a:rPr lang="en-US" dirty="0" smtClean="0"/>
              <a:t>The </a:t>
            </a:r>
            <a:r>
              <a:rPr lang="en-US" dirty="0"/>
              <a:t>D</a:t>
            </a:r>
            <a:r>
              <a:rPr lang="en-US" dirty="0" smtClean="0"/>
              <a:t>istrict will cover </a:t>
            </a:r>
            <a:r>
              <a:rPr lang="en-US" dirty="0"/>
              <a:t>a combined $1,436,779 worth of increased Florida Retirement System contributions for all employees. </a:t>
            </a:r>
            <a:endParaRPr lang="en-US" dirty="0" smtClean="0"/>
          </a:p>
          <a:p>
            <a:pPr marL="0" lvl="0" indent="0" algn="just"/>
            <a:endParaRPr lang="en-US" dirty="0"/>
          </a:p>
          <a:p>
            <a:pPr marL="0" lvl="0" indent="0" algn="just"/>
            <a:r>
              <a:rPr lang="en-US" dirty="0"/>
              <a:t>The </a:t>
            </a:r>
            <a:r>
              <a:rPr lang="en-US" dirty="0" smtClean="0"/>
              <a:t>District will cover </a:t>
            </a:r>
            <a:r>
              <a:rPr lang="en-US" dirty="0"/>
              <a:t>a combined $1,175,000 for increases to employee health insurance programs for the 2015 calendar year. </a:t>
            </a:r>
          </a:p>
          <a:p>
            <a:pPr marL="914400" lvl="2" indent="0"/>
            <a:endParaRPr lang="en-US" dirty="0"/>
          </a:p>
          <a:p>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367637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2014-2015 Raises</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20509" name="Document" r:id="rId4" imgW="1991710" imgH="2193794" progId="Word.Document.12">
                  <p:embed/>
                </p:oleObj>
              </mc:Choice>
              <mc:Fallback>
                <p:oleObj name="Document" r:id="rId4" imgW="1991710" imgH="2193794"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fontScale="92500" lnSpcReduction="20000"/>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buFont typeface="Arial" panose="020B0604020202020204" pitchFamily="34" charset="0"/>
              <a:buChar char="•"/>
            </a:pPr>
            <a:r>
              <a:rPr lang="en-US" dirty="0" smtClean="0"/>
              <a:t>Approx. 3% for SRP increases (as well as Non-bargaining and Administrators)</a:t>
            </a:r>
          </a:p>
          <a:p>
            <a:pPr lvl="1">
              <a:buFont typeface="Arial" panose="020B0604020202020204" pitchFamily="34" charset="0"/>
              <a:buChar char="•"/>
            </a:pPr>
            <a:r>
              <a:rPr lang="en-US" dirty="0" smtClean="0"/>
              <a:t>SRPs will be eligible for a step increase if they earned a year of service </a:t>
            </a:r>
          </a:p>
          <a:p>
            <a:pPr>
              <a:buFont typeface="Arial" panose="020B0604020202020204" pitchFamily="34" charset="0"/>
              <a:buChar char="•"/>
            </a:pPr>
            <a:r>
              <a:rPr lang="en-US" dirty="0" smtClean="0"/>
              <a:t>Instructional raises </a:t>
            </a:r>
          </a:p>
          <a:p>
            <a:pPr lvl="1">
              <a:buFont typeface="Arial" panose="020B0604020202020204" pitchFamily="34" charset="0"/>
              <a:buChar char="•"/>
            </a:pPr>
            <a:r>
              <a:rPr lang="en-US" dirty="0" smtClean="0"/>
              <a:t>All instructional employees will receive a 1</a:t>
            </a:r>
            <a:r>
              <a:rPr lang="en-US" dirty="0" smtClean="0"/>
              <a:t>½% </a:t>
            </a:r>
            <a:r>
              <a:rPr lang="en-US" dirty="0" smtClean="0"/>
              <a:t>raise</a:t>
            </a:r>
          </a:p>
          <a:p>
            <a:pPr lvl="1">
              <a:buFont typeface="Arial" panose="020B0604020202020204" pitchFamily="34" charset="0"/>
              <a:buChar char="•"/>
            </a:pPr>
            <a:r>
              <a:rPr lang="en-US" dirty="0" smtClean="0"/>
              <a:t>Other portion of the raise depends upon whether the teacher opts into the Performance Pay Plan or if he/she stays on the Grandfathered Pay Plan</a:t>
            </a:r>
          </a:p>
          <a:p>
            <a:pPr lvl="2">
              <a:buFont typeface="Arial" panose="020B0604020202020204" pitchFamily="34" charset="0"/>
              <a:buChar char="•"/>
            </a:pPr>
            <a:r>
              <a:rPr lang="en-US" dirty="0" smtClean="0"/>
              <a:t>Annual Contract instructional employees are automatically on the Performance Pay Plan</a:t>
            </a:r>
          </a:p>
          <a:p>
            <a:pPr lvl="2">
              <a:buFont typeface="Arial" panose="020B0604020202020204" pitchFamily="34" charset="0"/>
              <a:buChar char="•"/>
            </a:pPr>
            <a:r>
              <a:rPr lang="en-US" dirty="0" smtClean="0"/>
              <a:t>Continuing Contract or Professional Services Contract instructional employees must relinquish their CC or PSC to opt into the Performance Pay </a:t>
            </a:r>
            <a:r>
              <a:rPr lang="en-US" dirty="0" smtClean="0"/>
              <a:t>Plan</a:t>
            </a:r>
            <a:endParaRPr lang="en-US" dirty="0" smtClean="0"/>
          </a:p>
          <a:p>
            <a:pPr marL="914400" lvl="2" indent="0"/>
            <a:endParaRPr lang="en-US" dirty="0"/>
          </a:p>
          <a:p>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2136712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Raises – Retroactive to July 1</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16428" name="Document" r:id="rId4" imgW="1991710" imgH="2193794" progId="Word.Document.12">
                  <p:embed/>
                </p:oleObj>
              </mc:Choice>
              <mc:Fallback>
                <p:oleObj name="Document" r:id="rId4" imgW="1991710" imgH="2193794"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2278063"/>
            <a:ext cx="8229600" cy="3962400"/>
          </a:xfrm>
          <a:prstGeom prst="rect">
            <a:avLst/>
          </a:prstGeom>
        </p:spPr>
        <p:txBody>
          <a:bodyPr>
            <a:norm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indent="0" algn="just"/>
            <a:r>
              <a:rPr lang="en-US" dirty="0" smtClean="0"/>
              <a:t>The </a:t>
            </a:r>
            <a:r>
              <a:rPr lang="en-US" dirty="0"/>
              <a:t>payment and increases </a:t>
            </a:r>
            <a:r>
              <a:rPr lang="en-US" dirty="0" smtClean="0"/>
              <a:t>will </a:t>
            </a:r>
            <a:r>
              <a:rPr lang="en-US" dirty="0"/>
              <a:t>be provided retroactively to July 1, 2014, for current bargaining unit members and those bargaining unit members who retired after July 1, 2014, but prior to ratification. </a:t>
            </a:r>
            <a:endParaRPr lang="en-US" dirty="0" smtClean="0"/>
          </a:p>
          <a:p>
            <a:pPr indent="0" algn="just"/>
            <a:endParaRPr lang="en-US" dirty="0"/>
          </a:p>
          <a:p>
            <a:pPr indent="0" algn="just"/>
            <a:r>
              <a:rPr lang="en-US" dirty="0" smtClean="0"/>
              <a:t>However</a:t>
            </a:r>
            <a:r>
              <a:rPr lang="en-US" dirty="0"/>
              <a:t>, such increases will not be provided to bargaining unit members who were employed on or after July 1, 2014, but left the District prior to ratification for any reason other than retirement.</a:t>
            </a:r>
          </a:p>
          <a:p>
            <a:pPr indent="0" algn="just"/>
            <a:endParaRPr lang="en-US" altLang="en-US"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3867685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Raises - Instructional</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5168" name="Document" r:id="rId4" imgW="1991710" imgH="2193794" progId="Word.Document.12">
                  <p:embed/>
                </p:oleObj>
              </mc:Choice>
              <mc:Fallback>
                <p:oleObj name="Document" r:id="rId4" imgW="1991710" imgH="2193794"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1752600"/>
            <a:ext cx="8229600" cy="4800600"/>
          </a:xfrm>
          <a:prstGeom prst="rect">
            <a:avLst/>
          </a:prstGeom>
        </p:spPr>
        <p:txBody>
          <a:bodyPr>
            <a:no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indent="0" algn="just"/>
            <a:r>
              <a:rPr lang="en-US" sz="1400" dirty="0" smtClean="0"/>
              <a:t>For </a:t>
            </a:r>
            <a:r>
              <a:rPr lang="en-US" sz="1400" dirty="0"/>
              <a:t>2014-2015, in addition to a 1.5% increase to a teacher’s base salary, exclusive of </a:t>
            </a:r>
            <a:r>
              <a:rPr lang="en-US" sz="1400" dirty="0" smtClean="0"/>
              <a:t>all supplements</a:t>
            </a:r>
            <a:r>
              <a:rPr lang="en-US" sz="1400" dirty="0"/>
              <a:t>, </a:t>
            </a:r>
            <a:r>
              <a:rPr lang="en-US" sz="1400" dirty="0" smtClean="0"/>
              <a:t>instructional employees will </a:t>
            </a:r>
            <a:r>
              <a:rPr lang="en-US" sz="1400" dirty="0"/>
              <a:t>receive the salary increase outlined below, depending on whether the </a:t>
            </a:r>
            <a:r>
              <a:rPr lang="en-US" sz="1400" dirty="0" smtClean="0"/>
              <a:t>instructional employee is </a:t>
            </a:r>
            <a:r>
              <a:rPr lang="en-US" sz="1400" dirty="0"/>
              <a:t>on the </a:t>
            </a:r>
            <a:r>
              <a:rPr lang="en-US" sz="1400" dirty="0" smtClean="0"/>
              <a:t>Grandfathered </a:t>
            </a:r>
            <a:r>
              <a:rPr lang="en-US" sz="1400" dirty="0"/>
              <a:t>P</a:t>
            </a:r>
            <a:r>
              <a:rPr lang="en-US" sz="1400" dirty="0" smtClean="0"/>
              <a:t>ay </a:t>
            </a:r>
            <a:r>
              <a:rPr lang="en-US" sz="1400" dirty="0"/>
              <a:t>P</a:t>
            </a:r>
            <a:r>
              <a:rPr lang="en-US" sz="1400" dirty="0" smtClean="0"/>
              <a:t>lan </a:t>
            </a:r>
            <a:r>
              <a:rPr lang="en-US" sz="1400" dirty="0"/>
              <a:t>or </a:t>
            </a:r>
            <a:r>
              <a:rPr lang="en-US" sz="1400" dirty="0" smtClean="0"/>
              <a:t>Performance </a:t>
            </a:r>
            <a:r>
              <a:rPr lang="en-US" sz="1400" dirty="0"/>
              <a:t>P</a:t>
            </a:r>
            <a:r>
              <a:rPr lang="en-US" sz="1400" dirty="0" smtClean="0"/>
              <a:t>ay </a:t>
            </a:r>
            <a:r>
              <a:rPr lang="en-US" sz="1400" dirty="0"/>
              <a:t>P</a:t>
            </a:r>
            <a:r>
              <a:rPr lang="en-US" sz="1400" dirty="0" smtClean="0"/>
              <a:t>lan</a:t>
            </a:r>
            <a:r>
              <a:rPr lang="en-US" sz="1400" dirty="0"/>
              <a:t>. </a:t>
            </a:r>
            <a:endParaRPr lang="en-US" sz="1400" dirty="0" smtClean="0"/>
          </a:p>
          <a:p>
            <a:pPr indent="0" algn="just"/>
            <a:endParaRPr lang="en-US" sz="1400" dirty="0"/>
          </a:p>
          <a:p>
            <a:pPr indent="0" algn="just"/>
            <a:r>
              <a:rPr lang="en-US" sz="1400" dirty="0" smtClean="0"/>
              <a:t>Summative </a:t>
            </a:r>
            <a:r>
              <a:rPr lang="en-US" sz="1400" dirty="0"/>
              <a:t>evaluations </a:t>
            </a:r>
            <a:r>
              <a:rPr lang="en-US" sz="1400" u="sng" dirty="0"/>
              <a:t>for 2012-2013 </a:t>
            </a:r>
            <a:r>
              <a:rPr lang="en-US" sz="1400" dirty="0"/>
              <a:t>will be used to determine if teachers on the </a:t>
            </a:r>
            <a:r>
              <a:rPr lang="en-US" sz="1400" dirty="0" smtClean="0"/>
              <a:t>Performance </a:t>
            </a:r>
            <a:r>
              <a:rPr lang="en-US" sz="1400" dirty="0"/>
              <a:t>P</a:t>
            </a:r>
            <a:r>
              <a:rPr lang="en-US" sz="1400" dirty="0" smtClean="0"/>
              <a:t>ay </a:t>
            </a:r>
            <a:r>
              <a:rPr lang="en-US" sz="1400" dirty="0"/>
              <a:t>P</a:t>
            </a:r>
            <a:r>
              <a:rPr lang="en-US" sz="1400" dirty="0" smtClean="0"/>
              <a:t>lan </a:t>
            </a:r>
            <a:r>
              <a:rPr lang="en-US" sz="1400" dirty="0"/>
              <a:t>are Effective or Highly Effective. </a:t>
            </a:r>
            <a:endParaRPr lang="en-US" sz="1400" dirty="0" smtClean="0"/>
          </a:p>
          <a:p>
            <a:pPr indent="0" algn="just"/>
            <a:r>
              <a:rPr lang="en-US" sz="1400" dirty="0"/>
              <a:t>	</a:t>
            </a:r>
            <a:endParaRPr lang="en-US" sz="1400" dirty="0" smtClean="0"/>
          </a:p>
          <a:p>
            <a:pPr indent="0" algn="just"/>
            <a:r>
              <a:rPr lang="en-US" sz="1400" dirty="0" smtClean="0"/>
              <a:t>Teachers </a:t>
            </a:r>
            <a:r>
              <a:rPr lang="en-US" sz="1400" dirty="0"/>
              <a:t>on the </a:t>
            </a:r>
            <a:r>
              <a:rPr lang="en-US" sz="1400" dirty="0" smtClean="0"/>
              <a:t>Performance </a:t>
            </a:r>
            <a:r>
              <a:rPr lang="en-US" sz="1400" dirty="0"/>
              <a:t>P</a:t>
            </a:r>
            <a:r>
              <a:rPr lang="en-US" sz="1400" dirty="0" smtClean="0"/>
              <a:t>ay </a:t>
            </a:r>
            <a:r>
              <a:rPr lang="en-US" sz="1400" dirty="0"/>
              <a:t>P</a:t>
            </a:r>
            <a:r>
              <a:rPr lang="en-US" sz="1400" dirty="0" smtClean="0"/>
              <a:t>lan </a:t>
            </a:r>
            <a:r>
              <a:rPr lang="en-US" sz="1400" dirty="0"/>
              <a:t>who received a summative Needs Improvement or Unsatisfactory evaluation will receive the 1.5% increase to their base salary but will not be eligible for an additional increase in 2014-2015</a:t>
            </a:r>
            <a:r>
              <a:rPr lang="en-US" sz="1400" dirty="0" smtClean="0"/>
              <a:t>.</a:t>
            </a:r>
          </a:p>
          <a:p>
            <a:pPr indent="0" algn="just"/>
            <a:endParaRPr lang="en-US" sz="1400" dirty="0" smtClean="0"/>
          </a:p>
          <a:p>
            <a:pPr indent="0" algn="just"/>
            <a:r>
              <a:rPr lang="en-US" sz="1400" dirty="0"/>
              <a:t>Teachers who are on the </a:t>
            </a:r>
            <a:r>
              <a:rPr lang="en-US" sz="1400" dirty="0" smtClean="0"/>
              <a:t>Performance </a:t>
            </a:r>
            <a:r>
              <a:rPr lang="en-US" sz="1400" dirty="0"/>
              <a:t>P</a:t>
            </a:r>
            <a:r>
              <a:rPr lang="en-US" sz="1400" dirty="0" smtClean="0"/>
              <a:t>ay </a:t>
            </a:r>
            <a:r>
              <a:rPr lang="en-US" sz="1400" dirty="0"/>
              <a:t>P</a:t>
            </a:r>
            <a:r>
              <a:rPr lang="en-US" sz="1400" dirty="0" smtClean="0"/>
              <a:t>lan </a:t>
            </a:r>
            <a:r>
              <a:rPr lang="en-US" sz="1400" dirty="0"/>
              <a:t>who did not receive a summative evaluation for 2012-2013 will receive </a:t>
            </a:r>
            <a:r>
              <a:rPr lang="en-US" sz="1400" u="sng" dirty="0"/>
              <a:t>one half of </a:t>
            </a:r>
            <a:r>
              <a:rPr lang="en-US" sz="1400" dirty="0"/>
              <a:t>the grandfathered salary factor increase if they worked sufficient days in 2013-2014 to have met the year of service requirement.</a:t>
            </a:r>
          </a:p>
          <a:p>
            <a:pPr algn="just"/>
            <a:r>
              <a:rPr lang="en-US" sz="1400" dirty="0"/>
              <a:t> </a:t>
            </a:r>
          </a:p>
          <a:p>
            <a:pPr algn="just"/>
            <a:r>
              <a:rPr lang="en-US" sz="1400" dirty="0" smtClean="0"/>
              <a:t>	Grandfathered</a:t>
            </a:r>
            <a:r>
              <a:rPr lang="en-US" sz="1400" dirty="0"/>
              <a:t>                                                                            </a:t>
            </a:r>
            <a:r>
              <a:rPr lang="en-US" sz="1400" u="sng" dirty="0" smtClean="0"/>
              <a:t>$</a:t>
            </a:r>
            <a:r>
              <a:rPr lang="en-US" sz="1400" u="sng" dirty="0"/>
              <a:t>650*</a:t>
            </a:r>
            <a:endParaRPr lang="en-US" sz="1400" dirty="0"/>
          </a:p>
          <a:p>
            <a:pPr algn="just"/>
            <a:r>
              <a:rPr lang="en-US" sz="1400" dirty="0" smtClean="0"/>
              <a:t>	Performance </a:t>
            </a:r>
            <a:r>
              <a:rPr lang="en-US" sz="1400" dirty="0"/>
              <a:t>Pay Plan Effective                                                </a:t>
            </a:r>
            <a:r>
              <a:rPr lang="en-US" sz="1400" u="sng" dirty="0"/>
              <a:t>$682.50*</a:t>
            </a:r>
            <a:endParaRPr lang="en-US" sz="1400" dirty="0"/>
          </a:p>
          <a:p>
            <a:pPr algn="just"/>
            <a:r>
              <a:rPr lang="en-US" sz="1400" dirty="0" smtClean="0"/>
              <a:t>	Performance </a:t>
            </a:r>
            <a:r>
              <a:rPr lang="en-US" sz="1400" dirty="0"/>
              <a:t>Pay Plan Highly Effective                                    </a:t>
            </a:r>
            <a:r>
              <a:rPr lang="en-US" sz="1400" dirty="0" smtClean="0"/>
              <a:t> </a:t>
            </a:r>
            <a:r>
              <a:rPr lang="en-US" sz="1400" u="sng" dirty="0" smtClean="0"/>
              <a:t>$</a:t>
            </a:r>
            <a:r>
              <a:rPr lang="en-US" sz="1400" u="sng" dirty="0"/>
              <a:t>910*</a:t>
            </a:r>
            <a:endParaRPr lang="en-US" sz="1400" dirty="0"/>
          </a:p>
          <a:p>
            <a:pPr algn="just"/>
            <a:r>
              <a:rPr lang="en-US" sz="1400" dirty="0"/>
              <a:t> </a:t>
            </a:r>
          </a:p>
          <a:p>
            <a:pPr algn="just"/>
            <a:r>
              <a:rPr lang="en-US" sz="1400" dirty="0" smtClean="0"/>
              <a:t>      *</a:t>
            </a:r>
            <a:r>
              <a:rPr lang="en-US" sz="1400" u="sng" dirty="0" smtClean="0"/>
              <a:t> </a:t>
            </a:r>
            <a:r>
              <a:rPr lang="en-US" sz="1400" u="sng" dirty="0"/>
              <a:t>These are estimates only and will be adjusted based upon final calculations and potential teacher elections and are subject to change</a:t>
            </a:r>
            <a:r>
              <a:rPr lang="en-US" sz="1400" u="sng" dirty="0" smtClean="0"/>
              <a:t>.</a:t>
            </a:r>
            <a:endParaRPr lang="en-US" altLang="en-US" sz="1400" b="1" dirty="0" smtClean="0">
              <a:solidFill>
                <a:prstClr val="black"/>
              </a:solidFill>
              <a:effectLst>
                <a:outerShdw blurRad="38100" dist="38100" dir="2700000" algn="tl">
                  <a:srgbClr val="0064E2"/>
                </a:outerShdw>
              </a:effectLst>
              <a:latin typeface="Corbel" pitchFamily="34" charset="0"/>
            </a:endParaRPr>
          </a:p>
        </p:txBody>
      </p:sp>
    </p:spTree>
    <p:extLst>
      <p:ext uri="{BB962C8B-B14F-4D97-AF65-F5344CB8AC3E}">
        <p14:creationId xmlns:p14="http://schemas.microsoft.com/office/powerpoint/2010/main" val="1238820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wrap="square" numCol="1" anchorCtr="0" compatLnSpc="1">
            <a:prstTxWarp prst="textNoShape">
              <a:avLst/>
            </a:prstTxWarp>
          </a:bodyPr>
          <a:lstStyle/>
          <a:p>
            <a:pPr eaLnBrk="1" fontAlgn="auto" hangingPunct="1">
              <a:spcAft>
                <a:spcPts val="0"/>
              </a:spcAft>
              <a:defRPr/>
            </a:pPr>
            <a:r>
              <a:rPr lang="en-US" altLang="en-US" dirty="0" smtClean="0">
                <a:effectLst>
                  <a:outerShdw blurRad="38100" dist="38100" dir="2700000" algn="tl">
                    <a:srgbClr val="0064E2"/>
                  </a:outerShdw>
                </a:effectLst>
                <a:ea typeface="ＭＳ Ｐゴシック" pitchFamily="34" charset="-128"/>
              </a:rPr>
              <a:t>Raises - Instructional</a:t>
            </a:r>
          </a:p>
        </p:txBody>
      </p:sp>
      <p:graphicFrame>
        <p:nvGraphicFramePr>
          <p:cNvPr id="10243" name="Object 4"/>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18463" name="Document" r:id="rId4" imgW="1991710" imgH="2193794" progId="Word.Document.12">
                  <p:embed/>
                </p:oleObj>
              </mc:Choice>
              <mc:Fallback>
                <p:oleObj name="Document" r:id="rId4" imgW="1991710" imgH="2193794"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09600" y="1752600"/>
            <a:ext cx="8229600" cy="4800600"/>
          </a:xfrm>
          <a:prstGeom prst="rect">
            <a:avLst/>
          </a:prstGeom>
        </p:spPr>
        <p:txBody>
          <a:bodyPr>
            <a:no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indent="0" algn="just"/>
            <a:r>
              <a:rPr lang="en-US" sz="1900" dirty="0" smtClean="0"/>
              <a:t>Differentiated Pay</a:t>
            </a:r>
          </a:p>
          <a:p>
            <a:pPr marL="628650" indent="-285750" algn="just">
              <a:buFont typeface="Arial" panose="020B0604020202020204" pitchFamily="34" charset="0"/>
              <a:buChar char="•"/>
            </a:pPr>
            <a:r>
              <a:rPr lang="en-US" sz="1900" dirty="0" smtClean="0"/>
              <a:t>$</a:t>
            </a:r>
            <a:r>
              <a:rPr lang="en-US" sz="1900" dirty="0"/>
              <a:t>250,000 </a:t>
            </a:r>
            <a:r>
              <a:rPr lang="en-US" sz="1900" dirty="0" smtClean="0"/>
              <a:t>will </a:t>
            </a:r>
            <a:r>
              <a:rPr lang="en-US" sz="1900" dirty="0"/>
              <a:t>be provided for non-recurring one-time </a:t>
            </a:r>
            <a:r>
              <a:rPr lang="en-US" sz="1900" dirty="0" smtClean="0"/>
              <a:t>supplements </a:t>
            </a:r>
            <a:r>
              <a:rPr lang="en-US" sz="1900" dirty="0"/>
              <a:t>for teachers who meet the criteria for differentiated pay categories. </a:t>
            </a:r>
            <a:endParaRPr lang="en-US" sz="1900" dirty="0" smtClean="0"/>
          </a:p>
          <a:p>
            <a:pPr marL="628650" indent="-285750" algn="just">
              <a:buFont typeface="Arial" panose="020B0604020202020204" pitchFamily="34" charset="0"/>
              <a:buChar char="•"/>
            </a:pPr>
            <a:r>
              <a:rPr lang="en-US" sz="1900" dirty="0" smtClean="0"/>
              <a:t>Teachers (GF or PFP) </a:t>
            </a:r>
            <a:r>
              <a:rPr lang="en-US" sz="1900" dirty="0"/>
              <a:t>will be </a:t>
            </a:r>
            <a:r>
              <a:rPr lang="en-US" sz="1900" dirty="0" smtClean="0"/>
              <a:t>eligible </a:t>
            </a:r>
            <a:r>
              <a:rPr lang="en-US" sz="1900" dirty="0"/>
              <a:t>for this supplement provided that they are employed in Title One eligible or DDD/F schools </a:t>
            </a:r>
            <a:r>
              <a:rPr lang="en-US" sz="1900" dirty="0" smtClean="0"/>
              <a:t>or </a:t>
            </a:r>
            <a:r>
              <a:rPr lang="en-US" sz="1900" dirty="0"/>
              <a:t>are employed and properly certified in critical shortage subject areas as defined by the District from </a:t>
            </a:r>
            <a:r>
              <a:rPr lang="en-US" sz="1900" dirty="0" smtClean="0"/>
              <a:t>October </a:t>
            </a:r>
            <a:r>
              <a:rPr lang="en-US" sz="1900" dirty="0"/>
              <a:t>1, 2014 – April 30, 2015. </a:t>
            </a:r>
            <a:endParaRPr lang="en-US" sz="1900" dirty="0" smtClean="0"/>
          </a:p>
          <a:p>
            <a:pPr marL="1028700" lvl="1" algn="just">
              <a:buFont typeface="Arial" panose="020B0604020202020204" pitchFamily="34" charset="0"/>
              <a:buChar char="•"/>
            </a:pPr>
            <a:r>
              <a:rPr lang="en-US" sz="1900" dirty="0" smtClean="0"/>
              <a:t>For </a:t>
            </a:r>
            <a:r>
              <a:rPr lang="en-US" sz="1900" dirty="0"/>
              <a:t>the 2014-2015 school year, Critical Shortage for the purposes of </a:t>
            </a:r>
            <a:r>
              <a:rPr lang="en-US" sz="1900" dirty="0" smtClean="0"/>
              <a:t>differentiated </a:t>
            </a:r>
            <a:r>
              <a:rPr lang="en-US" sz="1900" dirty="0"/>
              <a:t>pay is defined as: </a:t>
            </a:r>
            <a:r>
              <a:rPr lang="en-US" sz="1900" dirty="0" err="1"/>
              <a:t>PreK</a:t>
            </a:r>
            <a:r>
              <a:rPr lang="en-US" sz="1900" dirty="0"/>
              <a:t> ESE, World Languages, ESOL, Secondary Math, </a:t>
            </a:r>
            <a:r>
              <a:rPr lang="en-US" sz="1900" dirty="0" smtClean="0"/>
              <a:t>Secondary</a:t>
            </a:r>
            <a:r>
              <a:rPr lang="en-US" sz="1900" dirty="0"/>
              <a:t> </a:t>
            </a:r>
            <a:r>
              <a:rPr lang="en-US" sz="1900" dirty="0" smtClean="0"/>
              <a:t>Science</a:t>
            </a:r>
            <a:r>
              <a:rPr lang="en-US" sz="1900" dirty="0"/>
              <a:t>, Reading, and Speech Language </a:t>
            </a:r>
            <a:r>
              <a:rPr lang="en-US" sz="1900" dirty="0" smtClean="0"/>
              <a:t>Pathologists.</a:t>
            </a:r>
          </a:p>
          <a:p>
            <a:pPr marL="1028700" lvl="1" algn="just">
              <a:buFont typeface="Arial" panose="020B0604020202020204" pitchFamily="34" charset="0"/>
              <a:buChar char="•"/>
            </a:pPr>
            <a:r>
              <a:rPr lang="en-US" sz="1900" dirty="0" smtClean="0"/>
              <a:t>Teachers </a:t>
            </a:r>
            <a:r>
              <a:rPr lang="en-US" sz="1900" dirty="0"/>
              <a:t>are eligible to receive a supplement meeting the criteria for Title One eligible </a:t>
            </a:r>
            <a:r>
              <a:rPr lang="en-US" sz="1900" dirty="0" smtClean="0"/>
              <a:t>or </a:t>
            </a:r>
            <a:r>
              <a:rPr lang="en-US" sz="1900" dirty="0"/>
              <a:t>DDD/F but not </a:t>
            </a:r>
            <a:r>
              <a:rPr lang="en-US" sz="1900" dirty="0" smtClean="0"/>
              <a:t>both.</a:t>
            </a:r>
          </a:p>
        </p:txBody>
      </p:sp>
    </p:spTree>
    <p:extLst>
      <p:ext uri="{BB962C8B-B14F-4D97-AF65-F5344CB8AC3E}">
        <p14:creationId xmlns:p14="http://schemas.microsoft.com/office/powerpoint/2010/main" val="557547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64E2"/>
                  </a:outerShdw>
                </a:effectLst>
                <a:ea typeface="ＭＳ Ｐゴシック" pitchFamily="34" charset="-128"/>
              </a:rPr>
              <a:t>Performance Pay Opt-Ins</a:t>
            </a:r>
            <a:endParaRPr lang="en-US" dirty="0"/>
          </a:p>
        </p:txBody>
      </p:sp>
      <p:sp>
        <p:nvSpPr>
          <p:cNvPr id="3" name="Content Placeholder 2"/>
          <p:cNvSpPr>
            <a:spLocks noGrp="1"/>
          </p:cNvSpPr>
          <p:nvPr>
            <p:ph idx="1"/>
          </p:nvPr>
        </p:nvSpPr>
        <p:spPr/>
        <p:txBody>
          <a:bodyPr/>
          <a:lstStyle/>
          <a:p>
            <a:pPr marL="0" lvl="0" indent="0" algn="just" eaLnBrk="1" fontAlgn="auto" hangingPunct="1">
              <a:spcBef>
                <a:spcPts val="0"/>
              </a:spcBef>
              <a:spcAft>
                <a:spcPts val="0"/>
              </a:spcAft>
              <a:buClrTx/>
              <a:buSzTx/>
              <a:buNone/>
            </a:pPr>
            <a:r>
              <a:rPr lang="en-US" sz="2800" dirty="0" smtClean="0">
                <a:solidFill>
                  <a:prstClr val="black"/>
                </a:solidFill>
                <a:latin typeface="Arial" panose="020B0604020202020204" pitchFamily="34" charset="0"/>
                <a:cs typeface="Arial" panose="020B0604020202020204" pitchFamily="34" charset="0"/>
              </a:rPr>
              <a:t>Approximately 22 employees (out of 3,100) opted to relinquish their Professional Services Contracts or Continuing Contracts to opt in to the Performance Pay Plan.</a:t>
            </a:r>
            <a:endParaRPr lang="en-US" sz="2800" dirty="0">
              <a:solidFill>
                <a:prstClr val="black"/>
              </a:solidFill>
              <a:latin typeface="Arial" panose="020B0604020202020204" pitchFamily="34" charset="0"/>
              <a:cs typeface="Arial" panose="020B0604020202020204" pitchFamily="34" charset="0"/>
            </a:endParaRPr>
          </a:p>
        </p:txBody>
      </p:sp>
      <p:graphicFrame>
        <p:nvGraphicFramePr>
          <p:cNvPr id="4" name="Object 3"/>
          <p:cNvGraphicFramePr>
            <a:graphicFrameLocks noChangeAspect="1"/>
          </p:cNvGraphicFramePr>
          <p:nvPr/>
        </p:nvGraphicFramePr>
        <p:xfrm>
          <a:off x="457200" y="0"/>
          <a:ext cx="1408113" cy="1552575"/>
        </p:xfrm>
        <a:graphic>
          <a:graphicData uri="http://schemas.openxmlformats.org/presentationml/2006/ole">
            <mc:AlternateContent xmlns:mc="http://schemas.openxmlformats.org/markup-compatibility/2006">
              <mc:Choice xmlns:v="urn:schemas-microsoft-com:vml" Requires="v">
                <p:oleObj spid="_x0000_s21529" name="Document" r:id="rId3" imgW="1991710" imgH="2193794" progId="Word.Document.12">
                  <p:embed/>
                </p:oleObj>
              </mc:Choice>
              <mc:Fallback>
                <p:oleObj name="Document" r:id="rId3" imgW="1991710" imgH="2193794" progId="Word.Document.1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0"/>
                        <a:ext cx="14081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65149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19053</TotalTime>
  <Words>1305</Words>
  <Application>Microsoft Office PowerPoint</Application>
  <PresentationFormat>On-screen Show (4:3)</PresentationFormat>
  <Paragraphs>115</Paragraphs>
  <Slides>16</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Decatur</vt:lpstr>
      <vt:lpstr>Document</vt:lpstr>
      <vt:lpstr>  Negotiating Performance Pay – Year 2</vt:lpstr>
      <vt:lpstr>Pasco in 2012-2013</vt:lpstr>
      <vt:lpstr>Pasco’s Shift in 2013-2014</vt:lpstr>
      <vt:lpstr>2014-2015 Raises</vt:lpstr>
      <vt:lpstr>2014-2015 Raises</vt:lpstr>
      <vt:lpstr>Raises – Retroactive to July 1</vt:lpstr>
      <vt:lpstr>Raises - Instructional</vt:lpstr>
      <vt:lpstr>Raises - Instructional</vt:lpstr>
      <vt:lpstr>Performance Pay Opt-Ins</vt:lpstr>
      <vt:lpstr>Early Retirement</vt:lpstr>
      <vt:lpstr>Smoking</vt:lpstr>
      <vt:lpstr>       Teacher Planning Time</vt:lpstr>
      <vt:lpstr>       After-Hours Project Work</vt:lpstr>
      <vt:lpstr>       Instructional Employee Paychecks</vt:lpstr>
      <vt:lpstr>       Compensation Task Force</vt:lpstr>
      <vt:lpstr>       Any Questions?</vt:lpstr>
    </vt:vector>
  </TitlesOfParts>
  <Company>District School Board of Pasco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This Year’s Contract?</dc:title>
  <dc:creator>Elizabeth P. Kuhn</dc:creator>
  <cp:lastModifiedBy>Elizabeth P. Kuhn</cp:lastModifiedBy>
  <cp:revision>38</cp:revision>
  <dcterms:created xsi:type="dcterms:W3CDTF">2015-01-05T02:35:54Z</dcterms:created>
  <dcterms:modified xsi:type="dcterms:W3CDTF">2015-01-29T19:50:16Z</dcterms:modified>
</cp:coreProperties>
</file>